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01" r:id="rId2"/>
    <p:sldId id="390" r:id="rId3"/>
    <p:sldId id="389" r:id="rId4"/>
    <p:sldId id="392" r:id="rId5"/>
    <p:sldId id="393" r:id="rId6"/>
    <p:sldId id="394" r:id="rId7"/>
    <p:sldId id="395" r:id="rId8"/>
    <p:sldId id="396" r:id="rId9"/>
    <p:sldId id="398" r:id="rId10"/>
    <p:sldId id="399" r:id="rId11"/>
    <p:sldId id="400" r:id="rId12"/>
    <p:sldId id="373" r:id="rId13"/>
    <p:sldId id="374" r:id="rId14"/>
    <p:sldId id="403" r:id="rId15"/>
    <p:sldId id="405" r:id="rId16"/>
    <p:sldId id="353" r:id="rId17"/>
    <p:sldId id="372" r:id="rId18"/>
    <p:sldId id="407" r:id="rId19"/>
    <p:sldId id="350" r:id="rId20"/>
    <p:sldId id="408" r:id="rId21"/>
    <p:sldId id="406" r:id="rId22"/>
    <p:sldId id="355" r:id="rId23"/>
  </p:sldIdLst>
  <p:sldSz cx="9144000" cy="6858000" type="screen4x3"/>
  <p:notesSz cx="6940550" cy="90805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B54C"/>
    <a:srgbClr val="44A1FF"/>
    <a:srgbClr val="FF0000"/>
    <a:srgbClr val="00D200"/>
    <a:srgbClr val="FA0456"/>
    <a:srgbClr val="3366FF"/>
    <a:srgbClr val="000000"/>
    <a:srgbClr val="080808"/>
    <a:srgbClr val="3A984A"/>
    <a:srgbClr val="25B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 autoAdjust="0"/>
  </p:normalViewPr>
  <p:slideViewPr>
    <p:cSldViewPr snapToGrid="0">
      <p:cViewPr varScale="1">
        <p:scale>
          <a:sx n="195" d="100"/>
          <a:sy n="195" d="100"/>
        </p:scale>
        <p:origin x="-22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44"/>
    </p:cViewPr>
  </p:sorterViewPr>
  <p:notesViewPr>
    <p:cSldViewPr snapToGrid="0">
      <p:cViewPr varScale="1">
        <p:scale>
          <a:sx n="96" d="100"/>
          <a:sy n="96" d="100"/>
        </p:scale>
        <p:origin x="-3084" y="-108"/>
      </p:cViewPr>
      <p:guideLst>
        <p:guide orient="horz" pos="2860"/>
        <p:guide pos="218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00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340225"/>
            <a:ext cx="5049837" cy="410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581" tIns="46085" rIns="90581" bIns="46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687388"/>
            <a:ext cx="4522788" cy="3392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89174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0988"/>
            <a:ext cx="1943100" cy="5815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0988"/>
            <a:ext cx="5676900" cy="5815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4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Subtitle 24 pt</a:t>
            </a:r>
          </a:p>
          <a:p>
            <a:pPr lvl="1"/>
            <a:r>
              <a:rPr lang="en-US" smtClean="0"/>
              <a:t>Second level 22 pt</a:t>
            </a:r>
          </a:p>
          <a:p>
            <a:pPr lvl="2"/>
            <a:r>
              <a:rPr lang="en-US" smtClean="0"/>
              <a:t>Third level 20 pt</a:t>
            </a:r>
          </a:p>
          <a:p>
            <a:pPr lvl="3"/>
            <a:r>
              <a:rPr lang="en-US" smtClean="0"/>
              <a:t>Fourth level 18pt</a:t>
            </a:r>
          </a:p>
          <a:p>
            <a:pPr lvl="4"/>
            <a:r>
              <a:rPr lang="en-US" smtClean="0"/>
              <a:t>Fifth level 18pt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78100" cy="1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817563" y="1143000"/>
            <a:ext cx="7589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0988"/>
            <a:ext cx="7772400" cy="1014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- 28 Point Helvetica Bold</a:t>
            </a:r>
          </a:p>
        </p:txBody>
      </p:sp>
      <p:pic>
        <p:nvPicPr>
          <p:cNvPr id="1030" name="Picture 6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6418263"/>
            <a:ext cx="88900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1">
          <a:solidFill>
            <a:srgbClr val="000000"/>
          </a:solidFill>
          <a:latin typeface="+mn-lt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000000"/>
          </a:solidFill>
          <a:latin typeface="+mn-lt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1">
          <a:solidFill>
            <a:srgbClr val="000000"/>
          </a:solidFill>
          <a:latin typeface="+mn-lt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sandia.gov/~samitch" TargetMode="Externa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png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16.emf"/><Relationship Id="rId13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microsoft.com/office/2007/relationships/media" Target="../media/media1.mpg"/><Relationship Id="rId3" Type="http://schemas.openxmlformats.org/officeDocument/2006/relationships/video" Target="../media/media1.mpg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337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Variable Radii Poisson-Disk Sampling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915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Scott A. Mitchell, </a:t>
            </a:r>
            <a:r>
              <a:rPr lang="en-US" dirty="0" smtClean="0">
                <a:solidFill>
                  <a:schemeClr val="tx1"/>
                </a:solidFill>
              </a:rPr>
              <a:t>Alexander Rand, Mohamed S. Ebeida, Chandrajit Bajaj</a:t>
            </a:r>
          </a:p>
          <a:p>
            <a:r>
              <a:rPr lang="en-US" sz="1600" dirty="0" smtClean="0">
                <a:hlinkClick r:id="rId2"/>
              </a:rPr>
              <a:t>www.cs.sandia.gov/~samitch</a:t>
            </a:r>
            <a:endParaRPr lang="en-US" sz="1600" dirty="0" smtClean="0"/>
          </a:p>
          <a:p>
            <a:r>
              <a:rPr lang="en-US" sz="1600" dirty="0" smtClean="0"/>
              <a:t>(or Google Mitchell Sandia)</a:t>
            </a:r>
          </a:p>
          <a:p>
            <a:endParaRPr lang="en-US" dirty="0" smtClean="0"/>
          </a:p>
          <a:p>
            <a:r>
              <a:rPr lang="en-US" sz="1800" dirty="0">
                <a:solidFill>
                  <a:schemeClr val="accent2"/>
                </a:solidFill>
              </a:rPr>
              <a:t>24th Canadian Conference on Computational Geometry</a:t>
            </a:r>
          </a:p>
          <a:p>
            <a:r>
              <a:rPr lang="en-US" sz="1800" dirty="0">
                <a:solidFill>
                  <a:srgbClr val="44A1FF"/>
                </a:solidFill>
              </a:rPr>
              <a:t>8-</a:t>
            </a:r>
            <a:r>
              <a:rPr lang="en-US" sz="1800" dirty="0" smtClean="0">
                <a:solidFill>
                  <a:srgbClr val="44A1FF"/>
                </a:solidFill>
              </a:rPr>
              <a:t>10 August 2012</a:t>
            </a:r>
          </a:p>
          <a:p>
            <a:r>
              <a:rPr lang="en-US" sz="1400" dirty="0" smtClean="0">
                <a:solidFill>
                  <a:srgbClr val="44A1FF"/>
                </a:solidFill>
              </a:rPr>
              <a:t>Session 4B</a:t>
            </a:r>
          </a:p>
          <a:p>
            <a:r>
              <a:rPr lang="en-US" sz="1400" dirty="0" smtClean="0">
                <a:solidFill>
                  <a:srgbClr val="44A1FF"/>
                </a:solidFill>
              </a:rPr>
              <a:t>Thursday Aug 9</a:t>
            </a:r>
          </a:p>
          <a:p>
            <a:r>
              <a:rPr lang="en-US" sz="1400" dirty="0" smtClean="0">
                <a:solidFill>
                  <a:srgbClr val="44A1FF"/>
                </a:solidFill>
              </a:rPr>
              <a:t>11:30-11:50</a:t>
            </a:r>
            <a:endParaRPr lang="en-US" sz="1400" dirty="0">
              <a:solidFill>
                <a:srgbClr val="44A1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5542115"/>
            <a:ext cx="2806700" cy="131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56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06286"/>
            <a:ext cx="7772400" cy="4789714"/>
          </a:xfrm>
        </p:spPr>
        <p:txBody>
          <a:bodyPr/>
          <a:lstStyle/>
          <a:p>
            <a:r>
              <a:rPr lang="en-US" sz="1600" dirty="0" smtClean="0"/>
              <a:t>Many fast Graphics algorithms that modified the process slightly, or the termination criteria</a:t>
            </a:r>
          </a:p>
          <a:p>
            <a:r>
              <a:rPr lang="en-US" sz="1600" dirty="0" smtClean="0"/>
              <a:t>First E( n log n) algorithm with provably correct output</a:t>
            </a:r>
          </a:p>
          <a:p>
            <a:pPr lvl="1"/>
            <a:r>
              <a:rPr lang="en-US" sz="1100" dirty="0" smtClean="0"/>
              <a:t>Efficient Maximal Poisson-Disk Sampling,</a:t>
            </a:r>
            <a:br>
              <a:rPr lang="en-US" sz="1100" dirty="0" smtClean="0"/>
            </a:br>
            <a:r>
              <a:rPr lang="en-US" sz="1100" dirty="0" smtClean="0"/>
              <a:t>Ebeida, Patney, Mitchell, Davidson, Knupp, Owens, </a:t>
            </a:r>
            <a:br>
              <a:rPr lang="en-US" sz="1100" dirty="0" smtClean="0"/>
            </a:br>
            <a:r>
              <a:rPr lang="en-US" sz="1100" dirty="0" smtClean="0"/>
              <a:t>SIGGRAPH </a:t>
            </a:r>
            <a:r>
              <a:rPr lang="en-US" sz="1100" dirty="0"/>
              <a:t>2011</a:t>
            </a:r>
            <a:endParaRPr lang="en-US" sz="1100" dirty="0" smtClean="0"/>
          </a:p>
          <a:p>
            <a:r>
              <a:rPr lang="en-US" sz="1600" dirty="0"/>
              <a:t>S</a:t>
            </a:r>
            <a:r>
              <a:rPr lang="en-US" sz="1600" dirty="0" smtClean="0"/>
              <a:t>impler, less memory, provably correct, </a:t>
            </a:r>
            <a:br>
              <a:rPr lang="en-US" sz="1600" dirty="0" smtClean="0"/>
            </a:br>
            <a:r>
              <a:rPr lang="en-US" sz="1600" dirty="0" smtClean="0"/>
              <a:t>faster in practice but no run-time proof</a:t>
            </a:r>
          </a:p>
          <a:p>
            <a:pPr lvl="1"/>
            <a:r>
              <a:rPr lang="en-US" sz="1100" dirty="0" smtClean="0"/>
              <a:t>A Simple Algorithm for Maximal Poison-Disk Sampling in High Dimensions,</a:t>
            </a:r>
            <a:br>
              <a:rPr lang="en-US" sz="1100" dirty="0" smtClean="0"/>
            </a:br>
            <a:r>
              <a:rPr lang="en-US" sz="1100" dirty="0" smtClean="0"/>
              <a:t>Ebeida, Mitchell, Patney, Davidson, Owens</a:t>
            </a:r>
            <a:br>
              <a:rPr lang="en-US" sz="1100" dirty="0" smtClean="0"/>
            </a:br>
            <a:r>
              <a:rPr lang="en-US" sz="1100" dirty="0" smtClean="0"/>
              <a:t>Eurographics 2012</a:t>
            </a:r>
          </a:p>
          <a:p>
            <a:r>
              <a:rPr lang="en-US" sz="1400" dirty="0" smtClean="0"/>
              <a:t>Voronoi Meshes</a:t>
            </a:r>
          </a:p>
          <a:p>
            <a:pPr lvl="1"/>
            <a:r>
              <a:rPr lang="en-US" sz="1200" dirty="0" smtClean="0"/>
              <a:t>Sites interior, close to domain boundary are OK, not the dual of a body-fitted Delaunay Mesh</a:t>
            </a:r>
          </a:p>
          <a:p>
            <a:pPr lvl="1"/>
            <a:r>
              <a:rPr lang="en-US" sz="1100" dirty="0" smtClean="0"/>
              <a:t>Uniform Random Voronoi Meshes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 smtClean="0"/>
              <a:t>Ebeida, Mitchell</a:t>
            </a:r>
            <a:br>
              <a:rPr lang="en-US" sz="1100" dirty="0" smtClean="0"/>
            </a:br>
            <a:r>
              <a:rPr lang="en-US" sz="1100" dirty="0" smtClean="0"/>
              <a:t>IMR 2011</a:t>
            </a:r>
          </a:p>
          <a:p>
            <a:r>
              <a:rPr lang="en-US" sz="1400" dirty="0" smtClean="0"/>
              <a:t>Delaunay Meshes</a:t>
            </a:r>
          </a:p>
          <a:p>
            <a:pPr lvl="1"/>
            <a:r>
              <a:rPr lang="en-US" sz="1200" dirty="0" smtClean="0"/>
              <a:t>Protect boundary with random balls</a:t>
            </a:r>
          </a:p>
          <a:p>
            <a:pPr lvl="1"/>
            <a:r>
              <a:rPr lang="en-US" sz="1100" dirty="0"/>
              <a:t>Efficient and Good Delaunay Meshes from Random </a:t>
            </a:r>
            <a:r>
              <a:rPr lang="en-US" sz="1100" dirty="0" smtClean="0"/>
              <a:t>Points</a:t>
            </a:r>
            <a:br>
              <a:rPr lang="en-US" sz="1100" dirty="0" smtClean="0"/>
            </a:br>
            <a:r>
              <a:rPr lang="en-US" sz="1100" dirty="0" smtClean="0"/>
              <a:t>Ebeida, Mitchell, Davidson, Patney, Knupp, Owens</a:t>
            </a:r>
            <a:br>
              <a:rPr lang="en-US" sz="1100" dirty="0" smtClean="0"/>
            </a:br>
            <a:r>
              <a:rPr lang="en-US" sz="1100" dirty="0" smtClean="0"/>
              <a:t>SIAM GD/SPM 2011</a:t>
            </a:r>
          </a:p>
        </p:txBody>
      </p:sp>
      <p:pic>
        <p:nvPicPr>
          <p:cNvPr id="4" name="Picture 6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88" y="2199361"/>
            <a:ext cx="988784" cy="25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00" y="2920395"/>
            <a:ext cx="839410" cy="839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84723" y="1938867"/>
            <a:ext cx="1351957" cy="709990"/>
          </a:xfrm>
          <a:prstGeom prst="rect">
            <a:avLst/>
          </a:prstGeom>
        </p:spPr>
      </p:pic>
      <p:pic>
        <p:nvPicPr>
          <p:cNvPr id="11" name="Picture 10" descr="rook-mesh_clipped_zoom_in_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30" y="4299857"/>
            <a:ext cx="2320270" cy="1336524"/>
          </a:xfrm>
          <a:prstGeom prst="rect">
            <a:avLst/>
          </a:prstGeom>
        </p:spPr>
      </p:pic>
      <p:pic>
        <p:nvPicPr>
          <p:cNvPr id="12" name="Picture 11" descr="cell-terminology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48" y="4311952"/>
            <a:ext cx="1872853" cy="908050"/>
          </a:xfrm>
          <a:prstGeom prst="rect">
            <a:avLst/>
          </a:prstGeom>
        </p:spPr>
      </p:pic>
      <p:pic>
        <p:nvPicPr>
          <p:cNvPr id="13" name="Picture 12" descr="interior-disk-proof-B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7" y="5352142"/>
            <a:ext cx="1733660" cy="14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2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</a:t>
            </a:r>
            <a:r>
              <a:rPr lang="en-US" dirty="0"/>
              <a:t>, static </a:t>
            </a:r>
            <a:r>
              <a:rPr lang="en-US" dirty="0" smtClean="0"/>
              <a:t>literature </a:t>
            </a:r>
            <a:r>
              <a:rPr lang="en-US" dirty="0" smtClean="0"/>
              <a:t>pretty rigorous</a:t>
            </a:r>
            <a:endParaRPr lang="en-US" dirty="0"/>
          </a:p>
          <a:p>
            <a:pPr lvl="1"/>
            <a:r>
              <a:rPr lang="en-US" dirty="0"/>
              <a:t>Graphics papers with heuristics for sampling</a:t>
            </a:r>
            <a:br>
              <a:rPr lang="en-US" dirty="0"/>
            </a:br>
            <a:r>
              <a:rPr lang="en-US" dirty="0"/>
              <a:t>curved surfaces, non-uniformly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unknown or unstated Lipschitz </a:t>
            </a:r>
            <a:r>
              <a:rPr lang="en-US" dirty="0" smtClean="0">
                <a:solidFill>
                  <a:srgbClr val="FF0000"/>
                </a:solidFill>
              </a:rPr>
              <a:t>criteria,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neighbor datastructures that sometimes blow-up in practice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Lipschitz conditions for spatially varying radii </a:t>
            </a:r>
            <a:r>
              <a:rPr lang="en-US" dirty="0" smtClean="0">
                <a:solidFill>
                  <a:schemeClr val="accent2"/>
                </a:solidFill>
              </a:rPr>
              <a:t>function</a:t>
            </a:r>
          </a:p>
          <a:p>
            <a:pPr lvl="1"/>
            <a:r>
              <a:rPr lang="en-US" dirty="0" smtClean="0"/>
              <a:t>Reasons and proof techniques as in Delaunay Refinement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26637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can </a:t>
            </a:r>
            <a:r>
              <a:rPr lang="en-US" dirty="0" smtClean="0"/>
              <a:t>radii </a:t>
            </a:r>
            <a:r>
              <a:rPr lang="en-US" dirty="0" smtClean="0"/>
              <a:t>vary?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6256"/>
            <a:ext cx="7772400" cy="4949744"/>
          </a:xfrm>
        </p:spPr>
        <p:txBody>
          <a:bodyPr/>
          <a:lstStyle/>
          <a:p>
            <a:r>
              <a:rPr lang="en-US" sz="1800" dirty="0" smtClean="0"/>
              <a:t>If varies slowly</a:t>
            </a:r>
          </a:p>
          <a:p>
            <a:pPr lvl="1"/>
            <a:r>
              <a:rPr lang="en-US" sz="1600" dirty="0"/>
              <a:t>bounded # neighbors for disk conflict checks  &lt;-&gt; </a:t>
            </a:r>
            <a:br>
              <a:rPr lang="en-US" sz="1600" dirty="0"/>
            </a:br>
            <a:r>
              <a:rPr lang="en-US" sz="1600" dirty="0"/>
              <a:t>bounded-angle </a:t>
            </a:r>
            <a:r>
              <a:rPr lang="en-US" sz="1600" dirty="0" smtClean="0"/>
              <a:t>DT</a:t>
            </a:r>
          </a:p>
          <a:p>
            <a:r>
              <a:rPr lang="en-US" sz="1800" dirty="0"/>
              <a:t>If shrink too </a:t>
            </a:r>
            <a:r>
              <a:rPr lang="en-US" sz="1800" dirty="0" smtClean="0"/>
              <a:t>fast</a:t>
            </a:r>
            <a:endParaRPr lang="en-US" sz="1800" dirty="0"/>
          </a:p>
          <a:p>
            <a:pPr lvl="1"/>
            <a:r>
              <a:rPr lang="en-US" sz="1600" dirty="0" smtClean="0"/>
              <a:t>Unbounded # neighbors</a:t>
            </a:r>
            <a:endParaRPr lang="en-US" sz="1600" dirty="0" smtClean="0"/>
          </a:p>
          <a:p>
            <a:pPr lvl="1"/>
            <a:r>
              <a:rPr lang="en-US" sz="1600" dirty="0" smtClean="0"/>
              <a:t>Infinite run-time</a:t>
            </a:r>
          </a:p>
          <a:p>
            <a:pPr lvl="1"/>
            <a:r>
              <a:rPr lang="en-US" sz="1600" dirty="0" smtClean="0"/>
              <a:t>Zero angles in triangulation</a:t>
            </a:r>
          </a:p>
          <a:p>
            <a:endParaRPr lang="en-US" sz="2000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4708768" y="2032652"/>
            <a:ext cx="1828800" cy="18288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559668" y="2877202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162918" y="2477152"/>
            <a:ext cx="914400" cy="914400"/>
            <a:chOff x="1168400" y="2667000"/>
            <a:chExt cx="1828800" cy="1828800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 bwMode="auto">
            <a:xfrm>
              <a:off x="1168400" y="2667000"/>
              <a:ext cx="1828800" cy="1828800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2019300" y="351155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9" name="Picture 8" descr="growing-dis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0" y="3308676"/>
            <a:ext cx="3606800" cy="29845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023218" y="2966102"/>
            <a:ext cx="914400" cy="914400"/>
            <a:chOff x="1168400" y="2667000"/>
            <a:chExt cx="1828800" cy="182880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1168400" y="2667000"/>
              <a:ext cx="1828800" cy="1828800"/>
            </a:xfrm>
            <a:prstGeom prst="ellips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019300" y="3511550"/>
              <a:ext cx="137160" cy="13716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4740518" y="3912252"/>
            <a:ext cx="1828800" cy="18288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591418" y="4756802"/>
            <a:ext cx="137160" cy="13716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5769" y="2967857"/>
            <a:ext cx="1766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big, OK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02688" y="4602739"/>
            <a:ext cx="2347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Vanishing radius, </a:t>
            </a:r>
            <a:br>
              <a:rPr lang="en-US" dirty="0" smtClean="0"/>
            </a:br>
            <a:r>
              <a:rPr lang="en-US" dirty="0" smtClean="0"/>
              <a:t>infinite neighbors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6521693" y="4728227"/>
            <a:ext cx="133350" cy="133350"/>
            <a:chOff x="3597275" y="6042025"/>
            <a:chExt cx="133350" cy="133350"/>
          </a:xfrm>
        </p:grpSpPr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42" name="Oval 41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18518" y="4842527"/>
            <a:ext cx="133350" cy="133350"/>
            <a:chOff x="3597275" y="6042025"/>
            <a:chExt cx="133350" cy="133350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31218" y="4956827"/>
            <a:ext cx="133350" cy="133350"/>
            <a:chOff x="3597275" y="6042025"/>
            <a:chExt cx="133350" cy="133350"/>
          </a:xfrm>
        </p:grpSpPr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51" name="Oval 50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499468" y="5058427"/>
            <a:ext cx="133350" cy="133350"/>
            <a:chOff x="3597275" y="6042025"/>
            <a:chExt cx="133350" cy="133350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57" name="Oval 56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56" name="Oval 55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58193" y="5163202"/>
            <a:ext cx="133350" cy="133350"/>
            <a:chOff x="3597275" y="6042025"/>
            <a:chExt cx="133350" cy="133350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3597275" y="6042025"/>
              <a:ext cx="133350" cy="133350"/>
              <a:chOff x="1168400" y="2667000"/>
              <a:chExt cx="1828800" cy="1828800"/>
            </a:xfrm>
          </p:grpSpPr>
          <p:sp>
            <p:nvSpPr>
              <p:cNvPr id="62" name="Oval 61"/>
              <p:cNvSpPr>
                <a:spLocks noChangeAspect="1"/>
              </p:cNvSpPr>
              <p:nvPr/>
            </p:nvSpPr>
            <p:spPr bwMode="auto">
              <a:xfrm>
                <a:off x="1168400" y="2667000"/>
                <a:ext cx="1828800" cy="182880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2019300" y="3511550"/>
                <a:ext cx="137160" cy="13716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61" name="Oval 60"/>
            <p:cNvSpPr/>
            <p:nvPr/>
          </p:nvSpPr>
          <p:spPr bwMode="auto">
            <a:xfrm>
              <a:off x="3632200" y="6073775"/>
              <a:ext cx="68580" cy="6858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65" name="Straight Connector 64"/>
          <p:cNvCxnSpPr>
            <a:stCxn id="7" idx="2"/>
            <a:endCxn id="5" idx="6"/>
          </p:cNvCxnSpPr>
          <p:nvPr/>
        </p:nvCxnSpPr>
        <p:spPr bwMode="auto">
          <a:xfrm flipH="1">
            <a:off x="5696828" y="2933717"/>
            <a:ext cx="891540" cy="120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>
            <a:stCxn id="12" idx="1"/>
            <a:endCxn id="5" idx="6"/>
          </p:cNvCxnSpPr>
          <p:nvPr/>
        </p:nvCxnSpPr>
        <p:spPr bwMode="auto">
          <a:xfrm flipH="1" flipV="1">
            <a:off x="5696828" y="2945782"/>
            <a:ext cx="761883" cy="45263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874565" y="2780974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1" name="Straight Connector 70"/>
          <p:cNvCxnSpPr>
            <a:stCxn id="46" idx="2"/>
            <a:endCxn id="14" idx="6"/>
          </p:cNvCxnSpPr>
          <p:nvPr/>
        </p:nvCxnSpPr>
        <p:spPr bwMode="auto">
          <a:xfrm flipH="1" flipV="1">
            <a:off x="5728578" y="4825382"/>
            <a:ext cx="824865" cy="8318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>
            <a:stCxn id="42" idx="2"/>
            <a:endCxn id="14" idx="6"/>
          </p:cNvCxnSpPr>
          <p:nvPr/>
        </p:nvCxnSpPr>
        <p:spPr bwMode="auto">
          <a:xfrm flipH="1">
            <a:off x="5728578" y="4794267"/>
            <a:ext cx="828040" cy="3111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839071" y="4699895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08857"/>
            <a:ext cx="7772400" cy="1186543"/>
          </a:xfrm>
        </p:spPr>
        <p:txBody>
          <a:bodyPr/>
          <a:lstStyle/>
          <a:p>
            <a:r>
              <a:rPr lang="en-US" dirty="0" smtClean="0"/>
              <a:t>Q. How fast can it vary? </a:t>
            </a:r>
            <a:br>
              <a:rPr lang="en-US" dirty="0" smtClean="0"/>
            </a:br>
            <a:r>
              <a:rPr lang="en-US" dirty="0" smtClean="0"/>
              <a:t>A. Depends how Conflict is defined.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365250"/>
            <a:ext cx="8063364" cy="150495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585107" y="1070428"/>
            <a:ext cx="7772400" cy="465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sz="1600" dirty="0" smtClean="0"/>
              <a:t>L is Lipschitz constant: f(x)-f(y) &lt; L |x-y|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39380" y="2951239"/>
            <a:ext cx="1828800" cy="1828800"/>
            <a:chOff x="0" y="4572000"/>
            <a:chExt cx="1828800" cy="18288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607352" y="3435048"/>
            <a:ext cx="820057" cy="820057"/>
            <a:chOff x="0" y="4572000"/>
            <a:chExt cx="1828800" cy="1828800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76095" y="4523602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Bigger:</a:t>
            </a:r>
            <a:br>
              <a:rPr lang="en-US" sz="1200" dirty="0" smtClean="0"/>
            </a:br>
            <a:r>
              <a:rPr lang="en-US" sz="1200" dirty="0" smtClean="0"/>
              <a:t>small disk center inside big disk center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774542" y="2934309"/>
            <a:ext cx="1828800" cy="1828800"/>
            <a:chOff x="0" y="4572000"/>
            <a:chExt cx="1828800" cy="182880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7610323" y="3478595"/>
            <a:ext cx="820057" cy="820057"/>
            <a:chOff x="0" y="4572000"/>
            <a:chExt cx="1828800" cy="18288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11257" y="4524816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Smaller:</a:t>
            </a:r>
            <a:br>
              <a:rPr lang="en-US" sz="1200" dirty="0" smtClean="0"/>
            </a:br>
            <a:r>
              <a:rPr lang="en-US" sz="1200" dirty="0" smtClean="0"/>
              <a:t>big disk center inside small disk center</a:t>
            </a:r>
            <a:endParaRPr lang="en-US" sz="12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319208" y="5029200"/>
            <a:ext cx="1828800" cy="1828800"/>
            <a:chOff x="0" y="4572000"/>
            <a:chExt cx="1828800" cy="18288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5687180" y="5513009"/>
            <a:ext cx="820057" cy="820057"/>
            <a:chOff x="0" y="4572000"/>
            <a:chExt cx="1828800" cy="1828800"/>
          </a:xfrm>
        </p:grpSpPr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4786084" y="5497285"/>
            <a:ext cx="914400" cy="914400"/>
          </a:xfrm>
          <a:prstGeom prst="ellipse">
            <a:avLst/>
          </a:prstGeom>
          <a:solidFill>
            <a:schemeClr val="accent2">
              <a:alpha val="4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5887961" y="5713790"/>
            <a:ext cx="411480" cy="411480"/>
            <a:chOff x="0" y="4572000"/>
            <a:chExt cx="1828800" cy="1828800"/>
          </a:xfrm>
          <a:solidFill>
            <a:schemeClr val="accent2">
              <a:alpha val="42000"/>
            </a:schemeClr>
          </a:solidFill>
        </p:grpSpPr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561242" y="5342454"/>
            <a:ext cx="1748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Bigger is stricter than</a:t>
            </a:r>
          </a:p>
          <a:p>
            <a:r>
              <a:rPr lang="en-US" sz="1200" dirty="0" smtClean="0"/>
              <a:t>Sphere packing:</a:t>
            </a:r>
          </a:p>
          <a:p>
            <a:r>
              <a:rPr lang="en-US" sz="1200" dirty="0" smtClean="0"/>
              <a:t>½ radius disks overlap</a:t>
            </a:r>
            <a:br>
              <a:rPr lang="en-US" sz="1200" dirty="0" smtClean="0"/>
            </a:br>
            <a:r>
              <a:rPr lang="en-US" sz="1200" dirty="0" smtClean="0"/>
              <a:t>distance: sum(r(x),r(y))/2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55318" y="1768290"/>
            <a:ext cx="134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Four common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methods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in Graphics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16114" y="3084285"/>
            <a:ext cx="966409" cy="965201"/>
            <a:chOff x="0" y="4572000"/>
            <a:chExt cx="1828800" cy="1828800"/>
          </a:xfrm>
        </p:grpSpPr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98563" y="2861733"/>
            <a:ext cx="1255485" cy="1220410"/>
            <a:chOff x="0" y="4572000"/>
            <a:chExt cx="1828800" cy="1828800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1687" y="4125668"/>
            <a:ext cx="3342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Prior:</a:t>
            </a:r>
            <a:br>
              <a:rPr lang="en-US" sz="1200" dirty="0" smtClean="0"/>
            </a:br>
            <a:r>
              <a:rPr lang="en-US" sz="1200" dirty="0" smtClean="0"/>
              <a:t>new candidate </a:t>
            </a:r>
            <a:r>
              <a:rPr lang="en-US" sz="1200" dirty="0"/>
              <a:t>disk </a:t>
            </a:r>
            <a:r>
              <a:rPr lang="en-US" sz="1200" dirty="0" smtClean="0"/>
              <a:t>center inside an old prior disk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62895" y="6396335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Current:</a:t>
            </a:r>
            <a:br>
              <a:rPr lang="en-US" sz="1200" dirty="0" smtClean="0"/>
            </a:br>
            <a:r>
              <a:rPr lang="en-US" sz="1200" dirty="0" smtClean="0"/>
              <a:t>old prior disk center inside a new candidate disk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199571" y="310242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05229" y="5093304"/>
            <a:ext cx="966409" cy="965201"/>
            <a:chOff x="0" y="4572000"/>
            <a:chExt cx="1828800" cy="1828800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33439" y="3513667"/>
            <a:ext cx="685799" cy="654352"/>
            <a:chOff x="0" y="4572000"/>
            <a:chExt cx="1828800" cy="1828800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2725" y="4907038"/>
            <a:ext cx="1255485" cy="1220410"/>
            <a:chOff x="0" y="4572000"/>
            <a:chExt cx="1828800" cy="1828800"/>
          </a:xfrm>
        </p:grpSpPr>
        <p:sp>
          <p:nvSpPr>
            <p:cNvPr id="55" name="Oval 54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62077" y="5649687"/>
            <a:ext cx="685799" cy="654352"/>
            <a:chOff x="0" y="4572000"/>
            <a:chExt cx="1828800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33830" y="5135637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05466" y="3012923"/>
            <a:ext cx="966409" cy="965201"/>
            <a:chOff x="0" y="4572000"/>
            <a:chExt cx="1828800" cy="1828800"/>
          </a:xfrm>
        </p:grpSpPr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404256" y="3103639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91228" y="3503991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3771" y="3795485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4266" y="5973837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267582" y="4973562"/>
            <a:ext cx="966409" cy="965201"/>
            <a:chOff x="0" y="4572000"/>
            <a:chExt cx="1828800" cy="1828800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0" y="4572000"/>
              <a:ext cx="1828800" cy="1828800"/>
            </a:xfrm>
            <a:prstGeom prst="ellipse">
              <a:avLst/>
            </a:prstGeom>
            <a:solidFill>
              <a:srgbClr val="FF6600">
                <a:alpha val="42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868680" y="5440680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399418" y="4985658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new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096104" y="5621866"/>
            <a:ext cx="57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old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8031238" y="1959429"/>
            <a:ext cx="471714" cy="23585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8020353" y="2341638"/>
            <a:ext cx="471714" cy="23585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8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48" y="166083"/>
            <a:ext cx="7772400" cy="1014412"/>
          </a:xfrm>
        </p:spPr>
        <p:txBody>
          <a:bodyPr/>
          <a:lstStyle/>
          <a:p>
            <a:r>
              <a:rPr lang="en-US" dirty="0" smtClean="0"/>
              <a:t>Graphics Quality Criteria</a:t>
            </a:r>
            <a:endParaRPr lang="en-US" dirty="0"/>
          </a:p>
        </p:txBody>
      </p:sp>
      <p:pic>
        <p:nvPicPr>
          <p:cNvPr id="4" name="Picture 3" descr="psa-gpu-0_01-r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43" y="1391379"/>
            <a:ext cx="2854477" cy="1928701"/>
          </a:xfrm>
          <a:prstGeom prst="rect">
            <a:avLst/>
          </a:prstGeom>
        </p:spPr>
      </p:pic>
      <p:pic>
        <p:nvPicPr>
          <p:cNvPr id="5" name="Picture 4" descr="psa-gpu-0_01-sp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7" y="1423978"/>
            <a:ext cx="1957311" cy="1957311"/>
          </a:xfrm>
          <a:prstGeom prst="rect">
            <a:avLst/>
          </a:prstGeom>
        </p:spPr>
      </p:pic>
      <p:pic>
        <p:nvPicPr>
          <p:cNvPr id="6" name="Picture 5" descr="psa-gpu-0_01-p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71" y="1435167"/>
            <a:ext cx="1935238" cy="193523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9539" y="3858194"/>
            <a:ext cx="7772400" cy="755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dirty="0"/>
              <a:t>Graphics papers say they like MPS </a:t>
            </a:r>
            <a:r>
              <a:rPr lang="en-US" dirty="0" smtClean="0"/>
              <a:t>because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/>
              <a:t>low frequency </a:t>
            </a:r>
            <a:r>
              <a:rPr lang="en-US" dirty="0" smtClean="0"/>
              <a:t>component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big spikes, especially spikes at high </a:t>
            </a:r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IMO want </a:t>
            </a:r>
            <a:r>
              <a:rPr lang="en-US" dirty="0"/>
              <a:t>t</a:t>
            </a:r>
            <a:r>
              <a:rPr lang="en-US" dirty="0" smtClean="0"/>
              <a:t>runcated white-noise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1110900" y="1520743"/>
            <a:ext cx="166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Point Cloud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4996" y="1394952"/>
            <a:ext cx="1116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FFT of all</a:t>
            </a:r>
            <a:b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pairwise </a:t>
            </a:r>
          </a:p>
          <a:p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distances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5994" y="1139731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Average radial power </a:t>
            </a:r>
            <a:br>
              <a:rPr lang="en-US" sz="1800" dirty="0" smtClean="0"/>
            </a:br>
            <a:r>
              <a:rPr lang="en-US" sz="1800" dirty="0" smtClean="0"/>
              <a:t>of FFT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944359" y="3419230"/>
            <a:ext cx="4249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Point Set Analysis: http</a:t>
            </a:r>
            <a:r>
              <a:rPr lang="en-US" sz="1600" dirty="0"/>
              <a:t>://</a:t>
            </a:r>
            <a:r>
              <a:rPr lang="en-US" sz="1600" dirty="0" err="1"/>
              <a:t>code.google.com</a:t>
            </a:r>
            <a:r>
              <a:rPr lang="en-US" sz="1600" dirty="0"/>
              <a:t>/p/</a:t>
            </a:r>
            <a:r>
              <a:rPr lang="en-US" sz="1600" dirty="0" err="1"/>
              <a:t>psa</a:t>
            </a:r>
            <a:r>
              <a:rPr lang="en-US" sz="1600" dirty="0"/>
              <a:t>/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952252" y="1570489"/>
            <a:ext cx="1941285" cy="1113971"/>
            <a:chOff x="5932714" y="2648857"/>
            <a:chExt cx="1941285" cy="1113971"/>
          </a:xfrm>
        </p:grpSpPr>
        <p:sp>
          <p:nvSpPr>
            <p:cNvPr id="21" name="Oval 20"/>
            <p:cNvSpPr/>
            <p:nvPr/>
          </p:nvSpPr>
          <p:spPr bwMode="auto">
            <a:xfrm>
              <a:off x="5932714" y="2648857"/>
              <a:ext cx="223762" cy="580572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266543" y="2963333"/>
              <a:ext cx="223762" cy="273352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6600371" y="3054048"/>
              <a:ext cx="223762" cy="28060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946294" y="3156857"/>
              <a:ext cx="223762" cy="20320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7316408" y="3144762"/>
              <a:ext cx="223762" cy="21650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7650237" y="3138714"/>
              <a:ext cx="223762" cy="21771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121399" y="3399971"/>
              <a:ext cx="223762" cy="36285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769703" y="3358848"/>
              <a:ext cx="223762" cy="17900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7115627" y="3354009"/>
              <a:ext cx="223762" cy="16570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461552" y="3349172"/>
              <a:ext cx="223762" cy="12821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450388" y="3378201"/>
              <a:ext cx="223762" cy="20198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609865" y="3282432"/>
            <a:ext cx="345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OK, but what about these?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3091" y="5860955"/>
            <a:ext cx="6091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Unknown: analytic description </a:t>
            </a:r>
            <a:r>
              <a:rPr lang="en-US" sz="1800" dirty="0" smtClean="0">
                <a:solidFill>
                  <a:schemeClr val="tx2"/>
                </a:solidFill>
              </a:rPr>
              <a:t>of </a:t>
            </a:r>
            <a:r>
              <a:rPr lang="en-US" sz="1800" dirty="0" smtClean="0">
                <a:solidFill>
                  <a:schemeClr val="tx2"/>
                </a:solidFill>
              </a:rPr>
              <a:t>the limit distribution for MPS, 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Mean location and magnitude, </a:t>
            </a:r>
            <a:r>
              <a:rPr lang="en-US" sz="1800" dirty="0" err="1" smtClean="0">
                <a:solidFill>
                  <a:schemeClr val="tx2"/>
                </a:solidFill>
              </a:rPr>
              <a:t>std</a:t>
            </a:r>
            <a:r>
              <a:rPr lang="en-US" sz="1800" dirty="0" smtClean="0">
                <a:solidFill>
                  <a:schemeClr val="tx2"/>
                </a:solidFill>
              </a:rPr>
              <a:t> deviations of peaks?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Anyone know some good spatial statisticians to work with?</a:t>
            </a:r>
            <a:endParaRPr lang="en-US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940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905"/>
            <a:ext cx="7772400" cy="1180495"/>
          </a:xfrm>
        </p:spPr>
        <p:txBody>
          <a:bodyPr/>
          <a:lstStyle/>
          <a:p>
            <a:r>
              <a:rPr lang="en-US" dirty="0" smtClean="0"/>
              <a:t>Our Solution</a:t>
            </a:r>
            <a:br>
              <a:rPr lang="en-US" dirty="0" smtClean="0"/>
            </a:br>
            <a:r>
              <a:rPr lang="en-US" dirty="0" smtClean="0"/>
              <a:t>(second contribution)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13692"/>
            <a:ext cx="7772400" cy="1699846"/>
          </a:xfrm>
        </p:spPr>
        <p:txBody>
          <a:bodyPr/>
          <a:lstStyle/>
          <a:p>
            <a:r>
              <a:rPr lang="en-US" sz="2000" dirty="0" smtClean="0"/>
              <a:t>Disk coverage radius larger than free radius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f</a:t>
            </a:r>
            <a:r>
              <a:rPr lang="en-US" sz="2000" baseline="-25000" dirty="0" smtClean="0"/>
              <a:t>  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BCB54C"/>
                </a:solidFill>
              </a:rPr>
              <a:t>yellow </a:t>
            </a:r>
            <a:r>
              <a:rPr lang="en-US" sz="2000" dirty="0" smtClean="0"/>
              <a:t>&gt; </a:t>
            </a:r>
            <a:r>
              <a:rPr lang="en-US" sz="2000" dirty="0" smtClean="0">
                <a:solidFill>
                  <a:schemeClr val="accent2"/>
                </a:solidFill>
              </a:rPr>
              <a:t>green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New disks must cover some unique uncovered area</a:t>
            </a:r>
          </a:p>
          <a:p>
            <a:pPr lvl="1"/>
            <a:r>
              <a:rPr lang="en-US" sz="1600" dirty="0" smtClean="0"/>
              <a:t>Else maximal (limit) distribution would be the same</a:t>
            </a:r>
          </a:p>
          <a:p>
            <a:pPr lvl="1"/>
            <a:r>
              <a:rPr lang="en-US" sz="1600" dirty="0" smtClean="0"/>
              <a:t>Contrast to </a:t>
            </a:r>
            <a:r>
              <a:rPr lang="en-US" sz="1600" dirty="0"/>
              <a:t>Hard-core Strauss </a:t>
            </a:r>
            <a:r>
              <a:rPr lang="en-US" sz="1600" dirty="0" smtClean="0"/>
              <a:t>disc process:</a:t>
            </a:r>
            <a:br>
              <a:rPr lang="en-US" sz="1600" dirty="0" smtClean="0"/>
            </a:br>
            <a:r>
              <a:rPr lang="en-US" sz="1600" dirty="0" smtClean="0"/>
              <a:t>coverage disks are observed, no effect on process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89819" y="3589962"/>
            <a:ext cx="822960" cy="822960"/>
            <a:chOff x="2799587" y="5448215"/>
            <a:chExt cx="822960" cy="822960"/>
          </a:xfrm>
        </p:grpSpPr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74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4219" y="4015412"/>
            <a:ext cx="822960" cy="822960"/>
            <a:chOff x="2799587" y="5448215"/>
            <a:chExt cx="822960" cy="822960"/>
          </a:xfrm>
        </p:grpSpPr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7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039119" y="3361362"/>
            <a:ext cx="822960" cy="822960"/>
            <a:chOff x="2799587" y="5448215"/>
            <a:chExt cx="822960" cy="822960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6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613669" y="4288462"/>
            <a:ext cx="822960" cy="822960"/>
            <a:chOff x="2799587" y="5448215"/>
            <a:chExt cx="822960" cy="822960"/>
          </a:xfrm>
        </p:grpSpPr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62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434715" y="3725543"/>
            <a:ext cx="822960" cy="822960"/>
            <a:chOff x="2799587" y="5448215"/>
            <a:chExt cx="822960" cy="822960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58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610619" y="4288462"/>
            <a:ext cx="822960" cy="822960"/>
            <a:chOff x="2799587" y="5448215"/>
            <a:chExt cx="822960" cy="822960"/>
          </a:xfrm>
        </p:grpSpPr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54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/>
          <p:cNvSpPr/>
          <p:nvPr/>
        </p:nvSpPr>
        <p:spPr bwMode="auto">
          <a:xfrm>
            <a:off x="606000" y="3186601"/>
            <a:ext cx="3657600" cy="3657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682260" y="5543299"/>
            <a:ext cx="822960" cy="822960"/>
            <a:chOff x="2799587" y="5448215"/>
            <a:chExt cx="822960" cy="822960"/>
          </a:xfrm>
        </p:grpSpPr>
        <p:grpSp>
          <p:nvGrpSpPr>
            <p:cNvPr id="78" name="Group 7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8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253703" y="6069626"/>
            <a:ext cx="822960" cy="822960"/>
            <a:chOff x="2799587" y="5448215"/>
            <a:chExt cx="822960" cy="822960"/>
          </a:xfrm>
        </p:grpSpPr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8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703401" y="6197865"/>
            <a:ext cx="822960" cy="822960"/>
            <a:chOff x="2799587" y="5448215"/>
            <a:chExt cx="822960" cy="822960"/>
          </a:xfrm>
        </p:grpSpPr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9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0150" y="5360455"/>
            <a:ext cx="822960" cy="822960"/>
            <a:chOff x="2799587" y="5448215"/>
            <a:chExt cx="822960" cy="822960"/>
          </a:xfrm>
        </p:grpSpPr>
        <p:grpSp>
          <p:nvGrpSpPr>
            <p:cNvPr id="93" name="Group 9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9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827469" y="5734381"/>
            <a:ext cx="822960" cy="822960"/>
            <a:chOff x="2799587" y="5448215"/>
            <a:chExt cx="822960" cy="822960"/>
          </a:xfrm>
        </p:grpSpPr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0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95897" y="4608483"/>
            <a:ext cx="822960" cy="822960"/>
            <a:chOff x="2799587" y="5448215"/>
            <a:chExt cx="822960" cy="822960"/>
          </a:xfrm>
        </p:grpSpPr>
        <p:grpSp>
          <p:nvGrpSpPr>
            <p:cNvPr id="103" name="Group 10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0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44324" y="5627110"/>
            <a:ext cx="822960" cy="822960"/>
            <a:chOff x="2799587" y="5448215"/>
            <a:chExt cx="822960" cy="822960"/>
          </a:xfrm>
        </p:grpSpPr>
        <p:grpSp>
          <p:nvGrpSpPr>
            <p:cNvPr id="108" name="Group 107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10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95749" y="5420806"/>
            <a:ext cx="822960" cy="822960"/>
            <a:chOff x="2799587" y="5448215"/>
            <a:chExt cx="822960" cy="822960"/>
          </a:xfrm>
        </p:grpSpPr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1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312193" y="3087588"/>
            <a:ext cx="5293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Process: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New candidate point uniform at random</a:t>
            </a:r>
          </a:p>
          <a:p>
            <a:r>
              <a:rPr lang="en-US" sz="1800" dirty="0" smtClean="0"/>
              <a:t>  (f) Rejected if center inside a small green disk</a:t>
            </a:r>
          </a:p>
          <a:p>
            <a:r>
              <a:rPr lang="en-US" sz="1800" dirty="0" smtClean="0"/>
              <a:t>  (c) Accepted if its yellow disk covers some white area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2105225" y="5697836"/>
            <a:ext cx="3013519" cy="822960"/>
            <a:chOff x="2105225" y="5521985"/>
            <a:chExt cx="3013519" cy="822960"/>
          </a:xfrm>
        </p:grpSpPr>
        <p:grpSp>
          <p:nvGrpSpPr>
            <p:cNvPr id="118" name="Group 117"/>
            <p:cNvGrpSpPr/>
            <p:nvPr/>
          </p:nvGrpSpPr>
          <p:grpSpPr>
            <a:xfrm>
              <a:off x="2105225" y="5521985"/>
              <a:ext cx="822960" cy="822960"/>
              <a:chOff x="2799587" y="5448215"/>
              <a:chExt cx="822960" cy="822960"/>
            </a:xfrm>
          </p:grpSpPr>
          <p:grpSp>
            <p:nvGrpSpPr>
              <p:cNvPr id="119" name="Group 118"/>
              <p:cNvGrpSpPr>
                <a:grpSpLocks noChangeAspect="1"/>
              </p:cNvGrpSpPr>
              <p:nvPr/>
            </p:nvGrpSpPr>
            <p:grpSpPr>
              <a:xfrm>
                <a:off x="2977387" y="5632365"/>
                <a:ext cx="457200" cy="457200"/>
                <a:chOff x="1014942" y="4818592"/>
                <a:chExt cx="914400" cy="914400"/>
              </a:xfrm>
            </p:grpSpPr>
            <p:sp>
              <p:nvSpPr>
                <p:cNvPr id="12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0" name="Flowchart: Connector 9"/>
              <p:cNvSpPr>
                <a:spLocks noChangeAspect="1"/>
              </p:cNvSpPr>
              <p:nvPr/>
            </p:nvSpPr>
            <p:spPr>
              <a:xfrm>
                <a:off x="2799587" y="5448215"/>
                <a:ext cx="822960" cy="822960"/>
              </a:xfrm>
              <a:prstGeom prst="flowChartConnector">
                <a:avLst/>
              </a:prstGeom>
              <a:solidFill>
                <a:srgbClr val="FFFF00">
                  <a:alpha val="20000"/>
                </a:srgb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461847" y="5809435"/>
              <a:ext cx="2656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reject, yellow already covered</a:t>
              </a:r>
              <a:endParaRPr lang="en-US" sz="1600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493066" y="3119652"/>
            <a:ext cx="822960" cy="822960"/>
            <a:chOff x="2799587" y="5448215"/>
            <a:chExt cx="822960" cy="822960"/>
          </a:xfrm>
        </p:grpSpPr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28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612902" y="3363231"/>
            <a:ext cx="822960" cy="822960"/>
            <a:chOff x="2799587" y="5448215"/>
            <a:chExt cx="822960" cy="822960"/>
          </a:xfrm>
        </p:grpSpPr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2977387" y="5632365"/>
              <a:ext cx="457200" cy="457200"/>
              <a:chOff x="1014942" y="4818592"/>
              <a:chExt cx="914400" cy="914400"/>
            </a:xfrm>
          </p:grpSpPr>
          <p:sp>
            <p:nvSpPr>
              <p:cNvPr id="133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Flowchart: Connector 9"/>
            <p:cNvSpPr>
              <a:spLocks noChangeAspect="1"/>
            </p:cNvSpPr>
            <p:nvPr/>
          </p:nvSpPr>
          <p:spPr>
            <a:xfrm>
              <a:off x="2799587" y="5448215"/>
              <a:ext cx="822960" cy="822960"/>
            </a:xfrm>
            <a:prstGeom prst="flowChartConnector">
              <a:avLst/>
            </a:prstGeom>
            <a:solidFill>
              <a:srgbClr val="FFFF00">
                <a:alpha val="20000"/>
              </a:srgb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2132298" y="3428352"/>
            <a:ext cx="2110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OK, covers some white</a:t>
            </a:r>
            <a:endParaRPr lang="en-US" sz="1600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1545168" y="4428729"/>
            <a:ext cx="2712919" cy="836127"/>
            <a:chOff x="1545168" y="4252878"/>
            <a:chExt cx="2712919" cy="836127"/>
          </a:xfrm>
        </p:grpSpPr>
        <p:grpSp>
          <p:nvGrpSpPr>
            <p:cNvPr id="136" name="Group 135"/>
            <p:cNvGrpSpPr/>
            <p:nvPr/>
          </p:nvGrpSpPr>
          <p:grpSpPr>
            <a:xfrm>
              <a:off x="1545168" y="4252878"/>
              <a:ext cx="822960" cy="822960"/>
              <a:chOff x="2799587" y="5448215"/>
              <a:chExt cx="822960" cy="822960"/>
            </a:xfrm>
          </p:grpSpPr>
          <p:grpSp>
            <p:nvGrpSpPr>
              <p:cNvPr id="137" name="Group 136"/>
              <p:cNvGrpSpPr>
                <a:grpSpLocks noChangeAspect="1"/>
              </p:cNvGrpSpPr>
              <p:nvPr/>
            </p:nvGrpSpPr>
            <p:grpSpPr>
              <a:xfrm>
                <a:off x="2977387" y="5632365"/>
                <a:ext cx="457200" cy="457200"/>
                <a:chOff x="1014942" y="4818592"/>
                <a:chExt cx="914400" cy="914400"/>
              </a:xfrm>
            </p:grpSpPr>
            <p:sp>
              <p:nvSpPr>
                <p:cNvPr id="13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6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8" name="Flowchart: Connector 9"/>
              <p:cNvSpPr>
                <a:spLocks noChangeAspect="1"/>
              </p:cNvSpPr>
              <p:nvPr/>
            </p:nvSpPr>
            <p:spPr>
              <a:xfrm>
                <a:off x="2799587" y="5448215"/>
                <a:ext cx="822960" cy="822960"/>
              </a:xfrm>
              <a:prstGeom prst="flowChartConnector">
                <a:avLst/>
              </a:prstGeom>
              <a:solidFill>
                <a:srgbClr val="FFFF00">
                  <a:alpha val="20000"/>
                </a:srgb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1982504" y="4750451"/>
              <a:ext cx="22755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reject, inside a green disk</a:t>
              </a:r>
              <a:endParaRPr lang="en-US" sz="1600" dirty="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4295260" y="4379772"/>
            <a:ext cx="4774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Alg</a:t>
            </a:r>
            <a:r>
              <a:rPr lang="en-US" sz="1800" dirty="0" smtClean="0"/>
              <a:t>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Only generate points in an outer approximation</a:t>
            </a:r>
            <a:br>
              <a:rPr lang="en-US" sz="1800" dirty="0" smtClean="0"/>
            </a:br>
            <a:r>
              <a:rPr lang="en-US" sz="1800" dirty="0" smtClean="0"/>
              <a:t>  to regions satisfying (c) and (f) in the first place.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3142593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5" grpId="1"/>
      <p:bldP spid="1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sa-gpu-0_01-r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91" y="1319210"/>
            <a:ext cx="270662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Two-radii MPS 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6043" y="1285416"/>
            <a:ext cx="2295066" cy="508000"/>
          </a:xfrm>
        </p:spPr>
        <p:txBody>
          <a:bodyPr lIns="0"/>
          <a:lstStyle/>
          <a:p>
            <a:r>
              <a:rPr lang="en-US" sz="1800" dirty="0" smtClean="0"/>
              <a:t>Classic </a:t>
            </a:r>
            <a:r>
              <a:rPr lang="en-US" sz="1800" dirty="0" smtClean="0"/>
              <a:t>MPS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 smtClean="0"/>
              <a:t>R</a:t>
            </a:r>
            <a:r>
              <a:rPr lang="en-US" sz="1800" baseline="-25000" dirty="0" err="1" smtClean="0"/>
              <a:t>f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c</a:t>
            </a:r>
            <a:endParaRPr lang="en-US" sz="1800" baseline="-25000" dirty="0"/>
          </a:p>
        </p:txBody>
      </p:sp>
      <p:pic>
        <p:nvPicPr>
          <p:cNvPr id="4" name="Picture 3" descr="psa-gpu-0_01-sp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25" y="1181824"/>
            <a:ext cx="1828800" cy="1828800"/>
          </a:xfrm>
          <a:prstGeom prst="rect">
            <a:avLst/>
          </a:prstGeom>
        </p:spPr>
      </p:pic>
      <p:pic>
        <p:nvPicPr>
          <p:cNvPr id="6" name="Picture 5" descr="psa-gpu-0_01-p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71" y="1176055"/>
            <a:ext cx="1828800" cy="18288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161170" y="3095099"/>
            <a:ext cx="8872025" cy="1828800"/>
            <a:chOff x="-135382" y="5029200"/>
            <a:chExt cx="8872025" cy="1828800"/>
          </a:xfrm>
        </p:grpSpPr>
        <p:pic>
          <p:nvPicPr>
            <p:cNvPr id="10" name="Picture 9" descr="twor_one_step_A_rp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021" y="5029200"/>
              <a:ext cx="2706622" cy="1828800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-135382" y="5038468"/>
              <a:ext cx="2578726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800" dirty="0" smtClean="0"/>
                <a:t>Two-radii </a:t>
              </a:r>
              <a:r>
                <a:rPr lang="en-US" sz="1800" dirty="0" smtClean="0"/>
                <a:t>MPS</a:t>
              </a:r>
              <a:br>
                <a:rPr lang="en-US" sz="1800" dirty="0" smtClean="0"/>
              </a:br>
              <a:r>
                <a:rPr lang="en-US" sz="1800" dirty="0" smtClean="0"/>
                <a:t> 2 </a:t>
              </a:r>
              <a:r>
                <a:rPr lang="en-US" sz="1800" dirty="0" err="1" smtClean="0"/>
                <a:t>R</a:t>
              </a:r>
              <a:r>
                <a:rPr lang="en-US" sz="1800" baseline="-25000" dirty="0" err="1" smtClean="0"/>
                <a:t>f</a:t>
              </a:r>
              <a:r>
                <a:rPr lang="en-US" sz="1800" dirty="0" smtClean="0"/>
                <a:t> = </a:t>
              </a:r>
              <a:r>
                <a:rPr lang="en-US" sz="1800" dirty="0" err="1" smtClean="0"/>
                <a:t>R</a:t>
              </a:r>
              <a:r>
                <a:rPr lang="en-US" sz="1800" baseline="-25000" dirty="0" err="1" smtClean="0"/>
                <a:t>c</a:t>
              </a:r>
              <a:endParaRPr lang="en-US" sz="1800" baseline="-25000" dirty="0"/>
            </a:p>
            <a:p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f</a:t>
              </a:r>
              <a:r>
                <a:rPr lang="en-US" sz="1400" dirty="0" smtClean="0"/>
                <a:t> = min center </a:t>
              </a:r>
              <a:r>
                <a:rPr lang="en-US" sz="1400" dirty="0" err="1" smtClean="0"/>
                <a:t>dist</a:t>
              </a:r>
              <a:endParaRPr lang="en-US" sz="1400" dirty="0"/>
            </a:p>
            <a:p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c</a:t>
              </a:r>
              <a:r>
                <a:rPr lang="en-US" sz="1400" dirty="0" smtClean="0"/>
                <a:t> =max </a:t>
              </a:r>
              <a:r>
                <a:rPr lang="en-US" sz="1400" dirty="0" err="1" smtClean="0"/>
                <a:t>Vor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dist</a:t>
              </a:r>
              <a:endParaRPr lang="en-US" sz="1400" baseline="-25000" dirty="0" smtClean="0"/>
            </a:p>
          </p:txBody>
        </p:sp>
        <p:pic>
          <p:nvPicPr>
            <p:cNvPr id="9" name="Picture 8" descr="twor_one_step_A_pts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512" y="5029200"/>
              <a:ext cx="1828800" cy="1828800"/>
            </a:xfrm>
            <a:prstGeom prst="rect">
              <a:avLst/>
            </a:prstGeom>
          </p:spPr>
        </p:pic>
        <p:pic>
          <p:nvPicPr>
            <p:cNvPr id="11" name="Picture 10" descr="twor_one_step_A_spe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849" y="50292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-135382" y="4971179"/>
            <a:ext cx="8875518" cy="1886821"/>
            <a:chOff x="-122489" y="3055880"/>
            <a:chExt cx="8875518" cy="1886821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-122489" y="3082697"/>
              <a:ext cx="7894889" cy="55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200" b="1">
                  <a:solidFill>
                    <a:srgbClr val="000000"/>
                  </a:solidFill>
                  <a:latin typeface="+mn-lt"/>
                </a:defRPr>
              </a:lvl2pPr>
              <a:lvl3pPr marL="10858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000" b="1">
                  <a:solidFill>
                    <a:srgbClr val="000000"/>
                  </a:solidFill>
                  <a:latin typeface="+mn-lt"/>
                </a:defRPr>
              </a:lvl3pPr>
              <a:lvl4pPr marL="1543050" indent="-17145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b="1">
                  <a:solidFill>
                    <a:srgbClr val="000000"/>
                  </a:solidFill>
                  <a:latin typeface="+mn-lt"/>
                </a:defRPr>
              </a:lvl4pPr>
              <a:lvl5pPr marL="19431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5pPr>
              <a:lvl6pPr marL="24003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6pPr>
              <a:lvl7pPr marL="28575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7pPr>
              <a:lvl8pPr marL="33147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8pPr>
              <a:lvl9pPr marL="3771900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b="1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en-US" sz="1800" dirty="0" smtClean="0"/>
                <a:t>Uniform</a:t>
              </a:r>
              <a:br>
                <a:rPr lang="en-US" sz="1800" dirty="0" smtClean="0"/>
              </a:br>
              <a:r>
                <a:rPr lang="en-US" sz="1800" dirty="0" smtClean="0"/>
                <a:t> R = 0</a:t>
              </a:r>
              <a:br>
                <a:rPr lang="en-US" sz="1800" dirty="0" smtClean="0"/>
              </a:br>
              <a:r>
                <a:rPr lang="en-US" sz="1800" dirty="0" smtClean="0"/>
                <a:t>non-maximal</a:t>
              </a:r>
              <a:endParaRPr lang="en-US" sz="1800" dirty="0"/>
            </a:p>
          </p:txBody>
        </p:sp>
        <p:pic>
          <p:nvPicPr>
            <p:cNvPr id="18" name="Picture 17" descr="uniform_rand_A_pts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513" y="3062326"/>
              <a:ext cx="1828800" cy="1828800"/>
            </a:xfrm>
            <a:prstGeom prst="rect">
              <a:avLst/>
            </a:prstGeom>
          </p:spPr>
        </p:pic>
        <p:pic>
          <p:nvPicPr>
            <p:cNvPr id="22" name="Picture 21" descr="uniform_rand_A_rp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405" y="3113901"/>
              <a:ext cx="2706624" cy="1828800"/>
            </a:xfrm>
            <a:prstGeom prst="rect">
              <a:avLst/>
            </a:prstGeom>
          </p:spPr>
        </p:pic>
        <p:pic>
          <p:nvPicPr>
            <p:cNvPr id="23" name="Picture 22" descr="uniform_rand_A_spec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388" y="305588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03207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r-voids-high-overl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64" y="1897390"/>
            <a:ext cx="2794000" cy="2443566"/>
          </a:xfrm>
          <a:prstGeom prst="rect">
            <a:avLst/>
          </a:prstGeom>
        </p:spPr>
      </p:pic>
      <p:pic>
        <p:nvPicPr>
          <p:cNvPr id="7" name="Picture 6" descr="2r-voids-little-overl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4" y="2004156"/>
            <a:ext cx="2550074" cy="2330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7814" y="2601056"/>
            <a:ext cx="236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Coverage radius (blue) larger than inhibition radius (red)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0797" y="1211710"/>
            <a:ext cx="3330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Continuously shrink radii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2205" y="4637129"/>
            <a:ext cx="6353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With one radius, get deterministic point placement, </a:t>
            </a:r>
          </a:p>
          <a:p>
            <a:r>
              <a:rPr lang="en-US" sz="1800" dirty="0" smtClean="0"/>
              <a:t>at Voronoi vertex, as classic Delaunay Refinement</a:t>
            </a:r>
          </a:p>
          <a:p>
            <a:endParaRPr lang="en-US" sz="1800" dirty="0"/>
          </a:p>
          <a:p>
            <a:r>
              <a:rPr lang="en-US" sz="1800" dirty="0" smtClean="0"/>
              <a:t>With two radii, random placement,</a:t>
            </a:r>
          </a:p>
          <a:p>
            <a:r>
              <a:rPr lang="en-US" sz="1800" dirty="0" smtClean="0"/>
              <a:t>neighborhood of Voronoi vertex: inside green disk-at-u outside red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refinements by </a:t>
            </a:r>
            <a:r>
              <a:rPr lang="en-US" dirty="0"/>
              <a:t>shrinking </a:t>
            </a:r>
            <a:r>
              <a:rPr lang="en-US" dirty="0" smtClean="0"/>
              <a:t>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026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598251"/>
            <a:ext cx="6089650" cy="2460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120856"/>
            <a:ext cx="190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Discrete steps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by shrinking </a:t>
            </a:r>
            <a:r>
              <a:rPr lang="en-US" dirty="0" smtClean="0"/>
              <a:t>radius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739" y="3910948"/>
            <a:ext cx="5210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 since continue original </a:t>
            </a:r>
            <a:r>
              <a:rPr lang="en-US" dirty="0" smtClean="0"/>
              <a:t>algorithm</a:t>
            </a:r>
          </a:p>
          <a:p>
            <a:r>
              <a:rPr lang="en-US" dirty="0" smtClean="0"/>
              <a:t>No noticeable effect on output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753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968" y="4044462"/>
            <a:ext cx="5201570" cy="249675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43281" y="1100666"/>
            <a:ext cx="8342923" cy="31977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200" b="1">
                <a:solidFill>
                  <a:srgbClr val="000000"/>
                </a:solidFill>
                <a:latin typeface="+mn-lt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000000"/>
                </a:solidFill>
                <a:latin typeface="+mn-lt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rgbClr val="000000"/>
                </a:solidFill>
                <a:latin typeface="+mn-lt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b="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Tx/>
              <a:buChar char="-"/>
            </a:pPr>
            <a:r>
              <a:rPr lang="en-US" sz="2000" i="1" dirty="0">
                <a:solidFill>
                  <a:schemeClr val="tx1"/>
                </a:solidFill>
              </a:rPr>
              <a:t>Direct sizing control</a:t>
            </a:r>
          </a:p>
          <a:p>
            <a:pPr lvl="1">
              <a:buFontTx/>
              <a:buChar char="-"/>
            </a:pPr>
            <a:r>
              <a:rPr lang="en-US" sz="2000" i="1" dirty="0" smtClean="0">
                <a:solidFill>
                  <a:schemeClr val="tx1"/>
                </a:solidFill>
              </a:rPr>
              <a:t>Disks </a:t>
            </a:r>
            <a:r>
              <a:rPr lang="en-US" sz="2000" i="1" dirty="0">
                <a:solidFill>
                  <a:schemeClr val="tx1"/>
                </a:solidFill>
              </a:rPr>
              <a:t>centered at points, sized at that point</a:t>
            </a:r>
          </a:p>
          <a:p>
            <a:pPr>
              <a:buFontTx/>
              <a:buChar char="-"/>
            </a:pPr>
            <a:r>
              <a:rPr lang="en-US" sz="2000" i="1" dirty="0">
                <a:solidFill>
                  <a:schemeClr val="tx1"/>
                </a:solidFill>
              </a:rPr>
              <a:t>Never O(n</a:t>
            </a:r>
            <a:r>
              <a:rPr lang="en-US" sz="2000" i="1" baseline="30000" dirty="0">
                <a:solidFill>
                  <a:schemeClr val="tx1"/>
                </a:solidFill>
              </a:rPr>
              <a:t>2</a:t>
            </a:r>
            <a:r>
              <a:rPr lang="en-US" sz="2000" i="1" dirty="0">
                <a:solidFill>
                  <a:schemeClr val="tx1"/>
                </a:solidFill>
              </a:rPr>
              <a:t>) – no intermediate </a:t>
            </a:r>
            <a:r>
              <a:rPr lang="en-US" sz="2000" i="1" dirty="0" smtClean="0">
                <a:solidFill>
                  <a:schemeClr val="tx1"/>
                </a:solidFill>
              </a:rPr>
              <a:t>triangulation, generate points first</a:t>
            </a:r>
            <a:endParaRPr lang="en-US" sz="2000" i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sz="2000" i="1" dirty="0">
                <a:solidFill>
                  <a:schemeClr val="tx1"/>
                </a:solidFill>
              </a:rPr>
              <a:t>No concentration at medial axis as </a:t>
            </a:r>
            <a:r>
              <a:rPr lang="en-US" sz="2000" i="1" dirty="0" smtClean="0">
                <a:solidFill>
                  <a:schemeClr val="tx1"/>
                </a:solidFill>
              </a:rPr>
              <a:t>DR</a:t>
            </a:r>
          </a:p>
          <a:p>
            <a:pPr>
              <a:buFontTx/>
              <a:buChar char="-"/>
            </a:pPr>
            <a:r>
              <a:rPr lang="en-US" sz="2000" i="1" dirty="0" smtClean="0">
                <a:solidFill>
                  <a:schemeClr val="tx1"/>
                </a:solidFill>
              </a:rPr>
              <a:t>Global </a:t>
            </a:r>
            <a:r>
              <a:rPr lang="en-US" sz="2000" i="1" dirty="0">
                <a:solidFill>
                  <a:schemeClr val="tx1"/>
                </a:solidFill>
              </a:rPr>
              <a:t>Random placement</a:t>
            </a:r>
          </a:p>
          <a:p>
            <a:pPr marL="628650" lvl="1">
              <a:buFontTx/>
              <a:buChar char="-"/>
            </a:pPr>
            <a:r>
              <a:rPr lang="en-US" sz="1800" i="1" dirty="0">
                <a:solidFill>
                  <a:schemeClr val="tx1"/>
                </a:solidFill>
              </a:rPr>
              <a:t>Slow vs. local deterministic DR</a:t>
            </a:r>
          </a:p>
          <a:p>
            <a:pPr marL="628650" lvl="1">
              <a:buFontTx/>
              <a:buChar char="-"/>
            </a:pPr>
            <a:r>
              <a:rPr lang="en-US" sz="1800" i="1" dirty="0">
                <a:solidFill>
                  <a:schemeClr val="tx1"/>
                </a:solidFill>
              </a:rPr>
              <a:t>Spectrum results for DR depends on target, queue order  </a:t>
            </a: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800" i="1" dirty="0" smtClean="0">
                <a:solidFill>
                  <a:schemeClr val="tx1"/>
                </a:solidFill>
              </a:rPr>
              <a:t>Alex </a:t>
            </a:r>
            <a:r>
              <a:rPr lang="en-US" sz="1800" i="1" dirty="0">
                <a:solidFill>
                  <a:schemeClr val="tx1"/>
                </a:solidFill>
              </a:rPr>
              <a:t>Rand experiments in progress</a:t>
            </a:r>
            <a:endParaRPr lang="en-US" sz="2000" i="1" dirty="0" smtClean="0">
              <a:solidFill>
                <a:schemeClr val="tx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839026" y="2507436"/>
            <a:ext cx="931333" cy="257907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512" y="59552"/>
            <a:ext cx="8375488" cy="1014412"/>
          </a:xfrm>
        </p:spPr>
        <p:txBody>
          <a:bodyPr/>
          <a:lstStyle/>
          <a:p>
            <a:r>
              <a:rPr lang="en-US" i="1" dirty="0"/>
              <a:t>Contrast to </a:t>
            </a:r>
            <a:r>
              <a:rPr lang="en-US" i="1" dirty="0" smtClean="0"/>
              <a:t>Delaunay Refinement (DR)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56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– convince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</a:t>
            </a:r>
            <a:r>
              <a:rPr lang="en-US" dirty="0" smtClean="0"/>
              <a:t>still interesting Computational Geometry work for generating </a:t>
            </a:r>
            <a:r>
              <a:rPr lang="en-US" dirty="0" smtClean="0"/>
              <a:t>separate-yet-dense point sets</a:t>
            </a:r>
          </a:p>
          <a:p>
            <a:pPr lvl="1"/>
            <a:r>
              <a:rPr lang="en-US" dirty="0" smtClean="0"/>
              <a:t>Delaun</a:t>
            </a:r>
            <a:r>
              <a:rPr lang="en-US" dirty="0" smtClean="0"/>
              <a:t>ay Refinement (DR) doesn’t solve everything</a:t>
            </a:r>
            <a:endParaRPr lang="en-US" dirty="0" smtClean="0"/>
          </a:p>
          <a:p>
            <a:r>
              <a:rPr lang="en-US" dirty="0" smtClean="0"/>
              <a:t>Poisson-disk output </a:t>
            </a:r>
            <a:r>
              <a:rPr lang="en-US" dirty="0" smtClean="0"/>
              <a:t>has some advantages</a:t>
            </a:r>
          </a:p>
          <a:p>
            <a:pPr lvl="1"/>
            <a:r>
              <a:rPr lang="en-US" dirty="0" smtClean="0"/>
              <a:t>Graphics cares</a:t>
            </a:r>
          </a:p>
          <a:p>
            <a:pPr lvl="1"/>
            <a:r>
              <a:rPr lang="en-US" dirty="0" smtClean="0"/>
              <a:t>Fracture mechanics cares</a:t>
            </a:r>
          </a:p>
          <a:p>
            <a:r>
              <a:rPr lang="en-US" dirty="0"/>
              <a:t>E</a:t>
            </a:r>
            <a:r>
              <a:rPr lang="en-US" dirty="0" smtClean="0"/>
              <a:t>ven though slower than deterministic DR</a:t>
            </a:r>
          </a:p>
          <a:p>
            <a:r>
              <a:rPr lang="en-US" dirty="0" smtClean="0"/>
              <a:t>Slightly different than sphere </a:t>
            </a:r>
            <a:r>
              <a:rPr lang="en-US" dirty="0" smtClean="0"/>
              <a:t>packings</a:t>
            </a:r>
          </a:p>
        </p:txBody>
      </p:sp>
    </p:spTree>
    <p:extLst>
      <p:ext uri="{BB962C8B-B14F-4D97-AF65-F5344CB8AC3E}">
        <p14:creationId xmlns:p14="http://schemas.microsoft.com/office/powerpoint/2010/main" val="15152561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Spectrum results for </a:t>
            </a:r>
            <a:r>
              <a:rPr lang="en-US" dirty="0" smtClean="0"/>
              <a:t>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7897"/>
            <a:ext cx="7772400" cy="911795"/>
          </a:xfrm>
        </p:spPr>
        <p:txBody>
          <a:bodyPr/>
          <a:lstStyle/>
          <a:p>
            <a:r>
              <a:rPr lang="en-US" dirty="0" smtClean="0"/>
              <a:t>Depends </a:t>
            </a:r>
            <a:r>
              <a:rPr lang="en-US" dirty="0"/>
              <a:t>on target, queue </a:t>
            </a:r>
            <a:r>
              <a:rPr lang="en-US" dirty="0" smtClean="0"/>
              <a:t>order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Alex Rand experiments in progress)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square11txt_spe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35" y="4511624"/>
            <a:ext cx="2346376" cy="2346376"/>
          </a:xfrm>
          <a:prstGeom prst="rect">
            <a:avLst/>
          </a:prstGeom>
        </p:spPr>
      </p:pic>
      <p:pic>
        <p:nvPicPr>
          <p:cNvPr id="5" name="Picture 4" descr="square11txt_r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44" y="4518137"/>
            <a:ext cx="3472636" cy="2346376"/>
          </a:xfrm>
          <a:prstGeom prst="rect">
            <a:avLst/>
          </a:prstGeom>
        </p:spPr>
      </p:pic>
      <p:pic>
        <p:nvPicPr>
          <p:cNvPr id="6" name="Picture 5" descr="square11txt_p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624"/>
            <a:ext cx="2346376" cy="2346376"/>
          </a:xfrm>
          <a:prstGeom prst="rect">
            <a:avLst/>
          </a:prstGeom>
        </p:spPr>
      </p:pic>
      <p:pic>
        <p:nvPicPr>
          <p:cNvPr id="7" name="Picture 6" descr="square11txt_pt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843"/>
            <a:ext cx="2346376" cy="2346376"/>
          </a:xfrm>
          <a:prstGeom prst="rect">
            <a:avLst/>
          </a:prstGeom>
        </p:spPr>
      </p:pic>
      <p:pic>
        <p:nvPicPr>
          <p:cNvPr id="8" name="Picture 7" descr="square11txt_rp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10" y="2061484"/>
            <a:ext cx="3472636" cy="2346376"/>
          </a:xfrm>
          <a:prstGeom prst="rect">
            <a:avLst/>
          </a:prstGeom>
        </p:spPr>
      </p:pic>
      <p:pic>
        <p:nvPicPr>
          <p:cNvPr id="9" name="Picture 8" descr="square11txt_spe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54" y="2022407"/>
            <a:ext cx="2346376" cy="23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74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Uniform MPS vs. DR angles and edges</a:t>
            </a:r>
            <a:endParaRPr lang="en-US" dirty="0"/>
          </a:p>
        </p:txBody>
      </p:sp>
      <p:pic>
        <p:nvPicPr>
          <p:cNvPr id="7" name="Picture 6" descr="ed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2" y="1267342"/>
            <a:ext cx="4114800" cy="3657600"/>
          </a:xfrm>
          <a:prstGeom prst="rect">
            <a:avLst/>
          </a:prstGeom>
        </p:spPr>
      </p:pic>
      <p:pic>
        <p:nvPicPr>
          <p:cNvPr id="8" name="Picture 7" descr="ang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64" y="1257145"/>
            <a:ext cx="4238823" cy="3767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3590" y="5457744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do: study and contrast further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89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3" name="Picture 2" descr="discs_centers_curren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185019"/>
            <a:ext cx="5490308" cy="55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71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0308" y="1524000"/>
            <a:ext cx="8047892" cy="4572000"/>
          </a:xfrm>
        </p:spPr>
        <p:txBody>
          <a:bodyPr/>
          <a:lstStyle/>
          <a:p>
            <a:r>
              <a:rPr lang="en-US" sz="1800" dirty="0" smtClean="0"/>
              <a:t>Maximal Poisson-Disk Sampling (MPS) </a:t>
            </a:r>
            <a:r>
              <a:rPr lang="en-US" sz="1800" dirty="0" smtClean="0"/>
              <a:t>– what is it, why do we care</a:t>
            </a:r>
          </a:p>
          <a:p>
            <a:pPr lvl="1"/>
            <a:r>
              <a:rPr lang="en-US" sz="1800" dirty="0" smtClean="0"/>
              <a:t>Graphics apps</a:t>
            </a:r>
          </a:p>
          <a:p>
            <a:pPr lvl="1"/>
            <a:r>
              <a:rPr lang="en-US" sz="1800" dirty="0" smtClean="0"/>
              <a:t>Simulations</a:t>
            </a:r>
          </a:p>
          <a:p>
            <a:r>
              <a:rPr lang="en-US" sz="1800" dirty="0" smtClean="0"/>
              <a:t>Our prior </a:t>
            </a:r>
            <a:r>
              <a:rPr lang="en-US" sz="1800" dirty="0" smtClean="0"/>
              <a:t>results for MPS points, Voronoi and Delaunay meshes </a:t>
            </a:r>
          </a:p>
          <a:p>
            <a:pPr lvl="1"/>
            <a:r>
              <a:rPr lang="en-US" sz="1600" dirty="0" smtClean="0"/>
              <a:t>Sites </a:t>
            </a:r>
            <a:r>
              <a:rPr lang="en-US" sz="1600" dirty="0" smtClean="0"/>
              <a:t>may encroach on </a:t>
            </a:r>
            <a:r>
              <a:rPr lang="en-US" sz="1600" dirty="0" smtClean="0"/>
              <a:t>boundary, </a:t>
            </a:r>
            <a:r>
              <a:rPr lang="en-US" sz="1600" dirty="0" smtClean="0"/>
              <a:t>not dual of a body-fitted </a:t>
            </a:r>
            <a:r>
              <a:rPr lang="en-US" sz="1600" dirty="0" err="1" smtClean="0"/>
              <a:t>tetrahedralization</a:t>
            </a:r>
            <a:endParaRPr lang="en-US" sz="1600" dirty="0" smtClean="0"/>
          </a:p>
          <a:p>
            <a:r>
              <a:rPr lang="en-US" sz="1800" dirty="0"/>
              <a:t>Spatially varying radii</a:t>
            </a:r>
          </a:p>
          <a:p>
            <a:pPr lvl="1"/>
            <a:r>
              <a:rPr lang="en-US" sz="1800" dirty="0" smtClean="0"/>
              <a:t>Lipschitz conditions</a:t>
            </a:r>
          </a:p>
          <a:p>
            <a:r>
              <a:rPr lang="en-US" sz="1800" dirty="0" smtClean="0"/>
              <a:t>Motivation: MPS spectrum vs</a:t>
            </a:r>
            <a:r>
              <a:rPr lang="en-US" sz="1800" dirty="0"/>
              <a:t>. blue </a:t>
            </a:r>
            <a:r>
              <a:rPr lang="en-US" sz="1800" dirty="0" smtClean="0"/>
              <a:t>noise</a:t>
            </a:r>
          </a:p>
          <a:p>
            <a:r>
              <a:rPr lang="en-US" sz="2000" dirty="0" smtClean="0"/>
              <a:t>Two</a:t>
            </a:r>
            <a:r>
              <a:rPr lang="en-US" sz="2000" dirty="0" smtClean="0"/>
              <a:t>-</a:t>
            </a:r>
            <a:r>
              <a:rPr lang="en-US" sz="2000" dirty="0" smtClean="0"/>
              <a:t>radii MPS definition</a:t>
            </a:r>
            <a:endParaRPr lang="en-US" sz="2000" dirty="0" smtClean="0"/>
          </a:p>
          <a:p>
            <a:pPr lvl="1"/>
            <a:r>
              <a:rPr lang="en-US" sz="1800" dirty="0" smtClean="0"/>
              <a:t>Random refinements </a:t>
            </a:r>
          </a:p>
          <a:p>
            <a:r>
              <a:rPr lang="en-US" sz="1800" dirty="0" smtClean="0"/>
              <a:t>MPS output vs</a:t>
            </a:r>
            <a:r>
              <a:rPr lang="en-US" sz="1800" dirty="0" smtClean="0"/>
              <a:t>. </a:t>
            </a:r>
            <a:r>
              <a:rPr lang="en-US" sz="1800" dirty="0" smtClean="0"/>
              <a:t>Delaunay Refinement (DR)</a:t>
            </a:r>
            <a:endParaRPr lang="en-US" sz="1800" dirty="0" smtClean="0"/>
          </a:p>
          <a:p>
            <a:pPr lvl="1"/>
            <a:r>
              <a:rPr lang="en-US" sz="1800" dirty="0" smtClean="0"/>
              <a:t>PSA Spectrum</a:t>
            </a:r>
            <a:endParaRPr lang="en-US" sz="1800" dirty="0"/>
          </a:p>
          <a:p>
            <a:pPr lvl="1"/>
            <a:r>
              <a:rPr lang="en-US" sz="1800" dirty="0" smtClean="0"/>
              <a:t>Angle </a:t>
            </a:r>
            <a:r>
              <a:rPr lang="en-US" sz="1800" dirty="0" smtClean="0"/>
              <a:t>spectra vs. DR, Edge length vs. DR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04906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Maximal Poisson-Disk Sampling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151467"/>
            <a:ext cx="7772400" cy="4572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MPS?</a:t>
            </a:r>
          </a:p>
          <a:p>
            <a:pPr lvl="1"/>
            <a:r>
              <a:rPr lang="en-US" dirty="0" smtClean="0"/>
              <a:t>Dart-throwing</a:t>
            </a:r>
          </a:p>
          <a:p>
            <a:pPr lvl="1"/>
            <a:r>
              <a:rPr lang="en-US" dirty="0"/>
              <a:t>Insert random points into a domain, build set X</a:t>
            </a:r>
          </a:p>
          <a:p>
            <a:pPr lvl="2"/>
            <a:r>
              <a:rPr lang="en-US" dirty="0"/>
              <a:t>With the “Poisson” process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5528733" y="2946400"/>
            <a:ext cx="2743200" cy="2743200"/>
          </a:xfrm>
          <a:prstGeom prst="rect">
            <a:avLst/>
          </a:prstGeom>
          <a:solidFill>
            <a:srgbClr val="FFFF00">
              <a:alpha val="1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47808" y="3235326"/>
            <a:ext cx="914400" cy="914400"/>
            <a:chOff x="1014942" y="4818592"/>
            <a:chExt cx="914400" cy="914400"/>
          </a:xfrm>
        </p:grpSpPr>
        <p:sp>
          <p:nvSpPr>
            <p:cNvPr id="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92208" y="5013326"/>
            <a:ext cx="914400" cy="914400"/>
            <a:chOff x="1014942" y="4818592"/>
            <a:chExt cx="914400" cy="914400"/>
          </a:xfrm>
        </p:grpSpPr>
        <p:sp>
          <p:nvSpPr>
            <p:cNvPr id="14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42541" y="4573059"/>
            <a:ext cx="914400" cy="914400"/>
            <a:chOff x="1014942" y="4818592"/>
            <a:chExt cx="914400" cy="914400"/>
          </a:xfrm>
        </p:grpSpPr>
        <p:sp>
          <p:nvSpPr>
            <p:cNvPr id="17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69542" y="3218393"/>
            <a:ext cx="914400" cy="914400"/>
            <a:chOff x="1014942" y="4818592"/>
            <a:chExt cx="914400" cy="914400"/>
          </a:xfrm>
        </p:grpSpPr>
        <p:sp>
          <p:nvSpPr>
            <p:cNvPr id="20" name="Flowchart: Connector 9"/>
            <p:cNvSpPr/>
            <p:nvPr/>
          </p:nvSpPr>
          <p:spPr>
            <a:xfrm>
              <a:off x="1014942" y="4818592"/>
              <a:ext cx="914400" cy="9144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67570" y="5271220"/>
              <a:ext cx="18288" cy="1828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20405" y="3879201"/>
            <a:ext cx="1387929" cy="760504"/>
            <a:chOff x="6020405" y="3879201"/>
            <a:chExt cx="1387929" cy="760504"/>
          </a:xfrm>
        </p:grpSpPr>
        <p:sp>
          <p:nvSpPr>
            <p:cNvPr id="25" name="Freeform 24"/>
            <p:cNvSpPr/>
            <p:nvPr/>
          </p:nvSpPr>
          <p:spPr bwMode="auto">
            <a:xfrm>
              <a:off x="6020405" y="3879201"/>
              <a:ext cx="1387929" cy="760504"/>
            </a:xfrm>
            <a:custGeom>
              <a:avLst/>
              <a:gdLst>
                <a:gd name="connsiteX0" fmla="*/ 624342 w 881517"/>
                <a:gd name="connsiteY0" fmla="*/ 517115 h 760504"/>
                <a:gd name="connsiteX1" fmla="*/ 695779 w 881517"/>
                <a:gd name="connsiteY1" fmla="*/ 464728 h 760504"/>
                <a:gd name="connsiteX2" fmla="*/ 757692 w 881517"/>
                <a:gd name="connsiteY2" fmla="*/ 412340 h 760504"/>
                <a:gd name="connsiteX3" fmla="*/ 771979 w 881517"/>
                <a:gd name="connsiteY3" fmla="*/ 402815 h 760504"/>
                <a:gd name="connsiteX4" fmla="*/ 786267 w 881517"/>
                <a:gd name="connsiteY4" fmla="*/ 398053 h 760504"/>
                <a:gd name="connsiteX5" fmla="*/ 795792 w 881517"/>
                <a:gd name="connsiteY5" fmla="*/ 383765 h 760504"/>
                <a:gd name="connsiteX6" fmla="*/ 800554 w 881517"/>
                <a:gd name="connsiteY6" fmla="*/ 364715 h 760504"/>
                <a:gd name="connsiteX7" fmla="*/ 805317 w 881517"/>
                <a:gd name="connsiteY7" fmla="*/ 340903 h 760504"/>
                <a:gd name="connsiteX8" fmla="*/ 824367 w 881517"/>
                <a:gd name="connsiteY8" fmla="*/ 312328 h 760504"/>
                <a:gd name="connsiteX9" fmla="*/ 829129 w 881517"/>
                <a:gd name="connsiteY9" fmla="*/ 298040 h 760504"/>
                <a:gd name="connsiteX10" fmla="*/ 857704 w 881517"/>
                <a:gd name="connsiteY10" fmla="*/ 264703 h 760504"/>
                <a:gd name="connsiteX11" fmla="*/ 876754 w 881517"/>
                <a:gd name="connsiteY11" fmla="*/ 188503 h 760504"/>
                <a:gd name="connsiteX12" fmla="*/ 881517 w 881517"/>
                <a:gd name="connsiteY12" fmla="*/ 174215 h 760504"/>
                <a:gd name="connsiteX13" fmla="*/ 876754 w 881517"/>
                <a:gd name="connsiteY13" fmla="*/ 145640 h 760504"/>
                <a:gd name="connsiteX14" fmla="*/ 857704 w 881517"/>
                <a:gd name="connsiteY14" fmla="*/ 117065 h 760504"/>
                <a:gd name="connsiteX15" fmla="*/ 843417 w 881517"/>
                <a:gd name="connsiteY15" fmla="*/ 83728 h 760504"/>
                <a:gd name="connsiteX16" fmla="*/ 824367 w 881517"/>
                <a:gd name="connsiteY16" fmla="*/ 64678 h 760504"/>
                <a:gd name="connsiteX17" fmla="*/ 810079 w 881517"/>
                <a:gd name="connsiteY17" fmla="*/ 59915 h 760504"/>
                <a:gd name="connsiteX18" fmla="*/ 795792 w 881517"/>
                <a:gd name="connsiteY18" fmla="*/ 50390 h 760504"/>
                <a:gd name="connsiteX19" fmla="*/ 776742 w 881517"/>
                <a:gd name="connsiteY19" fmla="*/ 40865 h 760504"/>
                <a:gd name="connsiteX20" fmla="*/ 733879 w 881517"/>
                <a:gd name="connsiteY20" fmla="*/ 21815 h 760504"/>
                <a:gd name="connsiteX21" fmla="*/ 714829 w 881517"/>
                <a:gd name="connsiteY21" fmla="*/ 12290 h 760504"/>
                <a:gd name="connsiteX22" fmla="*/ 633867 w 881517"/>
                <a:gd name="connsiteY22" fmla="*/ 12290 h 760504"/>
                <a:gd name="connsiteX23" fmla="*/ 600529 w 881517"/>
                <a:gd name="connsiteY23" fmla="*/ 45628 h 760504"/>
                <a:gd name="connsiteX24" fmla="*/ 567192 w 881517"/>
                <a:gd name="connsiteY24" fmla="*/ 83728 h 760504"/>
                <a:gd name="connsiteX25" fmla="*/ 548142 w 881517"/>
                <a:gd name="connsiteY25" fmla="*/ 126590 h 760504"/>
                <a:gd name="connsiteX26" fmla="*/ 538617 w 881517"/>
                <a:gd name="connsiteY26" fmla="*/ 150403 h 760504"/>
                <a:gd name="connsiteX27" fmla="*/ 533854 w 881517"/>
                <a:gd name="connsiteY27" fmla="*/ 183740 h 760504"/>
                <a:gd name="connsiteX28" fmla="*/ 529092 w 881517"/>
                <a:gd name="connsiteY28" fmla="*/ 298040 h 760504"/>
                <a:gd name="connsiteX29" fmla="*/ 519567 w 881517"/>
                <a:gd name="connsiteY29" fmla="*/ 312328 h 760504"/>
                <a:gd name="connsiteX30" fmla="*/ 490992 w 881517"/>
                <a:gd name="connsiteY30" fmla="*/ 336140 h 760504"/>
                <a:gd name="connsiteX31" fmla="*/ 452892 w 881517"/>
                <a:gd name="connsiteY31" fmla="*/ 364715 h 760504"/>
                <a:gd name="connsiteX32" fmla="*/ 438604 w 881517"/>
                <a:gd name="connsiteY32" fmla="*/ 369478 h 760504"/>
                <a:gd name="connsiteX33" fmla="*/ 424317 w 881517"/>
                <a:gd name="connsiteY33" fmla="*/ 374240 h 760504"/>
                <a:gd name="connsiteX34" fmla="*/ 410029 w 881517"/>
                <a:gd name="connsiteY34" fmla="*/ 383765 h 760504"/>
                <a:gd name="connsiteX35" fmla="*/ 352879 w 881517"/>
                <a:gd name="connsiteY35" fmla="*/ 393290 h 760504"/>
                <a:gd name="connsiteX36" fmla="*/ 338592 w 881517"/>
                <a:gd name="connsiteY36" fmla="*/ 402815 h 760504"/>
                <a:gd name="connsiteX37" fmla="*/ 319542 w 881517"/>
                <a:gd name="connsiteY37" fmla="*/ 421865 h 760504"/>
                <a:gd name="connsiteX38" fmla="*/ 305254 w 881517"/>
                <a:gd name="connsiteY38" fmla="*/ 426628 h 760504"/>
                <a:gd name="connsiteX39" fmla="*/ 271917 w 881517"/>
                <a:gd name="connsiteY39" fmla="*/ 436153 h 760504"/>
                <a:gd name="connsiteX40" fmla="*/ 124279 w 881517"/>
                <a:gd name="connsiteY40" fmla="*/ 431390 h 760504"/>
                <a:gd name="connsiteX41" fmla="*/ 119517 w 881517"/>
                <a:gd name="connsiteY41" fmla="*/ 412340 h 760504"/>
                <a:gd name="connsiteX42" fmla="*/ 105229 w 881517"/>
                <a:gd name="connsiteY42" fmla="*/ 402815 h 760504"/>
                <a:gd name="connsiteX43" fmla="*/ 100467 w 881517"/>
                <a:gd name="connsiteY43" fmla="*/ 388528 h 760504"/>
                <a:gd name="connsiteX44" fmla="*/ 90942 w 881517"/>
                <a:gd name="connsiteY44" fmla="*/ 374240 h 760504"/>
                <a:gd name="connsiteX45" fmla="*/ 86179 w 881517"/>
                <a:gd name="connsiteY45" fmla="*/ 350428 h 760504"/>
                <a:gd name="connsiteX46" fmla="*/ 76654 w 881517"/>
                <a:gd name="connsiteY46" fmla="*/ 317090 h 760504"/>
                <a:gd name="connsiteX47" fmla="*/ 67129 w 881517"/>
                <a:gd name="connsiteY47" fmla="*/ 302803 h 760504"/>
                <a:gd name="connsiteX48" fmla="*/ 14742 w 881517"/>
                <a:gd name="connsiteY48" fmla="*/ 288515 h 760504"/>
                <a:gd name="connsiteX49" fmla="*/ 454 w 881517"/>
                <a:gd name="connsiteY49" fmla="*/ 293278 h 760504"/>
                <a:gd name="connsiteX50" fmla="*/ 29029 w 881517"/>
                <a:gd name="connsiteY50" fmla="*/ 379003 h 760504"/>
                <a:gd name="connsiteX51" fmla="*/ 43317 w 881517"/>
                <a:gd name="connsiteY51" fmla="*/ 383765 h 760504"/>
                <a:gd name="connsiteX52" fmla="*/ 52842 w 881517"/>
                <a:gd name="connsiteY52" fmla="*/ 402815 h 760504"/>
                <a:gd name="connsiteX53" fmla="*/ 57604 w 881517"/>
                <a:gd name="connsiteY53" fmla="*/ 417103 h 760504"/>
                <a:gd name="connsiteX54" fmla="*/ 67129 w 881517"/>
                <a:gd name="connsiteY54" fmla="*/ 431390 h 760504"/>
                <a:gd name="connsiteX55" fmla="*/ 62367 w 881517"/>
                <a:gd name="connsiteY55" fmla="*/ 536165 h 760504"/>
                <a:gd name="connsiteX56" fmla="*/ 48079 w 881517"/>
                <a:gd name="connsiteY56" fmla="*/ 555215 h 760504"/>
                <a:gd name="connsiteX57" fmla="*/ 38554 w 881517"/>
                <a:gd name="connsiteY57" fmla="*/ 588553 h 760504"/>
                <a:gd name="connsiteX58" fmla="*/ 43317 w 881517"/>
                <a:gd name="connsiteY58" fmla="*/ 602840 h 760504"/>
                <a:gd name="connsiteX59" fmla="*/ 71892 w 881517"/>
                <a:gd name="connsiteY59" fmla="*/ 650465 h 760504"/>
                <a:gd name="connsiteX60" fmla="*/ 86179 w 881517"/>
                <a:gd name="connsiteY60" fmla="*/ 664753 h 760504"/>
                <a:gd name="connsiteX61" fmla="*/ 119517 w 881517"/>
                <a:gd name="connsiteY61" fmla="*/ 679040 h 760504"/>
                <a:gd name="connsiteX62" fmla="*/ 229054 w 881517"/>
                <a:gd name="connsiteY62" fmla="*/ 674278 h 760504"/>
                <a:gd name="connsiteX63" fmla="*/ 252867 w 881517"/>
                <a:gd name="connsiteY63" fmla="*/ 669515 h 760504"/>
                <a:gd name="connsiteX64" fmla="*/ 271917 w 881517"/>
                <a:gd name="connsiteY64" fmla="*/ 655228 h 760504"/>
                <a:gd name="connsiteX65" fmla="*/ 300492 w 881517"/>
                <a:gd name="connsiteY65" fmla="*/ 640940 h 760504"/>
                <a:gd name="connsiteX66" fmla="*/ 333829 w 881517"/>
                <a:gd name="connsiteY66" fmla="*/ 650465 h 760504"/>
                <a:gd name="connsiteX67" fmla="*/ 348117 w 881517"/>
                <a:gd name="connsiteY67" fmla="*/ 655228 h 760504"/>
                <a:gd name="connsiteX68" fmla="*/ 376692 w 881517"/>
                <a:gd name="connsiteY68" fmla="*/ 683803 h 760504"/>
                <a:gd name="connsiteX69" fmla="*/ 395742 w 881517"/>
                <a:gd name="connsiteY69" fmla="*/ 717140 h 760504"/>
                <a:gd name="connsiteX70" fmla="*/ 400504 w 881517"/>
                <a:gd name="connsiteY70" fmla="*/ 731428 h 760504"/>
                <a:gd name="connsiteX71" fmla="*/ 405267 w 881517"/>
                <a:gd name="connsiteY71" fmla="*/ 750478 h 760504"/>
                <a:gd name="connsiteX72" fmla="*/ 419554 w 881517"/>
                <a:gd name="connsiteY72" fmla="*/ 755240 h 760504"/>
                <a:gd name="connsiteX73" fmla="*/ 438604 w 881517"/>
                <a:gd name="connsiteY73" fmla="*/ 745715 h 760504"/>
                <a:gd name="connsiteX74" fmla="*/ 457654 w 881517"/>
                <a:gd name="connsiteY74" fmla="*/ 740953 h 760504"/>
                <a:gd name="connsiteX75" fmla="*/ 471942 w 881517"/>
                <a:gd name="connsiteY75" fmla="*/ 736190 h 760504"/>
                <a:gd name="connsiteX76" fmla="*/ 548142 w 881517"/>
                <a:gd name="connsiteY76" fmla="*/ 740953 h 760504"/>
                <a:gd name="connsiteX77" fmla="*/ 529092 w 881517"/>
                <a:gd name="connsiteY77" fmla="*/ 631415 h 760504"/>
                <a:gd name="connsiteX78" fmla="*/ 514804 w 881517"/>
                <a:gd name="connsiteY78" fmla="*/ 626653 h 760504"/>
                <a:gd name="connsiteX79" fmla="*/ 490992 w 881517"/>
                <a:gd name="connsiteY79" fmla="*/ 588553 h 760504"/>
                <a:gd name="connsiteX80" fmla="*/ 481467 w 881517"/>
                <a:gd name="connsiteY80" fmla="*/ 569503 h 760504"/>
                <a:gd name="connsiteX81" fmla="*/ 486229 w 881517"/>
                <a:gd name="connsiteY81" fmla="*/ 536165 h 760504"/>
                <a:gd name="connsiteX82" fmla="*/ 514804 w 881517"/>
                <a:gd name="connsiteY82" fmla="*/ 521878 h 760504"/>
                <a:gd name="connsiteX83" fmla="*/ 624342 w 881517"/>
                <a:gd name="connsiteY83" fmla="*/ 517115 h 76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881517" h="760504">
                  <a:moveTo>
                    <a:pt x="624342" y="517115"/>
                  </a:moveTo>
                  <a:cubicBezTo>
                    <a:pt x="654504" y="507590"/>
                    <a:pt x="673237" y="483802"/>
                    <a:pt x="695779" y="464728"/>
                  </a:cubicBezTo>
                  <a:cubicBezTo>
                    <a:pt x="716417" y="447265"/>
                    <a:pt x="735198" y="427336"/>
                    <a:pt x="757692" y="412340"/>
                  </a:cubicBezTo>
                  <a:cubicBezTo>
                    <a:pt x="762454" y="409165"/>
                    <a:pt x="766860" y="405375"/>
                    <a:pt x="771979" y="402815"/>
                  </a:cubicBezTo>
                  <a:cubicBezTo>
                    <a:pt x="776469" y="400570"/>
                    <a:pt x="781504" y="399640"/>
                    <a:pt x="786267" y="398053"/>
                  </a:cubicBezTo>
                  <a:cubicBezTo>
                    <a:pt x="789442" y="393290"/>
                    <a:pt x="793537" y="389026"/>
                    <a:pt x="795792" y="383765"/>
                  </a:cubicBezTo>
                  <a:cubicBezTo>
                    <a:pt x="798370" y="377749"/>
                    <a:pt x="799134" y="371105"/>
                    <a:pt x="800554" y="364715"/>
                  </a:cubicBezTo>
                  <a:cubicBezTo>
                    <a:pt x="802310" y="356813"/>
                    <a:pt x="801967" y="348272"/>
                    <a:pt x="805317" y="340903"/>
                  </a:cubicBezTo>
                  <a:cubicBezTo>
                    <a:pt x="810054" y="330482"/>
                    <a:pt x="824367" y="312328"/>
                    <a:pt x="824367" y="312328"/>
                  </a:cubicBezTo>
                  <a:cubicBezTo>
                    <a:pt x="825954" y="307565"/>
                    <a:pt x="825915" y="301897"/>
                    <a:pt x="829129" y="298040"/>
                  </a:cubicBezTo>
                  <a:cubicBezTo>
                    <a:pt x="849940" y="273067"/>
                    <a:pt x="848135" y="296601"/>
                    <a:pt x="857704" y="264703"/>
                  </a:cubicBezTo>
                  <a:cubicBezTo>
                    <a:pt x="865227" y="239625"/>
                    <a:pt x="868474" y="213341"/>
                    <a:pt x="876754" y="188503"/>
                  </a:cubicBezTo>
                  <a:lnTo>
                    <a:pt x="881517" y="174215"/>
                  </a:lnTo>
                  <a:cubicBezTo>
                    <a:pt x="879929" y="164690"/>
                    <a:pt x="880468" y="154554"/>
                    <a:pt x="876754" y="145640"/>
                  </a:cubicBezTo>
                  <a:cubicBezTo>
                    <a:pt x="872351" y="135073"/>
                    <a:pt x="857704" y="117065"/>
                    <a:pt x="857704" y="117065"/>
                  </a:cubicBezTo>
                  <a:cubicBezTo>
                    <a:pt x="854026" y="106029"/>
                    <a:pt x="850480" y="93145"/>
                    <a:pt x="843417" y="83728"/>
                  </a:cubicBezTo>
                  <a:cubicBezTo>
                    <a:pt x="838029" y="76544"/>
                    <a:pt x="831675" y="69898"/>
                    <a:pt x="824367" y="64678"/>
                  </a:cubicBezTo>
                  <a:cubicBezTo>
                    <a:pt x="820282" y="61760"/>
                    <a:pt x="814569" y="62160"/>
                    <a:pt x="810079" y="59915"/>
                  </a:cubicBezTo>
                  <a:cubicBezTo>
                    <a:pt x="804960" y="57355"/>
                    <a:pt x="800762" y="53230"/>
                    <a:pt x="795792" y="50390"/>
                  </a:cubicBezTo>
                  <a:cubicBezTo>
                    <a:pt x="789628" y="46868"/>
                    <a:pt x="782762" y="44628"/>
                    <a:pt x="776742" y="40865"/>
                  </a:cubicBezTo>
                  <a:cubicBezTo>
                    <a:pt x="743709" y="20220"/>
                    <a:pt x="773132" y="29666"/>
                    <a:pt x="733879" y="21815"/>
                  </a:cubicBezTo>
                  <a:cubicBezTo>
                    <a:pt x="727529" y="18640"/>
                    <a:pt x="721355" y="15087"/>
                    <a:pt x="714829" y="12290"/>
                  </a:cubicBezTo>
                  <a:cubicBezTo>
                    <a:pt x="686153" y="0"/>
                    <a:pt x="675593" y="9310"/>
                    <a:pt x="633867" y="12290"/>
                  </a:cubicBezTo>
                  <a:cubicBezTo>
                    <a:pt x="622754" y="23403"/>
                    <a:pt x="610347" y="33356"/>
                    <a:pt x="600529" y="45628"/>
                  </a:cubicBezTo>
                  <a:cubicBezTo>
                    <a:pt x="577272" y="74699"/>
                    <a:pt x="588666" y="62252"/>
                    <a:pt x="567192" y="83728"/>
                  </a:cubicBezTo>
                  <a:cubicBezTo>
                    <a:pt x="538951" y="154330"/>
                    <a:pt x="574844" y="66510"/>
                    <a:pt x="548142" y="126590"/>
                  </a:cubicBezTo>
                  <a:cubicBezTo>
                    <a:pt x="544670" y="134402"/>
                    <a:pt x="541792" y="142465"/>
                    <a:pt x="538617" y="150403"/>
                  </a:cubicBezTo>
                  <a:cubicBezTo>
                    <a:pt x="537029" y="161515"/>
                    <a:pt x="534577" y="172538"/>
                    <a:pt x="533854" y="183740"/>
                  </a:cubicBezTo>
                  <a:cubicBezTo>
                    <a:pt x="531399" y="221794"/>
                    <a:pt x="533303" y="260140"/>
                    <a:pt x="529092" y="298040"/>
                  </a:cubicBezTo>
                  <a:cubicBezTo>
                    <a:pt x="528460" y="303729"/>
                    <a:pt x="523231" y="307931"/>
                    <a:pt x="519567" y="312328"/>
                  </a:cubicBezTo>
                  <a:cubicBezTo>
                    <a:pt x="508110" y="326077"/>
                    <a:pt x="505038" y="326776"/>
                    <a:pt x="490992" y="336140"/>
                  </a:cubicBezTo>
                  <a:cubicBezTo>
                    <a:pt x="476977" y="364170"/>
                    <a:pt x="488202" y="352945"/>
                    <a:pt x="452892" y="364715"/>
                  </a:cubicBezTo>
                  <a:lnTo>
                    <a:pt x="438604" y="369478"/>
                  </a:lnTo>
                  <a:lnTo>
                    <a:pt x="424317" y="374240"/>
                  </a:lnTo>
                  <a:cubicBezTo>
                    <a:pt x="419554" y="377415"/>
                    <a:pt x="415290" y="381510"/>
                    <a:pt x="410029" y="383765"/>
                  </a:cubicBezTo>
                  <a:cubicBezTo>
                    <a:pt x="397069" y="389319"/>
                    <a:pt x="361287" y="392239"/>
                    <a:pt x="352879" y="393290"/>
                  </a:cubicBezTo>
                  <a:cubicBezTo>
                    <a:pt x="348117" y="396465"/>
                    <a:pt x="342938" y="399090"/>
                    <a:pt x="338592" y="402815"/>
                  </a:cubicBezTo>
                  <a:cubicBezTo>
                    <a:pt x="331774" y="408659"/>
                    <a:pt x="326850" y="416645"/>
                    <a:pt x="319542" y="421865"/>
                  </a:cubicBezTo>
                  <a:cubicBezTo>
                    <a:pt x="315457" y="424783"/>
                    <a:pt x="310081" y="425249"/>
                    <a:pt x="305254" y="426628"/>
                  </a:cubicBezTo>
                  <a:cubicBezTo>
                    <a:pt x="263402" y="438586"/>
                    <a:pt x="306166" y="424735"/>
                    <a:pt x="271917" y="436153"/>
                  </a:cubicBezTo>
                  <a:lnTo>
                    <a:pt x="124279" y="431390"/>
                  </a:lnTo>
                  <a:cubicBezTo>
                    <a:pt x="117812" y="430380"/>
                    <a:pt x="123148" y="417786"/>
                    <a:pt x="119517" y="412340"/>
                  </a:cubicBezTo>
                  <a:cubicBezTo>
                    <a:pt x="116342" y="407577"/>
                    <a:pt x="109992" y="405990"/>
                    <a:pt x="105229" y="402815"/>
                  </a:cubicBezTo>
                  <a:cubicBezTo>
                    <a:pt x="103642" y="398053"/>
                    <a:pt x="102712" y="393018"/>
                    <a:pt x="100467" y="388528"/>
                  </a:cubicBezTo>
                  <a:cubicBezTo>
                    <a:pt x="97907" y="383408"/>
                    <a:pt x="92952" y="379599"/>
                    <a:pt x="90942" y="374240"/>
                  </a:cubicBezTo>
                  <a:cubicBezTo>
                    <a:pt x="88100" y="366661"/>
                    <a:pt x="87935" y="358330"/>
                    <a:pt x="86179" y="350428"/>
                  </a:cubicBezTo>
                  <a:cubicBezTo>
                    <a:pt x="84957" y="344930"/>
                    <a:pt x="79838" y="323457"/>
                    <a:pt x="76654" y="317090"/>
                  </a:cubicBezTo>
                  <a:cubicBezTo>
                    <a:pt x="74094" y="311971"/>
                    <a:pt x="71983" y="305836"/>
                    <a:pt x="67129" y="302803"/>
                  </a:cubicBezTo>
                  <a:cubicBezTo>
                    <a:pt x="55756" y="295695"/>
                    <a:pt x="28339" y="291235"/>
                    <a:pt x="14742" y="288515"/>
                  </a:cubicBezTo>
                  <a:cubicBezTo>
                    <a:pt x="9979" y="290103"/>
                    <a:pt x="839" y="288272"/>
                    <a:pt x="454" y="293278"/>
                  </a:cubicBezTo>
                  <a:cubicBezTo>
                    <a:pt x="0" y="299184"/>
                    <a:pt x="6297" y="371427"/>
                    <a:pt x="29029" y="379003"/>
                  </a:cubicBezTo>
                  <a:lnTo>
                    <a:pt x="43317" y="383765"/>
                  </a:lnTo>
                  <a:cubicBezTo>
                    <a:pt x="46492" y="390115"/>
                    <a:pt x="50045" y="396289"/>
                    <a:pt x="52842" y="402815"/>
                  </a:cubicBezTo>
                  <a:cubicBezTo>
                    <a:pt x="54819" y="407429"/>
                    <a:pt x="55359" y="412613"/>
                    <a:pt x="57604" y="417103"/>
                  </a:cubicBezTo>
                  <a:cubicBezTo>
                    <a:pt x="60164" y="422222"/>
                    <a:pt x="63954" y="426628"/>
                    <a:pt x="67129" y="431390"/>
                  </a:cubicBezTo>
                  <a:cubicBezTo>
                    <a:pt x="65542" y="466315"/>
                    <a:pt x="67683" y="501610"/>
                    <a:pt x="62367" y="536165"/>
                  </a:cubicBezTo>
                  <a:cubicBezTo>
                    <a:pt x="61160" y="544010"/>
                    <a:pt x="52017" y="548323"/>
                    <a:pt x="48079" y="555215"/>
                  </a:cubicBezTo>
                  <a:cubicBezTo>
                    <a:pt x="45045" y="560525"/>
                    <a:pt x="39584" y="584435"/>
                    <a:pt x="38554" y="588553"/>
                  </a:cubicBezTo>
                  <a:cubicBezTo>
                    <a:pt x="40142" y="593315"/>
                    <a:pt x="41278" y="598253"/>
                    <a:pt x="43317" y="602840"/>
                  </a:cubicBezTo>
                  <a:cubicBezTo>
                    <a:pt x="52773" y="624115"/>
                    <a:pt x="57461" y="633629"/>
                    <a:pt x="71892" y="650465"/>
                  </a:cubicBezTo>
                  <a:cubicBezTo>
                    <a:pt x="76275" y="655579"/>
                    <a:pt x="80698" y="660838"/>
                    <a:pt x="86179" y="664753"/>
                  </a:cubicBezTo>
                  <a:cubicBezTo>
                    <a:pt x="96479" y="672110"/>
                    <a:pt x="107856" y="675154"/>
                    <a:pt x="119517" y="679040"/>
                  </a:cubicBezTo>
                  <a:cubicBezTo>
                    <a:pt x="156029" y="677453"/>
                    <a:pt x="192600" y="676882"/>
                    <a:pt x="229054" y="674278"/>
                  </a:cubicBezTo>
                  <a:cubicBezTo>
                    <a:pt x="237128" y="673701"/>
                    <a:pt x="245470" y="672803"/>
                    <a:pt x="252867" y="669515"/>
                  </a:cubicBezTo>
                  <a:cubicBezTo>
                    <a:pt x="260120" y="666291"/>
                    <a:pt x="265458" y="659842"/>
                    <a:pt x="271917" y="655228"/>
                  </a:cubicBezTo>
                  <a:cubicBezTo>
                    <a:pt x="288074" y="643687"/>
                    <a:pt x="282797" y="646839"/>
                    <a:pt x="300492" y="640940"/>
                  </a:cubicBezTo>
                  <a:lnTo>
                    <a:pt x="333829" y="650465"/>
                  </a:lnTo>
                  <a:cubicBezTo>
                    <a:pt x="338638" y="651908"/>
                    <a:pt x="344154" y="652146"/>
                    <a:pt x="348117" y="655228"/>
                  </a:cubicBezTo>
                  <a:cubicBezTo>
                    <a:pt x="358750" y="663498"/>
                    <a:pt x="370668" y="671755"/>
                    <a:pt x="376692" y="683803"/>
                  </a:cubicBezTo>
                  <a:cubicBezTo>
                    <a:pt x="388777" y="707972"/>
                    <a:pt x="382279" y="696946"/>
                    <a:pt x="395742" y="717140"/>
                  </a:cubicBezTo>
                  <a:cubicBezTo>
                    <a:pt x="397329" y="721903"/>
                    <a:pt x="399125" y="726601"/>
                    <a:pt x="400504" y="731428"/>
                  </a:cubicBezTo>
                  <a:cubicBezTo>
                    <a:pt x="402302" y="737722"/>
                    <a:pt x="401178" y="745367"/>
                    <a:pt x="405267" y="750478"/>
                  </a:cubicBezTo>
                  <a:cubicBezTo>
                    <a:pt x="408403" y="754398"/>
                    <a:pt x="414792" y="753653"/>
                    <a:pt x="419554" y="755240"/>
                  </a:cubicBezTo>
                  <a:cubicBezTo>
                    <a:pt x="425904" y="752065"/>
                    <a:pt x="431956" y="748208"/>
                    <a:pt x="438604" y="745715"/>
                  </a:cubicBezTo>
                  <a:cubicBezTo>
                    <a:pt x="444733" y="743417"/>
                    <a:pt x="451360" y="742751"/>
                    <a:pt x="457654" y="740953"/>
                  </a:cubicBezTo>
                  <a:cubicBezTo>
                    <a:pt x="462481" y="739574"/>
                    <a:pt x="467179" y="737778"/>
                    <a:pt x="471942" y="736190"/>
                  </a:cubicBezTo>
                  <a:cubicBezTo>
                    <a:pt x="497342" y="737778"/>
                    <a:pt x="531850" y="760504"/>
                    <a:pt x="548142" y="740953"/>
                  </a:cubicBezTo>
                  <a:cubicBezTo>
                    <a:pt x="564089" y="721816"/>
                    <a:pt x="555949" y="653796"/>
                    <a:pt x="529092" y="631415"/>
                  </a:cubicBezTo>
                  <a:cubicBezTo>
                    <a:pt x="525235" y="628201"/>
                    <a:pt x="519567" y="628240"/>
                    <a:pt x="514804" y="626653"/>
                  </a:cubicBezTo>
                  <a:cubicBezTo>
                    <a:pt x="505002" y="597244"/>
                    <a:pt x="516875" y="627377"/>
                    <a:pt x="490992" y="588553"/>
                  </a:cubicBezTo>
                  <a:cubicBezTo>
                    <a:pt x="487054" y="582646"/>
                    <a:pt x="484642" y="575853"/>
                    <a:pt x="481467" y="569503"/>
                  </a:cubicBezTo>
                  <a:cubicBezTo>
                    <a:pt x="483054" y="558390"/>
                    <a:pt x="481670" y="546423"/>
                    <a:pt x="486229" y="536165"/>
                  </a:cubicBezTo>
                  <a:cubicBezTo>
                    <a:pt x="488486" y="531088"/>
                    <a:pt x="509301" y="522107"/>
                    <a:pt x="514804" y="521878"/>
                  </a:cubicBezTo>
                  <a:cubicBezTo>
                    <a:pt x="548113" y="520490"/>
                    <a:pt x="594180" y="526640"/>
                    <a:pt x="624342" y="51711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0333" y="3926416"/>
              <a:ext cx="323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smtClean="0">
                  <a:latin typeface="Calibri"/>
                </a:rPr>
                <a:t>Ω</a:t>
              </a:r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4341" y="4187825"/>
              <a:ext cx="485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smtClean="0">
                  <a:latin typeface="Calibri"/>
                </a:rPr>
                <a:t>x</a:t>
              </a:r>
              <a:r>
                <a:rPr lang="en-US" sz="1800" i="1" baseline="-25000" smtClean="0">
                  <a:latin typeface="Calibri"/>
                </a:rPr>
                <a:t>4</a:t>
              </a:r>
              <a:r>
                <a:rPr lang="en-US" sz="1800" smtClean="0">
                  <a:latin typeface="Calibri"/>
                </a:rPr>
                <a:t>?</a:t>
              </a:r>
              <a:endParaRPr lang="en-US" sz="180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318915"/>
            <a:ext cx="3822700" cy="8981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1" y="2849016"/>
            <a:ext cx="4726507" cy="3259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299" y="2434165"/>
            <a:ext cx="452967" cy="5032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71" y="4256636"/>
            <a:ext cx="4656668" cy="303696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104343" y="2524127"/>
            <a:ext cx="3589866" cy="3547533"/>
            <a:chOff x="5104343" y="2524127"/>
            <a:chExt cx="3589866" cy="3547533"/>
          </a:xfrm>
        </p:grpSpPr>
        <p:grpSp>
          <p:nvGrpSpPr>
            <p:cNvPr id="304" name="Group 303"/>
            <p:cNvGrpSpPr/>
            <p:nvPr/>
          </p:nvGrpSpPr>
          <p:grpSpPr>
            <a:xfrm>
              <a:off x="5104343" y="2524127"/>
              <a:ext cx="3589866" cy="3547533"/>
              <a:chOff x="5104343" y="2524127"/>
              <a:chExt cx="3589866" cy="3547533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5104343" y="2524127"/>
                <a:ext cx="3589866" cy="3496734"/>
                <a:chOff x="5104343" y="2524127"/>
                <a:chExt cx="3589866" cy="3496734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5434542" y="4412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7" name="Oval 37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6" name="Group 315"/>
                <p:cNvGrpSpPr/>
                <p:nvPr/>
              </p:nvGrpSpPr>
              <p:grpSpPr>
                <a:xfrm>
                  <a:off x="6873875" y="42343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7" name="Group 316"/>
                <p:cNvGrpSpPr/>
                <p:nvPr/>
              </p:nvGrpSpPr>
              <p:grpSpPr>
                <a:xfrm>
                  <a:off x="7263343" y="32437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Oval 37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8" name="Group 317"/>
                <p:cNvGrpSpPr/>
                <p:nvPr/>
              </p:nvGrpSpPr>
              <p:grpSpPr>
                <a:xfrm>
                  <a:off x="5180543" y="2574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7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Oval 37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5104343" y="37094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Oval 36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0" name="Group 319"/>
                <p:cNvGrpSpPr/>
                <p:nvPr/>
              </p:nvGrpSpPr>
              <p:grpSpPr>
                <a:xfrm>
                  <a:off x="5840943" y="37771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Oval 36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1" name="Group 320"/>
                <p:cNvGrpSpPr/>
                <p:nvPr/>
              </p:nvGrpSpPr>
              <p:grpSpPr>
                <a:xfrm>
                  <a:off x="7779809" y="4606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5" name="Oval 36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2" name="Group 321"/>
                <p:cNvGrpSpPr/>
                <p:nvPr/>
              </p:nvGrpSpPr>
              <p:grpSpPr>
                <a:xfrm>
                  <a:off x="7305676" y="44799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Oval 36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3" name="Group 322"/>
                <p:cNvGrpSpPr/>
                <p:nvPr/>
              </p:nvGrpSpPr>
              <p:grpSpPr>
                <a:xfrm>
                  <a:off x="6975476" y="49032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6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Oval 36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/>
                <p:cNvGrpSpPr/>
                <p:nvPr/>
              </p:nvGrpSpPr>
              <p:grpSpPr>
                <a:xfrm>
                  <a:off x="7593542" y="28458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Oval 35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>
                  <a:off x="7077076" y="27611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7" name="Oval 35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6" name="Group 325"/>
                <p:cNvGrpSpPr/>
                <p:nvPr/>
              </p:nvGrpSpPr>
              <p:grpSpPr>
                <a:xfrm>
                  <a:off x="6365875" y="50895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5" name="Oval 35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7" name="Group 326"/>
                <p:cNvGrpSpPr/>
                <p:nvPr/>
              </p:nvGrpSpPr>
              <p:grpSpPr>
                <a:xfrm>
                  <a:off x="7449609" y="5106461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Oval 35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8" name="Group 327"/>
                <p:cNvGrpSpPr/>
                <p:nvPr/>
              </p:nvGrpSpPr>
              <p:grpSpPr>
                <a:xfrm>
                  <a:off x="6772276" y="3760260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5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Oval 35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9" name="Group 328"/>
                <p:cNvGrpSpPr/>
                <p:nvPr/>
              </p:nvGrpSpPr>
              <p:grpSpPr>
                <a:xfrm>
                  <a:off x="6247343" y="29897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/>
                <p:cNvGrpSpPr/>
                <p:nvPr/>
              </p:nvGrpSpPr>
              <p:grpSpPr>
                <a:xfrm>
                  <a:off x="7618942" y="3768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/>
                <p:cNvGrpSpPr/>
                <p:nvPr/>
              </p:nvGrpSpPr>
              <p:grpSpPr>
                <a:xfrm>
                  <a:off x="6306609" y="3573994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4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2" name="Group 331"/>
                <p:cNvGrpSpPr/>
                <p:nvPr/>
              </p:nvGrpSpPr>
              <p:grpSpPr>
                <a:xfrm>
                  <a:off x="6755343" y="3192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2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3" name="Group 332"/>
                <p:cNvGrpSpPr/>
                <p:nvPr/>
              </p:nvGrpSpPr>
              <p:grpSpPr>
                <a:xfrm>
                  <a:off x="5231342" y="31337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40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4" name="Group 333"/>
                <p:cNvGrpSpPr/>
                <p:nvPr/>
              </p:nvGrpSpPr>
              <p:grpSpPr>
                <a:xfrm>
                  <a:off x="6433609" y="2524127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8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5" name="Group 334"/>
                <p:cNvGrpSpPr/>
                <p:nvPr/>
              </p:nvGrpSpPr>
              <p:grpSpPr>
                <a:xfrm>
                  <a:off x="5773209" y="2557993"/>
                  <a:ext cx="914400" cy="914400"/>
                  <a:chOff x="1014942" y="4818592"/>
                  <a:chExt cx="914400" cy="914400"/>
                </a:xfrm>
              </p:grpSpPr>
              <p:sp>
                <p:nvSpPr>
                  <p:cNvPr id="336" name="Flowchart: Connector 9"/>
                  <p:cNvSpPr/>
                  <p:nvPr/>
                </p:nvSpPr>
                <p:spPr>
                  <a:xfrm>
                    <a:off x="1014942" y="4818592"/>
                    <a:ext cx="914400" cy="914400"/>
                  </a:xfrm>
                  <a:prstGeom prst="flowChartConnector">
                    <a:avLst/>
                  </a:prstGeom>
                  <a:solidFill>
                    <a:schemeClr val="accent1">
                      <a:lumMod val="60000"/>
                      <a:lumOff val="40000"/>
                      <a:alpha val="5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1467570" y="5271220"/>
                    <a:ext cx="18288" cy="18288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9" name="Group 308"/>
              <p:cNvGrpSpPr/>
              <p:nvPr/>
            </p:nvGrpSpPr>
            <p:grpSpPr>
              <a:xfrm>
                <a:off x="6374342" y="4319061"/>
                <a:ext cx="914400" cy="914400"/>
                <a:chOff x="1014942" y="4818592"/>
                <a:chExt cx="914400" cy="914400"/>
              </a:xfrm>
            </p:grpSpPr>
            <p:sp>
              <p:nvSpPr>
                <p:cNvPr id="31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Group 309"/>
              <p:cNvGrpSpPr/>
              <p:nvPr/>
            </p:nvGrpSpPr>
            <p:grpSpPr>
              <a:xfrm>
                <a:off x="5840941" y="5157260"/>
                <a:ext cx="914400" cy="914400"/>
                <a:chOff x="1014942" y="4818592"/>
                <a:chExt cx="914400" cy="914400"/>
              </a:xfrm>
            </p:grpSpPr>
            <p:sp>
              <p:nvSpPr>
                <p:cNvPr id="31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/>
            <p:cNvGrpSpPr/>
            <p:nvPr/>
          </p:nvGrpSpPr>
          <p:grpSpPr>
            <a:xfrm>
              <a:off x="7762875" y="3294593"/>
              <a:ext cx="914400" cy="914400"/>
              <a:chOff x="1014942" y="4818592"/>
              <a:chExt cx="914400" cy="914400"/>
            </a:xfrm>
          </p:grpSpPr>
          <p:sp>
            <p:nvSpPr>
              <p:cNvPr id="306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11057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MPS a.k.a.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318" y="1166908"/>
            <a:ext cx="5376643" cy="4611592"/>
          </a:xfrm>
        </p:spPr>
        <p:txBody>
          <a:bodyPr/>
          <a:lstStyle/>
          <a:p>
            <a:r>
              <a:rPr lang="en-US" sz="1800" dirty="0" smtClean="0"/>
              <a:t>Statistical </a:t>
            </a:r>
            <a:r>
              <a:rPr lang="en-US" sz="1800" dirty="0"/>
              <a:t>processes</a:t>
            </a:r>
          </a:p>
          <a:p>
            <a:pPr lvl="1"/>
            <a:r>
              <a:rPr lang="en-US" sz="1800" dirty="0" smtClean="0"/>
              <a:t>H</a:t>
            </a:r>
            <a:r>
              <a:rPr lang="en-US" sz="1800" dirty="0" smtClean="0">
                <a:effectLst/>
              </a:rPr>
              <a:t>ard</a:t>
            </a:r>
            <a:r>
              <a:rPr lang="en-US" sz="1800" dirty="0">
                <a:effectLst/>
              </a:rPr>
              <a:t>-core Strauss disc processes  </a:t>
            </a:r>
          </a:p>
          <a:p>
            <a:pPr lvl="2"/>
            <a:r>
              <a:rPr lang="en-US" sz="1600" dirty="0">
                <a:effectLst/>
              </a:rPr>
              <a:t>Non-overlap: inhibition distance r</a:t>
            </a:r>
            <a:r>
              <a:rPr lang="en-US" sz="1600" baseline="-25000" dirty="0">
                <a:effectLst/>
              </a:rPr>
              <a:t>1</a:t>
            </a:r>
            <a:r>
              <a:rPr lang="en-US" sz="1600" dirty="0">
                <a:effectLst/>
              </a:rPr>
              <a:t> </a:t>
            </a:r>
          </a:p>
          <a:p>
            <a:pPr lvl="2"/>
            <a:r>
              <a:rPr lang="en-US" sz="1600" dirty="0"/>
              <a:t>cover domain: </a:t>
            </a:r>
            <a:r>
              <a:rPr lang="en-US" sz="1600" dirty="0">
                <a:effectLst/>
              </a:rPr>
              <a:t>disc radius r</a:t>
            </a:r>
            <a:r>
              <a:rPr lang="en-US" sz="1600" baseline="-25000" dirty="0">
                <a:effectLst/>
              </a:rPr>
              <a:t>2</a:t>
            </a:r>
            <a:endParaRPr lang="en-US" sz="1600" dirty="0"/>
          </a:p>
          <a:p>
            <a:r>
              <a:rPr lang="en-US" sz="1800" dirty="0" err="1" smtClean="0"/>
              <a:t>Geostatistics</a:t>
            </a:r>
            <a:r>
              <a:rPr lang="en-US" sz="1800" dirty="0" smtClean="0"/>
              <a:t> focus is inverse problem</a:t>
            </a:r>
            <a:endParaRPr lang="en-US" sz="1800" dirty="0"/>
          </a:p>
          <a:p>
            <a:pPr lvl="1"/>
            <a:r>
              <a:rPr lang="en-US" sz="1800" dirty="0"/>
              <a:t>Given satellite pictures </a:t>
            </a:r>
            <a:r>
              <a:rPr lang="en-US" sz="1200" dirty="0"/>
              <a:t>(non-</a:t>
            </a:r>
            <a:r>
              <a:rPr lang="en-US" sz="1200" dirty="0" smtClean="0"/>
              <a:t>maximal dist.</a:t>
            </a:r>
            <a:r>
              <a:rPr lang="en-US" sz="1100" dirty="0" smtClean="0"/>
              <a:t>)</a:t>
            </a:r>
            <a:endParaRPr lang="en-US" sz="1800" dirty="0"/>
          </a:p>
          <a:p>
            <a:pPr lvl="2"/>
            <a:r>
              <a:rPr lang="en-US" sz="1600" dirty="0"/>
              <a:t>How many trees are there?</a:t>
            </a:r>
          </a:p>
          <a:p>
            <a:pPr lvl="2"/>
            <a:r>
              <a:rPr lang="en-US" sz="1600" dirty="0"/>
              <a:t>How much lumber?</a:t>
            </a:r>
          </a:p>
          <a:p>
            <a:pPr lvl="1"/>
            <a:r>
              <a:rPr lang="en-US" sz="1800" dirty="0" smtClean="0"/>
              <a:t>Trees </a:t>
            </a:r>
            <a:r>
              <a:rPr lang="en-US" sz="1800" dirty="0"/>
              <a:t>in a forest </a:t>
            </a:r>
          </a:p>
          <a:p>
            <a:pPr lvl="2"/>
            <a:r>
              <a:rPr lang="en-US" sz="1600" dirty="0" smtClean="0"/>
              <a:t>Points </a:t>
            </a:r>
            <a:r>
              <a:rPr lang="en-US" sz="1600" dirty="0"/>
              <a:t>are </a:t>
            </a:r>
            <a:r>
              <a:rPr lang="en-US" sz="1600" dirty="0" smtClean="0"/>
              <a:t>trunks</a:t>
            </a:r>
            <a:endParaRPr lang="en-US" sz="1600" dirty="0"/>
          </a:p>
          <a:p>
            <a:pPr lvl="2"/>
            <a:r>
              <a:rPr lang="en-US" sz="1600" dirty="0"/>
              <a:t>Disks are </a:t>
            </a:r>
            <a:r>
              <a:rPr lang="en-US" sz="1600" dirty="0" smtClean="0"/>
              <a:t>canopy or</a:t>
            </a:r>
          </a:p>
          <a:p>
            <a:pPr lvl="2"/>
            <a:r>
              <a:rPr lang="en-US" sz="1600" dirty="0" smtClean="0"/>
              <a:t>separation distance</a:t>
            </a:r>
            <a:endParaRPr lang="en-US" sz="16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5327903" y="2748957"/>
            <a:ext cx="3129281" cy="3090333"/>
            <a:chOff x="5327903" y="2748957"/>
            <a:chExt cx="3129281" cy="3090333"/>
          </a:xfrm>
        </p:grpSpPr>
        <p:sp>
          <p:nvSpPr>
            <p:cNvPr id="4" name="Rectangle 3"/>
            <p:cNvSpPr/>
            <p:nvPr/>
          </p:nvSpPr>
          <p:spPr bwMode="auto">
            <a:xfrm>
              <a:off x="5520265" y="2946399"/>
              <a:ext cx="2743200" cy="2743200"/>
            </a:xfrm>
            <a:prstGeom prst="rect">
              <a:avLst/>
            </a:prstGeom>
            <a:solidFill>
              <a:srgbClr val="FFFF00">
                <a:alpha val="1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11367" y="5245269"/>
              <a:ext cx="457200" cy="457200"/>
              <a:chOff x="1014942" y="4818592"/>
              <a:chExt cx="914400" cy="914400"/>
            </a:xfrm>
          </p:grpSpPr>
          <p:sp>
            <p:nvSpPr>
              <p:cNvPr id="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5657087" y="4641765"/>
              <a:ext cx="457200" cy="457200"/>
              <a:chOff x="1014942" y="4818592"/>
              <a:chExt cx="914400" cy="914400"/>
            </a:xfrm>
          </p:grpSpPr>
          <p:sp>
            <p:nvSpPr>
              <p:cNvPr id="9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5401055" y="2803821"/>
              <a:ext cx="457200" cy="457200"/>
              <a:chOff x="1014942" y="4818592"/>
              <a:chExt cx="914400" cy="914400"/>
            </a:xfrm>
          </p:grpSpPr>
          <p:sp>
            <p:nvSpPr>
              <p:cNvPr id="8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327903" y="3937677"/>
              <a:ext cx="457200" cy="457200"/>
              <a:chOff x="1014942" y="4818592"/>
              <a:chExt cx="914400" cy="914400"/>
            </a:xfrm>
          </p:grpSpPr>
          <p:sp>
            <p:nvSpPr>
              <p:cNvPr id="87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5455919" y="3361605"/>
              <a:ext cx="457200" cy="457200"/>
              <a:chOff x="1014942" y="4818592"/>
              <a:chExt cx="914400" cy="914400"/>
            </a:xfrm>
          </p:grpSpPr>
          <p:sp>
            <p:nvSpPr>
              <p:cNvPr id="5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967983" y="2748957"/>
              <a:ext cx="2489201" cy="3090333"/>
              <a:chOff x="5967983" y="2748957"/>
              <a:chExt cx="2489201" cy="309033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6467518" y="3214624"/>
                <a:ext cx="457200" cy="457200"/>
                <a:chOff x="1014942" y="4818592"/>
                <a:chExt cx="914400" cy="914400"/>
              </a:xfrm>
            </p:grpSpPr>
            <p:sp>
              <p:nvSpPr>
                <p:cNvPr id="6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5967983" y="3460156"/>
                <a:ext cx="457200" cy="457200"/>
                <a:chOff x="1014942" y="4818592"/>
                <a:chExt cx="914400" cy="914400"/>
              </a:xfrm>
            </p:grpSpPr>
            <p:sp>
              <p:nvSpPr>
                <p:cNvPr id="6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6162716" y="4797889"/>
                <a:ext cx="457200" cy="457200"/>
                <a:chOff x="1014942" y="4818592"/>
                <a:chExt cx="914400" cy="914400"/>
              </a:xfrm>
            </p:grpSpPr>
            <p:sp>
              <p:nvSpPr>
                <p:cNvPr id="1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7094050" y="4459224"/>
                <a:ext cx="457200" cy="457200"/>
                <a:chOff x="1014942" y="4818592"/>
                <a:chExt cx="914400" cy="914400"/>
              </a:xfrm>
            </p:grpSpPr>
            <p:sp>
              <p:nvSpPr>
                <p:cNvPr id="9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483518" y="3468623"/>
                <a:ext cx="457200" cy="457200"/>
                <a:chOff x="1014942" y="4818592"/>
                <a:chExt cx="914400" cy="914400"/>
              </a:xfrm>
            </p:grpSpPr>
            <p:sp>
              <p:nvSpPr>
                <p:cNvPr id="9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061118" y="4002023"/>
                <a:ext cx="457200" cy="457200"/>
                <a:chOff x="1014942" y="4818592"/>
                <a:chExt cx="914400" cy="914400"/>
              </a:xfrm>
            </p:grpSpPr>
            <p:sp>
              <p:nvSpPr>
                <p:cNvPr id="8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7999984" y="4831757"/>
                <a:ext cx="457200" cy="457200"/>
                <a:chOff x="1014942" y="4818592"/>
                <a:chExt cx="914400" cy="914400"/>
              </a:xfrm>
            </p:grpSpPr>
            <p:sp>
              <p:nvSpPr>
                <p:cNvPr id="8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7525851" y="4704757"/>
                <a:ext cx="457200" cy="457200"/>
                <a:chOff x="1014942" y="4818592"/>
                <a:chExt cx="914400" cy="914400"/>
              </a:xfrm>
            </p:grpSpPr>
            <p:sp>
              <p:nvSpPr>
                <p:cNvPr id="8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7195651" y="5128091"/>
                <a:ext cx="457200" cy="457200"/>
                <a:chOff x="1014942" y="4818592"/>
                <a:chExt cx="914400" cy="914400"/>
              </a:xfrm>
            </p:grpSpPr>
            <p:sp>
              <p:nvSpPr>
                <p:cNvPr id="7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7813717" y="3070690"/>
                <a:ext cx="457200" cy="457200"/>
                <a:chOff x="1014942" y="4818592"/>
                <a:chExt cx="914400" cy="914400"/>
              </a:xfrm>
            </p:grpSpPr>
            <p:sp>
              <p:nvSpPr>
                <p:cNvPr id="7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7297251" y="2986024"/>
                <a:ext cx="457200" cy="457200"/>
                <a:chOff x="1014942" y="4818592"/>
                <a:chExt cx="914400" cy="914400"/>
              </a:xfrm>
            </p:grpSpPr>
            <p:sp>
              <p:nvSpPr>
                <p:cNvPr id="7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586050" y="5314357"/>
                <a:ext cx="457200" cy="457200"/>
                <a:chOff x="1014942" y="4818592"/>
                <a:chExt cx="914400" cy="914400"/>
              </a:xfrm>
            </p:grpSpPr>
            <p:sp>
              <p:nvSpPr>
                <p:cNvPr id="7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7669784" y="5331291"/>
                <a:ext cx="457200" cy="457200"/>
                <a:chOff x="1014942" y="4818592"/>
                <a:chExt cx="914400" cy="914400"/>
              </a:xfrm>
            </p:grpSpPr>
            <p:sp>
              <p:nvSpPr>
                <p:cNvPr id="7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6992451" y="3985090"/>
                <a:ext cx="457200" cy="457200"/>
                <a:chOff x="1014942" y="4818592"/>
                <a:chExt cx="914400" cy="914400"/>
              </a:xfrm>
            </p:grpSpPr>
            <p:sp>
              <p:nvSpPr>
                <p:cNvPr id="69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7839117" y="3993557"/>
                <a:ext cx="457200" cy="457200"/>
                <a:chOff x="1014942" y="4818592"/>
                <a:chExt cx="914400" cy="914400"/>
              </a:xfrm>
            </p:grpSpPr>
            <p:sp>
              <p:nvSpPr>
                <p:cNvPr id="6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526784" y="3798824"/>
                <a:ext cx="457200" cy="457200"/>
                <a:chOff x="1014942" y="4818592"/>
                <a:chExt cx="914400" cy="914400"/>
              </a:xfrm>
            </p:grpSpPr>
            <p:sp>
              <p:nvSpPr>
                <p:cNvPr id="63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975518" y="3417823"/>
                <a:ext cx="457200" cy="457200"/>
                <a:chOff x="1014942" y="4818592"/>
                <a:chExt cx="914400" cy="914400"/>
              </a:xfrm>
            </p:grpSpPr>
            <p:sp>
              <p:nvSpPr>
                <p:cNvPr id="61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6653784" y="2748957"/>
                <a:ext cx="457200" cy="457200"/>
                <a:chOff x="1014942" y="4818592"/>
                <a:chExt cx="914400" cy="914400"/>
              </a:xfrm>
            </p:grpSpPr>
            <p:sp>
              <p:nvSpPr>
                <p:cNvPr id="57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993384" y="2782823"/>
                <a:ext cx="457200" cy="457200"/>
                <a:chOff x="1014942" y="4818592"/>
                <a:chExt cx="914400" cy="914400"/>
              </a:xfrm>
            </p:grpSpPr>
            <p:sp>
              <p:nvSpPr>
                <p:cNvPr id="5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6594517" y="4543891"/>
                <a:ext cx="457200" cy="457200"/>
                <a:chOff x="1014942" y="4818592"/>
                <a:chExt cx="914400" cy="914400"/>
              </a:xfrm>
            </p:grpSpPr>
            <p:sp>
              <p:nvSpPr>
                <p:cNvPr id="32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6061116" y="5382090"/>
                <a:ext cx="457200" cy="457200"/>
                <a:chOff x="1014942" y="4818592"/>
                <a:chExt cx="914400" cy="914400"/>
              </a:xfrm>
            </p:grpSpPr>
            <p:sp>
              <p:nvSpPr>
                <p:cNvPr id="30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7983050" y="3519423"/>
                <a:ext cx="457200" cy="457200"/>
                <a:chOff x="1014942" y="4818592"/>
                <a:chExt cx="914400" cy="914400"/>
              </a:xfrm>
            </p:grpSpPr>
            <p:sp>
              <p:nvSpPr>
                <p:cNvPr id="25" name="Flowchart: Connector 9"/>
                <p:cNvSpPr/>
                <p:nvPr/>
              </p:nvSpPr>
              <p:spPr>
                <a:xfrm>
                  <a:off x="1014942" y="4818592"/>
                  <a:ext cx="914400" cy="914400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  <a:alpha val="50000"/>
                  </a:schemeClr>
                </a:solidFill>
                <a:ln w="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467570" y="5271220"/>
                  <a:ext cx="18288" cy="1828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4" name="TextBox 13"/>
          <p:cNvSpPr txBox="1"/>
          <p:nvPr/>
        </p:nvSpPr>
        <p:spPr>
          <a:xfrm>
            <a:off x="5062053" y="1203832"/>
            <a:ext cx="4081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Random sphere packing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r/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2-disks non-overlap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MPS = random sequential adsorption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</a:pP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(atoms </a:t>
            </a: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in a 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liquid, crystal)</a:t>
            </a:r>
            <a:endParaRPr lang="en-US" sz="2000" b="1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4" name="Group 263"/>
          <p:cNvGrpSpPr/>
          <p:nvPr/>
        </p:nvGrpSpPr>
        <p:grpSpPr>
          <a:xfrm>
            <a:off x="0" y="4234755"/>
            <a:ext cx="5383090" cy="3122270"/>
            <a:chOff x="0" y="4234755"/>
            <a:chExt cx="5383090" cy="3122270"/>
          </a:xfrm>
        </p:grpSpPr>
        <p:grpSp>
          <p:nvGrpSpPr>
            <p:cNvPr id="263" name="Group 262"/>
            <p:cNvGrpSpPr/>
            <p:nvPr/>
          </p:nvGrpSpPr>
          <p:grpSpPr>
            <a:xfrm>
              <a:off x="0" y="4234755"/>
              <a:ext cx="5383090" cy="1197070"/>
              <a:chOff x="0" y="4234755"/>
              <a:chExt cx="5383090" cy="119707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4284233"/>
                <a:ext cx="1373171" cy="1105910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2680" y="4234755"/>
                <a:ext cx="1930410" cy="1197070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0" y="5356582"/>
              <a:ext cx="5279897" cy="2000443"/>
              <a:chOff x="0" y="5356582"/>
              <a:chExt cx="5279897" cy="200044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0" y="5361283"/>
                <a:ext cx="2606547" cy="1824292"/>
                <a:chOff x="0" y="5361283"/>
                <a:chExt cx="2606547" cy="182429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342137" y="566411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196" name="Group 195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197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8" name="Oval 197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99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1256537" y="608956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201" name="Group 200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203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4" name="Oval 203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02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5" name="Group 204"/>
                <p:cNvGrpSpPr/>
                <p:nvPr/>
              </p:nvGrpSpPr>
              <p:grpSpPr>
                <a:xfrm>
                  <a:off x="1091437" y="543551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206" name="Group 205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208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Oval 208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07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665987" y="636261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211" name="Group 210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213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Oval 213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2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oup 214"/>
                <p:cNvGrpSpPr/>
                <p:nvPr/>
              </p:nvGrpSpPr>
              <p:grpSpPr>
                <a:xfrm>
                  <a:off x="1783587" y="565141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216" name="Group 215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218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Oval 218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7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0" name="Group 219"/>
                <p:cNvGrpSpPr/>
                <p:nvPr/>
              </p:nvGrpSpPr>
              <p:grpSpPr>
                <a:xfrm>
                  <a:off x="1662937" y="6362615"/>
                  <a:ext cx="822960" cy="822960"/>
                  <a:chOff x="2799587" y="5448215"/>
                  <a:chExt cx="822960" cy="822960"/>
                </a:xfrm>
              </p:grpSpPr>
              <p:grpSp>
                <p:nvGrpSpPr>
                  <p:cNvPr id="221" name="Group 220"/>
                  <p:cNvGrpSpPr>
                    <a:grpSpLocks noChangeAspect="1"/>
                  </p:cNvGrpSpPr>
                  <p:nvPr/>
                </p:nvGrpSpPr>
                <p:grpSpPr>
                  <a:xfrm>
                    <a:off x="2977387" y="5632365"/>
                    <a:ext cx="457200" cy="457200"/>
                    <a:chOff x="1014942" y="4818592"/>
                    <a:chExt cx="914400" cy="914400"/>
                  </a:xfrm>
                </p:grpSpPr>
                <p:sp>
                  <p:nvSpPr>
                    <p:cNvPr id="223" name="Flowchart: Connector 9"/>
                    <p:cNvSpPr/>
                    <p:nvPr/>
                  </p:nvSpPr>
                  <p:spPr>
                    <a:xfrm>
                      <a:off x="1014942" y="4818592"/>
                      <a:ext cx="914400" cy="914400"/>
                    </a:xfrm>
                    <a:prstGeom prst="flowChartConnector">
                      <a:avLst/>
                    </a:prstGeom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  <a:ln w="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none"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>
                    <a:xfrm>
                      <a:off x="1467570" y="5271220"/>
                      <a:ext cx="18288" cy="18288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22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2799587" y="5448215"/>
                    <a:ext cx="822960" cy="82296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0" y="5361283"/>
                  <a:ext cx="17636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New </a:t>
                  </a:r>
                  <a:r>
                    <a:rPr lang="en-US" sz="1400" dirty="0" smtClean="0"/>
                    <a:t>Mexico “</a:t>
                  </a:r>
                  <a:r>
                    <a:rPr lang="en-US" sz="1400" dirty="0" smtClean="0"/>
                    <a:t>Forest” </a:t>
                  </a:r>
                </a:p>
                <a:p>
                  <a:r>
                    <a:rPr lang="en-US" sz="1400" dirty="0" smtClean="0"/>
                    <a:t>r</a:t>
                  </a:r>
                  <a:r>
                    <a:rPr lang="en-US" sz="1400" baseline="-25000" dirty="0" smtClean="0"/>
                    <a:t>1</a:t>
                  </a:r>
                  <a:r>
                    <a:rPr lang="en-US" sz="1400" dirty="0"/>
                    <a:t>&gt;</a:t>
                  </a:r>
                  <a:r>
                    <a:rPr lang="en-US" sz="1400" dirty="0" smtClean="0"/>
                    <a:t>r</a:t>
                  </a:r>
                  <a:r>
                    <a:rPr lang="en-US" sz="1400" baseline="-25000" dirty="0" smtClean="0"/>
                    <a:t>2</a:t>
                  </a:r>
                  <a:endParaRPr lang="en-US" sz="1400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2806695" y="5356582"/>
                <a:ext cx="2473202" cy="2000443"/>
                <a:chOff x="2806695" y="5356582"/>
                <a:chExt cx="2473202" cy="200044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186937" y="562601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27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1" name="Group 230"/>
                <p:cNvGrpSpPr/>
                <p:nvPr/>
              </p:nvGrpSpPr>
              <p:grpSpPr>
                <a:xfrm>
                  <a:off x="3250437" y="588001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32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/>
                <p:cNvGrpSpPr/>
                <p:nvPr/>
              </p:nvGrpSpPr>
              <p:grpSpPr>
                <a:xfrm>
                  <a:off x="3840987" y="564506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36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9" name="Group 238"/>
                <p:cNvGrpSpPr/>
                <p:nvPr/>
              </p:nvGrpSpPr>
              <p:grpSpPr>
                <a:xfrm>
                  <a:off x="3472687" y="545456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40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3" name="Group 242"/>
                <p:cNvGrpSpPr/>
                <p:nvPr/>
              </p:nvGrpSpPr>
              <p:grpSpPr>
                <a:xfrm>
                  <a:off x="4075937" y="582286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44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Oval 245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7" name="Group 246"/>
                <p:cNvGrpSpPr/>
                <p:nvPr/>
              </p:nvGrpSpPr>
              <p:grpSpPr>
                <a:xfrm>
                  <a:off x="4456937" y="539106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48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Oval 249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1" name="Group 250"/>
                <p:cNvGrpSpPr/>
                <p:nvPr/>
              </p:nvGrpSpPr>
              <p:grpSpPr>
                <a:xfrm>
                  <a:off x="3656837" y="653406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52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5" name="Group 254"/>
                <p:cNvGrpSpPr/>
                <p:nvPr/>
              </p:nvGrpSpPr>
              <p:grpSpPr>
                <a:xfrm>
                  <a:off x="4158487" y="6446520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56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2875787" y="6248315"/>
                  <a:ext cx="822960" cy="822960"/>
                  <a:chOff x="3186937" y="5626015"/>
                  <a:chExt cx="822960" cy="822960"/>
                </a:xfrm>
              </p:grpSpPr>
              <p:sp>
                <p:nvSpPr>
                  <p:cNvPr id="260" name="Flowchart: Connector 9"/>
                  <p:cNvSpPr>
                    <a:spLocks noChangeAspect="1"/>
                  </p:cNvSpPr>
                  <p:nvPr/>
                </p:nvSpPr>
                <p:spPr>
                  <a:xfrm>
                    <a:off x="3186937" y="5626015"/>
                    <a:ext cx="822960" cy="822960"/>
                  </a:xfrm>
                  <a:prstGeom prst="flowChartConnector">
                    <a:avLst/>
                  </a:prstGeom>
                  <a:solidFill>
                    <a:schemeClr val="accent6">
                      <a:alpha val="40000"/>
                    </a:scheme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Flowchart: Connector 9"/>
                  <p:cNvSpPr/>
                  <p:nvPr/>
                </p:nvSpPr>
                <p:spPr>
                  <a:xfrm>
                    <a:off x="3364737" y="5810165"/>
                    <a:ext cx="457200" cy="457200"/>
                  </a:xfrm>
                  <a:prstGeom prst="flowChartConnector">
                    <a:avLst/>
                  </a:prstGeom>
                  <a:solidFill>
                    <a:srgbClr val="FFFF00">
                      <a:alpha val="20000"/>
                    </a:srgbClr>
                  </a:solidFill>
                  <a:ln w="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>
                  <a:xfrm>
                    <a:off x="3591051" y="6036479"/>
                    <a:ext cx="9144" cy="9144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0" name="TextBox 229"/>
                <p:cNvSpPr txBox="1"/>
                <p:nvPr/>
              </p:nvSpPr>
              <p:spPr>
                <a:xfrm>
                  <a:off x="2806695" y="5356582"/>
                  <a:ext cx="22218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British </a:t>
                  </a:r>
                  <a:r>
                    <a:rPr lang="en-US" sz="1400" dirty="0" smtClean="0"/>
                    <a:t>Columbia </a:t>
                  </a:r>
                  <a:r>
                    <a:rPr lang="en-US" sz="1400" dirty="0" smtClean="0"/>
                    <a:t>Forest r</a:t>
                  </a:r>
                  <a:r>
                    <a:rPr lang="en-US" sz="1400" baseline="-25000" dirty="0" smtClean="0"/>
                    <a:t>1</a:t>
                  </a:r>
                  <a:r>
                    <a:rPr lang="en-US" sz="1400" dirty="0" smtClean="0"/>
                    <a:t>&lt;r</a:t>
                  </a:r>
                  <a:r>
                    <a:rPr lang="en-US" sz="1400" baseline="-25000" dirty="0" smtClean="0"/>
                    <a:t>2</a:t>
                  </a:r>
                  <a:endParaRPr lang="en-US" sz="1400" dirty="0" smtClean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39691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2400" cy="1174750"/>
          </a:xfrm>
        </p:spPr>
        <p:txBody>
          <a:bodyPr/>
          <a:lstStyle/>
          <a:p>
            <a:r>
              <a:rPr lang="en-US" dirty="0" smtClean="0"/>
              <a:t>Motivation from old-school </a:t>
            </a:r>
            <a:br>
              <a:rPr lang="en-US" dirty="0" smtClean="0"/>
            </a:br>
            <a:r>
              <a:rPr lang="en-US" dirty="0" smtClean="0"/>
              <a:t>Static Graphics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4600"/>
            <a:ext cx="7772400" cy="2032000"/>
          </a:xfrm>
        </p:spPr>
        <p:txBody>
          <a:bodyPr/>
          <a:lstStyle/>
          <a:p>
            <a:r>
              <a:rPr lang="en-US" sz="2000" dirty="0" smtClean="0"/>
              <a:t>Stippling: images from dots, as </a:t>
            </a:r>
            <a:r>
              <a:rPr lang="en-US" sz="2000" dirty="0" smtClean="0"/>
              <a:t>newsprint </a:t>
            </a:r>
            <a:br>
              <a:rPr lang="en-US" sz="2000" dirty="0" smtClean="0"/>
            </a:br>
            <a:r>
              <a:rPr lang="en-US" sz="1600" dirty="0" smtClean="0"/>
              <a:t>(results from this paper)</a:t>
            </a:r>
            <a:endParaRPr lang="en-US" sz="1600" dirty="0" smtClean="0"/>
          </a:p>
        </p:txBody>
      </p:sp>
      <p:pic>
        <p:nvPicPr>
          <p:cNvPr id="5" name="Picture 4" descr="face_smaller_comb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1880764"/>
            <a:ext cx="7620001" cy="460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1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9700"/>
            <a:ext cx="7772400" cy="1155700"/>
          </a:xfrm>
        </p:spPr>
        <p:txBody>
          <a:bodyPr/>
          <a:lstStyle/>
          <a:p>
            <a:r>
              <a:rPr lang="en-US" dirty="0"/>
              <a:t>Motivating from Modern Graphics: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smtClean="0"/>
              <a:t>Brush) Stroke-Based </a:t>
            </a:r>
            <a:r>
              <a:rPr lang="en-US" dirty="0"/>
              <a:t>R</a:t>
            </a:r>
            <a:r>
              <a:rPr lang="en-US" dirty="0" smtClean="0"/>
              <a:t>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200150"/>
            <a:ext cx="7772400" cy="812800"/>
          </a:xfrm>
        </p:spPr>
        <p:txBody>
          <a:bodyPr/>
          <a:lstStyle/>
          <a:p>
            <a:r>
              <a:rPr lang="en-US" sz="1800" dirty="0" smtClean="0"/>
              <a:t>CG artistic effect to mimic physical media</a:t>
            </a:r>
          </a:p>
          <a:p>
            <a:r>
              <a:rPr lang="en-US" sz="1800" dirty="0" smtClean="0"/>
              <a:t>Images from Aaron </a:t>
            </a:r>
            <a:r>
              <a:rPr lang="en-US" sz="1800" dirty="0" err="1" smtClean="0"/>
              <a:t>Hertzmann</a:t>
            </a:r>
            <a:r>
              <a:rPr lang="en-US" sz="1800" dirty="0" smtClean="0"/>
              <a:t>, Stroke-Based Rendering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64" y="1797050"/>
            <a:ext cx="8950272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216400"/>
            <a:ext cx="5232400" cy="195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4845050"/>
            <a:ext cx="3860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808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5738"/>
            <a:ext cx="7772400" cy="1014412"/>
          </a:xfrm>
        </p:spPr>
        <p:txBody>
          <a:bodyPr/>
          <a:lstStyle/>
          <a:p>
            <a:r>
              <a:rPr lang="en-US" dirty="0" smtClean="0"/>
              <a:t>Motivating from Modern Graphics:</a:t>
            </a:r>
            <a:br>
              <a:rPr lang="en-US" dirty="0" smtClean="0"/>
            </a:br>
            <a:r>
              <a:rPr lang="en-US" dirty="0" smtClean="0"/>
              <a:t>Texture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4600"/>
            <a:ext cx="7772400" cy="4851400"/>
          </a:xfrm>
        </p:spPr>
        <p:txBody>
          <a:bodyPr/>
          <a:lstStyle/>
          <a:p>
            <a:r>
              <a:rPr lang="en-US" sz="2000" dirty="0" smtClean="0"/>
              <a:t>Real-time environment exploration. </a:t>
            </a:r>
            <a:r>
              <a:rPr lang="en-US" sz="2000" dirty="0" smtClean="0">
                <a:solidFill>
                  <a:srgbClr val="FF0000"/>
                </a:solidFill>
              </a:rPr>
              <a:t>Games! Movies!</a:t>
            </a:r>
          </a:p>
          <a:p>
            <a:r>
              <a:rPr lang="en-US" sz="2000" dirty="0" smtClean="0"/>
              <a:t>Algorithm to create output image from input sample</a:t>
            </a:r>
          </a:p>
          <a:p>
            <a:pPr lvl="1"/>
            <a:r>
              <a:rPr lang="en-US" sz="2000" dirty="0" smtClean="0"/>
              <a:t>Arbitrary size</a:t>
            </a:r>
          </a:p>
          <a:p>
            <a:pPr lvl="1"/>
            <a:r>
              <a:rPr lang="en-US" sz="2000" dirty="0" smtClean="0"/>
              <a:t>Similar to input</a:t>
            </a:r>
          </a:p>
          <a:p>
            <a:pPr lvl="1"/>
            <a:r>
              <a:rPr lang="en-US" sz="2000" dirty="0" smtClean="0"/>
              <a:t>No visible seams, blocks</a:t>
            </a:r>
            <a:endParaRPr lang="en-US" sz="2000" dirty="0"/>
          </a:p>
          <a:p>
            <a:pPr lvl="1"/>
            <a:r>
              <a:rPr lang="en-US" sz="2000" dirty="0" smtClean="0"/>
              <a:t>No visible, regular repeated patterns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examples from </a:t>
            </a:r>
            <a:r>
              <a:rPr lang="en-US" sz="2000" dirty="0" err="1" smtClean="0"/>
              <a:t>wikipedia</a:t>
            </a:r>
            <a:r>
              <a:rPr lang="en-US" sz="2000" dirty="0" smtClean="0"/>
              <a:t>: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3999534"/>
            <a:ext cx="6832600" cy="239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1987550"/>
            <a:ext cx="2543175" cy="1695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1245" y="3619500"/>
            <a:ext cx="1479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Spaghetti </a:t>
            </a:r>
            <a:br>
              <a:rPr lang="en-US" sz="1400" dirty="0" smtClean="0"/>
            </a:br>
            <a:r>
              <a:rPr lang="en-US" sz="1400" dirty="0" smtClean="0"/>
              <a:t>Li Yi Wei</a:t>
            </a:r>
          </a:p>
          <a:p>
            <a:r>
              <a:rPr lang="en-US" sz="1400" dirty="0" smtClean="0"/>
              <a:t>SIGGRAPH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633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is MPS good for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smtClean="0"/>
              <a:t>Sandia cares about Games and Movies? training…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85200" cy="4572000"/>
          </a:xfrm>
        </p:spPr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/>
              <a:t>Physics simulations – why SNL </a:t>
            </a:r>
            <a:r>
              <a:rPr lang="en-US" dirty="0" smtClean="0"/>
              <a:t>paid for year 1-2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  <a:p>
            <a:pPr marL="742950" lvl="2"/>
            <a:r>
              <a:rPr lang="en-US" dirty="0"/>
              <a:t>Voronoi mesh, cell = points closest to a sample</a:t>
            </a:r>
          </a:p>
          <a:p>
            <a:pPr marL="742950" lvl="2"/>
            <a:r>
              <a:rPr lang="en-US" dirty="0"/>
              <a:t>Fractures occur on Voronoi cell boundaries</a:t>
            </a:r>
          </a:p>
          <a:p>
            <a:pPr marL="1200150" lvl="3"/>
            <a:r>
              <a:rPr lang="en-US" dirty="0"/>
              <a:t>Mesh variation     material strength variation</a:t>
            </a:r>
          </a:p>
          <a:p>
            <a:pPr marL="1200150" lvl="3"/>
            <a:r>
              <a:rPr lang="en-US" dirty="0"/>
              <a:t>CVT, regular lattices give unrealistic </a:t>
            </a:r>
            <a:r>
              <a:rPr lang="en-US" dirty="0" smtClean="0"/>
              <a:t>cracks</a:t>
            </a:r>
          </a:p>
          <a:p>
            <a:pPr marL="1600200" lvl="4"/>
            <a:r>
              <a:rPr lang="en-US" dirty="0" smtClean="0">
                <a:solidFill>
                  <a:schemeClr val="tx2"/>
                </a:solidFill>
              </a:rPr>
              <a:t>Unbiased sampling gives realistic cracks</a:t>
            </a:r>
            <a:endParaRPr lang="en-US" dirty="0">
              <a:solidFill>
                <a:schemeClr val="tx2"/>
              </a:solidFill>
            </a:endParaRPr>
          </a:p>
          <a:p>
            <a:pPr marL="742950" lvl="2"/>
            <a:r>
              <a:rPr lang="en-US" dirty="0"/>
              <a:t>Ensembles of simulations</a:t>
            </a:r>
          </a:p>
          <a:p>
            <a:pPr marL="742950" lvl="2"/>
            <a:r>
              <a:rPr lang="en-US" dirty="0"/>
              <a:t>Domains: non-</a:t>
            </a:r>
            <a:r>
              <a:rPr lang="en-US" dirty="0" smtClean="0"/>
              <a:t>convex, internal </a:t>
            </a:r>
            <a:r>
              <a:rPr lang="en-US" dirty="0"/>
              <a:t>boundaries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67" y="4576232"/>
            <a:ext cx="3225800" cy="16002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423333" y="6104466"/>
            <a:ext cx="2706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Seismic </a:t>
            </a:r>
            <a:r>
              <a:rPr lang="en-US" dirty="0" smtClean="0"/>
              <a:t>Simulations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aximal helps </a:t>
            </a:r>
            <a:r>
              <a:rPr lang="en-US" sz="2000" dirty="0" err="1" smtClean="0">
                <a:solidFill>
                  <a:srgbClr val="0000FF"/>
                </a:solidFill>
              </a:rPr>
              <a:t>Δ</a:t>
            </a:r>
            <a:r>
              <a:rPr lang="en-US" sz="2000" dirty="0" smtClean="0">
                <a:solidFill>
                  <a:srgbClr val="0000FF"/>
                </a:solidFill>
              </a:rPr>
              <a:t> quality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0" y="1799167"/>
            <a:ext cx="520700" cy="2768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0" y="1282700"/>
            <a:ext cx="1422400" cy="14478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9472" y="3683003"/>
            <a:ext cx="1511300" cy="12192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7873" y="4775203"/>
            <a:ext cx="1663700" cy="10668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566" y="5723467"/>
            <a:ext cx="2971800" cy="66040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6386364" y="3327397"/>
            <a:ext cx="275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Fracture Simulations</a:t>
            </a: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391926"/>
              </p:ext>
            </p:extLst>
          </p:nvPr>
        </p:nvGraphicFramePr>
        <p:xfrm>
          <a:off x="2921001" y="2489200"/>
          <a:ext cx="254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44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21001" y="2489200"/>
                        <a:ext cx="2540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7" name="Straight Connector 96"/>
          <p:cNvCxnSpPr/>
          <p:nvPr/>
        </p:nvCxnSpPr>
        <p:spPr bwMode="auto">
          <a:xfrm flipH="1" flipV="1">
            <a:off x="7069667" y="1244600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rot="5400000" flipH="1" flipV="1">
            <a:off x="7078134" y="1227666"/>
            <a:ext cx="1617133" cy="15578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7662693" y="3725333"/>
            <a:ext cx="1481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of </a:t>
            </a:r>
            <a:br>
              <a:rPr lang="en-US" sz="1400"/>
            </a:br>
            <a:r>
              <a:rPr lang="en-US" sz="1400"/>
              <a:t>Joe Bishop (SNL)</a:t>
            </a:r>
          </a:p>
        </p:txBody>
      </p:sp>
      <p:pic>
        <p:nvPicPr>
          <p:cNvPr id="101" name="test2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75000" y="4402667"/>
            <a:ext cx="3601155" cy="245533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6260084" y="1896533"/>
            <a:ext cx="812800" cy="1011768"/>
            <a:chOff x="4774184" y="3179233"/>
            <a:chExt cx="812800" cy="1011768"/>
          </a:xfrm>
        </p:grpSpPr>
        <p:grpSp>
          <p:nvGrpSpPr>
            <p:cNvPr id="18" name="Group 17"/>
            <p:cNvGrpSpPr/>
            <p:nvPr/>
          </p:nvGrpSpPr>
          <p:grpSpPr>
            <a:xfrm>
              <a:off x="5129784" y="3409357"/>
              <a:ext cx="457200" cy="457200"/>
              <a:chOff x="1014942" y="4818592"/>
              <a:chExt cx="914400" cy="914400"/>
            </a:xfrm>
          </p:grpSpPr>
          <p:sp>
            <p:nvSpPr>
              <p:cNvPr id="19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774184" y="3409356"/>
              <a:ext cx="457200" cy="457200"/>
              <a:chOff x="1014942" y="4818592"/>
              <a:chExt cx="914400" cy="914400"/>
            </a:xfrm>
          </p:grpSpPr>
          <p:sp>
            <p:nvSpPr>
              <p:cNvPr id="25" name="Flowchart: Connector 9"/>
              <p:cNvSpPr/>
              <p:nvPr/>
            </p:nvSpPr>
            <p:spPr>
              <a:xfrm>
                <a:off x="1014942" y="4818592"/>
                <a:ext cx="914400" cy="914400"/>
              </a:xfrm>
              <a:prstGeom prst="flowChartConnector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467570" y="5271220"/>
                <a:ext cx="18288" cy="1828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 bwMode="auto">
            <a:xfrm flipH="1" flipV="1">
              <a:off x="5173133" y="3179233"/>
              <a:ext cx="8467" cy="101176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5173134" y="3708401"/>
              <a:ext cx="173566" cy="677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5168900" y="3496734"/>
              <a:ext cx="173567" cy="465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5338235" y="3670301"/>
              <a:ext cx="224365" cy="11006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5334000" y="3492499"/>
              <a:ext cx="232834" cy="177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4749800" y="4203700"/>
            <a:ext cx="443238" cy="1174752"/>
            <a:chOff x="4749800" y="4203700"/>
            <a:chExt cx="443238" cy="1174752"/>
          </a:xfrm>
        </p:grpSpPr>
        <p:grpSp>
          <p:nvGrpSpPr>
            <p:cNvPr id="22" name="Group 21"/>
            <p:cNvGrpSpPr/>
            <p:nvPr/>
          </p:nvGrpSpPr>
          <p:grpSpPr>
            <a:xfrm>
              <a:off x="4800600" y="4406900"/>
              <a:ext cx="311150" cy="971552"/>
              <a:chOff x="4800600" y="4406900"/>
              <a:chExt cx="311150" cy="971552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4889500" y="4406900"/>
                <a:ext cx="222250" cy="96520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H="1" flipV="1">
                <a:off x="4800600" y="4406900"/>
                <a:ext cx="101600" cy="97155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4749800" y="4203700"/>
              <a:ext cx="4432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8</a:t>
              </a:r>
              <a:r>
                <a:rPr lang="en-US" sz="1100" dirty="0" smtClean="0">
                  <a:solidFill>
                    <a:srgbClr val="FF0000"/>
                  </a:solidFill>
                </a:rPr>
                <a:t>0%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16450" y="4057650"/>
            <a:ext cx="762000" cy="1308100"/>
            <a:chOff x="4616450" y="4057650"/>
            <a:chExt cx="762000" cy="1308100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V="1">
              <a:off x="4902200" y="4425950"/>
              <a:ext cx="476250" cy="92075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 flipV="1">
              <a:off x="4616450" y="4387850"/>
              <a:ext cx="279400" cy="977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4743450" y="4057650"/>
              <a:ext cx="4432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6600"/>
                  </a:solidFill>
                </a:rPr>
                <a:t>95%</a:t>
              </a:r>
              <a:endParaRPr lang="en-US" sz="110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8040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65485</TotalTime>
  <Words>919</Words>
  <Application>Microsoft Macintosh PowerPoint</Application>
  <PresentationFormat>On-screen Show (4:3)</PresentationFormat>
  <Paragraphs>194</Paragraphs>
  <Slides>22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Equation</vt:lpstr>
      <vt:lpstr>Variable Radii Poisson-Disk Sampling</vt:lpstr>
      <vt:lpstr>Goal – convince you</vt:lpstr>
      <vt:lpstr>Outline</vt:lpstr>
      <vt:lpstr>Maximal Poisson-Disk Sampling</vt:lpstr>
      <vt:lpstr>MPS a.k.a.</vt:lpstr>
      <vt:lpstr>Motivation from old-school  Static Graphics </vt:lpstr>
      <vt:lpstr>Motivating from Modern Graphics: (Brush) Stroke-Based Rendering</vt:lpstr>
      <vt:lpstr>Motivating from Modern Graphics: Texture Synthesis</vt:lpstr>
      <vt:lpstr>What is MPS good for? Sandia cares about Games and Movies? training…</vt:lpstr>
      <vt:lpstr>Prior Results</vt:lpstr>
      <vt:lpstr>First Contribution</vt:lpstr>
      <vt:lpstr>How fast can radii vary?</vt:lpstr>
      <vt:lpstr>Q. How fast can it vary?  A. Depends how Conflict is defined.</vt:lpstr>
      <vt:lpstr>Graphics Quality Criteria</vt:lpstr>
      <vt:lpstr>Our Solution (second contribution)</vt:lpstr>
      <vt:lpstr>Two-radii MPS output</vt:lpstr>
      <vt:lpstr>Random refinements by shrinking radius</vt:lpstr>
      <vt:lpstr>Hierarchical by shrinking radius</vt:lpstr>
      <vt:lpstr>Contrast to Delaunay Refinement (DR)</vt:lpstr>
      <vt:lpstr>Spectrum results for DR</vt:lpstr>
      <vt:lpstr>Uniform MPS vs. DR angles and edges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Scott Mitchell</cp:lastModifiedBy>
  <cp:revision>744</cp:revision>
  <cp:lastPrinted>2001-12-04T02:38:31Z</cp:lastPrinted>
  <dcterms:modified xsi:type="dcterms:W3CDTF">2012-08-03T22:25:12Z</dcterms:modified>
</cp:coreProperties>
</file>