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EFF"/>
    <a:srgbClr val="03FC02"/>
    <a:srgbClr val="3233D5"/>
    <a:srgbClr val="DAD9FF"/>
    <a:srgbClr val="FF0700"/>
    <a:srgbClr val="1700FF"/>
    <a:srgbClr val="4A7EBB"/>
    <a:srgbClr val="FFCCCC"/>
    <a:srgbClr val="FAFAFA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540"/>
    <p:restoredTop sz="97872"/>
  </p:normalViewPr>
  <p:slideViewPr>
    <p:cSldViewPr snapToGrid="0" snapToObjects="1">
      <p:cViewPr>
        <p:scale>
          <a:sx n="100" d="100"/>
          <a:sy n="100" d="100"/>
        </p:scale>
        <p:origin x="-7416" y="-9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194560" marR="0" lvl="1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89120" marR="0" lvl="2" indent="-762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583680" marR="0" lvl="3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778240" marR="0" lvl="4" indent="-254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72800" marR="0" lvl="5" indent="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167361" marR="0" lvl="6" indent="-1016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361920" marR="0" lvl="7" indent="-7619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7556480" marR="0" lvl="8" indent="-5080" algn="l" rtl="0">
              <a:spcBef>
                <a:spcPts val="0"/>
              </a:spcBef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90600" y="3943901"/>
            <a:ext cx="13533120" cy="27432000"/>
          </a:xfrm>
          <a:prstGeom prst="roundRect">
            <a:avLst>
              <a:gd name="adj" fmla="val 3982"/>
            </a:avLst>
          </a:prstGeom>
          <a:gradFill>
            <a:gsLst>
              <a:gs pos="0">
                <a:srgbClr val="E3E3E3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5163800" y="3943901"/>
            <a:ext cx="13533120" cy="27432000"/>
          </a:xfrm>
          <a:prstGeom prst="roundRect">
            <a:avLst>
              <a:gd name="adj" fmla="val 3982"/>
            </a:avLst>
          </a:prstGeom>
          <a:gradFill>
            <a:gsLst>
              <a:gs pos="0">
                <a:srgbClr val="E3E3E3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29276040" y="3943901"/>
            <a:ext cx="13533120" cy="27432000"/>
          </a:xfrm>
          <a:prstGeom prst="roundRect">
            <a:avLst>
              <a:gd name="adj" fmla="val 3982"/>
            </a:avLst>
          </a:prstGeom>
          <a:gradFill>
            <a:gsLst>
              <a:gs pos="0">
                <a:srgbClr val="E3E3E3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globe.png"/>
          <p:cNvPicPr preferRelativeResize="0"/>
          <p:nvPr/>
        </p:nvPicPr>
        <p:blipFill rotWithShape="1">
          <a:blip r:embed="rId3">
            <a:alphaModFix amt="10000"/>
          </a:blip>
          <a:srcRect l="13713" r="11020" b="6554"/>
          <a:stretch/>
        </p:blipFill>
        <p:spPr>
          <a:xfrm>
            <a:off x="0" y="13359384"/>
            <a:ext cx="23088599" cy="19559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0" y="31775400"/>
            <a:ext cx="43891199" cy="1194891"/>
          </a:xfrm>
          <a:prstGeom prst="rect">
            <a:avLst/>
          </a:prstGeom>
          <a:solidFill>
            <a:srgbClr val="72665D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8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0" y="3429000"/>
            <a:ext cx="42824400" cy="0"/>
          </a:xfrm>
          <a:prstGeom prst="straightConnector1">
            <a:avLst/>
          </a:prstGeom>
          <a:noFill/>
          <a:ln w="127000" cap="flat" cmpd="sng">
            <a:solidFill>
              <a:srgbClr val="6782B2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6" name="Google Shape;12;p1">
            <a:extLst>
              <a:ext uri="{FF2B5EF4-FFF2-40B4-BE49-F238E27FC236}">
                <a16:creationId xmlns:a16="http://schemas.microsoft.com/office/drawing/2014/main" id="{5AED18CA-CA08-F84D-B076-31F5670B3EB8}"/>
              </a:ext>
            </a:extLst>
          </p:cNvPr>
          <p:cNvSpPr txBox="1"/>
          <p:nvPr userDrawn="1"/>
        </p:nvSpPr>
        <p:spPr>
          <a:xfrm>
            <a:off x="21114327" y="31981913"/>
            <a:ext cx="226588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 ASCR Applied Mathematics Principal Investigators' (PI) Meeting, Rockville, MD</a:t>
            </a:r>
            <a:r>
              <a:rPr lang="en-US" sz="40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January 29-30, 2019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png"/><Relationship Id="rId3" Type="http://schemas.openxmlformats.org/officeDocument/2006/relationships/image" Target="../media/image2.emf"/><Relationship Id="rId21" Type="http://schemas.openxmlformats.org/officeDocument/2006/relationships/image" Target="../media/image20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24" Type="http://schemas.openxmlformats.org/officeDocument/2006/relationships/image" Target="../media/image23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23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18.png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png"/><Relationship Id="rId2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61960"/>
          </a:schemeClr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34"/>
          <p:cNvSpPr txBox="1"/>
          <p:nvPr/>
        </p:nvSpPr>
        <p:spPr>
          <a:xfrm>
            <a:off x="7161489" y="10039837"/>
            <a:ext cx="7243631" cy="15448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Delaunay triangulation (black) and </a:t>
            </a:r>
            <a:b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dual Voronoi polygons (gray). </a:t>
            </a:r>
            <a:b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Primal edge     </a:t>
            </a: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Wingdings" pitchFamily="2" charset="2"/>
              </a:rPr>
              <a:t>⇔ </a:t>
            </a: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dual Voronoi edge     .</a:t>
            </a:r>
            <a:b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Primal </a:t>
            </a:r>
            <a:r>
              <a:rPr lang="en-US" sz="2800" dirty="0">
                <a:solidFill>
                  <a:srgbClr val="3233D5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triangle</a:t>
            </a: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 ⇒ dual </a:t>
            </a:r>
            <a:r>
              <a:rPr lang="en-US" sz="2800" b="1" dirty="0">
                <a:solidFill>
                  <a:srgbClr val="1700FF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a</a:t>
            </a: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 half-edge of     .</a:t>
            </a:r>
          </a:p>
        </p:txBody>
      </p:sp>
      <p:sp>
        <p:nvSpPr>
          <p:cNvPr id="69" name="Shape 34"/>
          <p:cNvSpPr txBox="1"/>
          <p:nvPr/>
        </p:nvSpPr>
        <p:spPr>
          <a:xfrm>
            <a:off x="7188610" y="13035940"/>
            <a:ext cx="7243631" cy="15448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HOT energy depends on       and        . </a:t>
            </a:r>
            <a:b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HOT bounds the discretization error of Ax=b. Diagonalization of Hodge-star operator creates error, depending on how well-centered the mesh is, e.g. distance from blue vertex </a:t>
            </a:r>
            <a:r>
              <a:rPr lang="en-US" sz="2800" b="1" dirty="0">
                <a:solidFill>
                  <a:srgbClr val="1700FF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a</a:t>
            </a:r>
            <a:r>
              <a:rPr lang="en-US" sz="2800" dirty="0">
                <a:solidFill>
                  <a:schemeClr val="dk1"/>
                </a:solidFill>
                <a:latin typeface="Times" charset="0"/>
                <a:ea typeface="Times" charset="0"/>
                <a:cs typeface="Times" charset="0"/>
                <a:sym typeface="Calibri"/>
              </a:rPr>
              <a:t> to blue triangle’s barycenter 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endParaRPr lang="en-US" sz="2800" dirty="0">
              <a:solidFill>
                <a:schemeClr val="dk1"/>
              </a:solidFill>
              <a:latin typeface="Times" charset="0"/>
              <a:ea typeface="Times" charset="0"/>
              <a:cs typeface="Times" charset="0"/>
              <a:sym typeface="Calibri"/>
            </a:endParaRPr>
          </a:p>
        </p:txBody>
      </p:sp>
      <p:sp>
        <p:nvSpPr>
          <p:cNvPr id="18" name="Shape 34"/>
          <p:cNvSpPr txBox="1"/>
          <p:nvPr/>
        </p:nvSpPr>
        <p:spPr>
          <a:xfrm>
            <a:off x="1219200" y="5080439"/>
            <a:ext cx="13107900" cy="1647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investigate math and algorithms for primal-dual meshing and quality improvement.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study the mathematics of dual Voronoi polyhedral, error bounds, and high dimensional spaces. We develop optimization and resampling algorithms. 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1219200" y="4187293"/>
            <a:ext cx="12801599" cy="797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1666"/>
              </a:lnSpc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rgbClr val="6782B2"/>
                </a:solidFill>
                <a:latin typeface="Arial"/>
                <a:ea typeface="Arial"/>
                <a:cs typeface="Arial"/>
                <a:sym typeface="Arial"/>
              </a:rPr>
              <a:t>Abstract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29689675" y="4039805"/>
            <a:ext cx="12885463" cy="797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1666"/>
              </a:lnSpc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rgbClr val="6782B2"/>
                </a:solidFill>
                <a:latin typeface="Arial"/>
                <a:ea typeface="Arial"/>
                <a:cs typeface="Arial"/>
                <a:sym typeface="Arial"/>
              </a:rPr>
              <a:t>Potential Impact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1219200" y="6826470"/>
            <a:ext cx="12801599" cy="797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1666"/>
              </a:lnSpc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rgbClr val="6782B2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990600" y="213360"/>
            <a:ext cx="34523516" cy="2758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Clr>
                <a:srgbClr val="6782B2"/>
              </a:buClr>
              <a:buSzPct val="25000"/>
            </a:pPr>
            <a:r>
              <a:rPr lang="en-US" sz="8800" b="1" dirty="0">
                <a:solidFill>
                  <a:srgbClr val="6782B2"/>
                </a:solidFill>
              </a:rPr>
              <a:t>Primal-Dual Mesh Optimization with Mathematical Foundations 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32689800" y="425635"/>
            <a:ext cx="9887758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Scott A. Mitchell</a:t>
            </a:r>
            <a:r>
              <a:rPr lang="en-US" sz="40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Patrick M. Knupp</a:t>
            </a:r>
            <a:r>
              <a:rPr lang="en-US" sz="40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br>
              <a:rPr lang="en-US" sz="40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0" i="0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Sandia National Laboratories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40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Dihedral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9621585" y="18799662"/>
            <a:ext cx="11283044" cy="6102876"/>
            <a:chOff x="29689670" y="22633552"/>
            <a:chExt cx="12885464" cy="8213074"/>
          </a:xfrm>
        </p:grpSpPr>
        <p:sp>
          <p:nvSpPr>
            <p:cNvPr id="31" name="Shape 31"/>
            <p:cNvSpPr txBox="1"/>
            <p:nvPr/>
          </p:nvSpPr>
          <p:spPr>
            <a:xfrm>
              <a:off x="29689670" y="22633552"/>
              <a:ext cx="12885463" cy="7976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1666"/>
                </a:lnSpc>
                <a:spcBef>
                  <a:spcPts val="0"/>
                </a:spcBef>
                <a:buSzPct val="25000"/>
                <a:buNone/>
              </a:pPr>
              <a:r>
                <a:rPr lang="en-US" sz="6000" b="1" i="0" u="none" strike="noStrike" cap="none" dirty="0">
                  <a:solidFill>
                    <a:srgbClr val="6782B2"/>
                  </a:solidFill>
                  <a:latin typeface="Arial"/>
                  <a:ea typeface="Arial"/>
                  <a:cs typeface="Arial"/>
                  <a:sym typeface="Arial"/>
                </a:rPr>
                <a:t>References</a:t>
              </a:r>
            </a:p>
          </p:txBody>
        </p:sp>
        <p:sp>
          <p:nvSpPr>
            <p:cNvPr id="16" name="Shape 33"/>
            <p:cNvSpPr txBox="1"/>
            <p:nvPr/>
          </p:nvSpPr>
          <p:spPr>
            <a:xfrm>
              <a:off x="29689672" y="23807200"/>
              <a:ext cx="12885462" cy="70394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514350" lvl="0" indent="-514350">
                <a:buFont typeface="Arial" panose="020B0604020202020204" pitchFamily="34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Meshes Optimized for Discrete Exterior Calculus [tech report 2017]</a:t>
              </a:r>
            </a:p>
            <a:p>
              <a:pPr marL="514350" indent="-514350">
                <a:buFont typeface="Arial" panose="020B0604020202020204" pitchFamily="34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Spoke-Darts for High-Dimensional Blue Noise Sampling, [ACM TOG 2018]</a:t>
              </a:r>
            </a:p>
            <a:p>
              <a:pPr marL="514350" indent="-514350">
                <a:buFont typeface="Arial" panose="020B0604020202020204" pitchFamily="34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Fast Approximate Union Volume in High Dimensions with Line Samples [tech report 2018]</a:t>
              </a:r>
            </a:p>
            <a:p>
              <a:pPr marL="514350" indent="-514350">
                <a:buFont typeface="Arial" panose="020B0604020202020204" pitchFamily="34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Sphere Sampling for Meshing &amp; Reconstruction with Delaunay &amp; Voronoi Cells [GIDS Workshop, 2018]</a:t>
              </a:r>
            </a:p>
            <a:p>
              <a:pPr marL="514350" indent="-514350">
                <a:buFont typeface="Arial" panose="020B0604020202020204" pitchFamily="34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Constrained Resampling Strategy for Mesh Improvement [CGF 2017]</a:t>
              </a:r>
            </a:p>
            <a:p>
              <a:pPr marL="514350" lvl="0" indent="-514350">
                <a:buFont typeface="Arial" panose="020B0604020202020204" pitchFamily="34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Seed Placement Strategy for Conforming Voronoi Meshing [CCCG 2017]</a:t>
              </a:r>
            </a:p>
            <a:p>
              <a:pPr marL="514350" indent="-514350">
                <a:buFont typeface="Arial" panose="020B0604020202020204" pitchFamily="34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Sampling Conditions for Conforming Voronoi Meshing by the VoroCrust Algorithm [SoCG 2018]</a:t>
              </a:r>
            </a:p>
            <a:p>
              <a:pPr marL="514350" lvl="0" indent="-514350">
                <a:buFont typeface="Arial" panose="020B0604020202020204" pitchFamily="34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VoroCrust: Clipping-Free Voronoi Meshing [manuscript]</a:t>
              </a:r>
            </a:p>
          </p:txBody>
        </p:sp>
      </p:grpSp>
      <p:sp>
        <p:nvSpPr>
          <p:cNvPr id="29" name="Shape 29"/>
          <p:cNvSpPr txBox="1"/>
          <p:nvPr/>
        </p:nvSpPr>
        <p:spPr>
          <a:xfrm>
            <a:off x="15506009" y="4073398"/>
            <a:ext cx="12138846" cy="8517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1666"/>
              </a:lnSpc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rgbClr val="6782B2"/>
                </a:solidFill>
                <a:latin typeface="Arial"/>
                <a:ea typeface="Arial"/>
                <a:cs typeface="Arial"/>
                <a:sym typeface="Arial"/>
              </a:rPr>
              <a:t>Preliminary Results</a:t>
            </a:r>
          </a:p>
        </p:txBody>
      </p:sp>
      <p:sp>
        <p:nvSpPr>
          <p:cNvPr id="39" name="Shape 34"/>
          <p:cNvSpPr txBox="1"/>
          <p:nvPr/>
        </p:nvSpPr>
        <p:spPr>
          <a:xfrm>
            <a:off x="1219200" y="7649041"/>
            <a:ext cx="13107900" cy="2381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Primal-dual (well-centered) meshes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 in Discrete Exterior Calculous (DEC) formulations and compatible discretizations of PDE’s. Primal and dual elements are geometrically orthogonal, and ideal for orthogonal physics: e.g. divergence-curl ocean-flow phenomena. </a:t>
            </a:r>
          </a:p>
        </p:txBody>
      </p:sp>
      <p:sp>
        <p:nvSpPr>
          <p:cNvPr id="42" name="Shape 34"/>
          <p:cNvSpPr txBox="1"/>
          <p:nvPr/>
        </p:nvSpPr>
        <p:spPr>
          <a:xfrm>
            <a:off x="1337187" y="22788196"/>
            <a:ext cx="13107900" cy="17586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Dual Voronoi meshes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valued independent of the primal. Voronoi cells boast mathematical properties, e.g. convex and flat facets, and fill space efficiently.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Polyhedral Voronoi cells enable fracture mechanics (Labs), and fluid flow (industry).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659829" y="13256421"/>
            <a:ext cx="13107900" cy="6183979"/>
            <a:chOff x="29689671" y="14999276"/>
            <a:chExt cx="13107900" cy="6183979"/>
          </a:xfrm>
        </p:grpSpPr>
        <p:sp>
          <p:nvSpPr>
            <p:cNvPr id="30" name="Shape 30"/>
            <p:cNvSpPr txBox="1"/>
            <p:nvPr/>
          </p:nvSpPr>
          <p:spPr>
            <a:xfrm>
              <a:off x="29689671" y="14999276"/>
              <a:ext cx="12885463" cy="7976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1666"/>
                </a:lnSpc>
                <a:spcBef>
                  <a:spcPts val="0"/>
                </a:spcBef>
                <a:buSzPct val="25000"/>
                <a:buNone/>
              </a:pPr>
              <a:r>
                <a:rPr lang="en-US" sz="6000" b="1" i="0" u="none" strike="noStrike" cap="none" dirty="0">
                  <a:solidFill>
                    <a:srgbClr val="6782B2"/>
                  </a:solidFill>
                  <a:latin typeface="Arial"/>
                  <a:ea typeface="Arial"/>
                  <a:cs typeface="Arial"/>
                  <a:sym typeface="Arial"/>
                </a:rPr>
                <a:t>Synergy</a:t>
              </a:r>
            </a:p>
          </p:txBody>
        </p:sp>
        <p:sp>
          <p:nvSpPr>
            <p:cNvPr id="49" name="Shape 34"/>
            <p:cNvSpPr txBox="1"/>
            <p:nvPr/>
          </p:nvSpPr>
          <p:spPr>
            <a:xfrm>
              <a:off x="29689671" y="15888070"/>
              <a:ext cx="13107900" cy="52951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Renewed FY19-22 with new climate synergy, partner Darren Engwirda</a:t>
              </a:r>
            </a:p>
            <a:p>
              <a:pPr>
                <a:lnSpc>
                  <a:spcPct val="115000"/>
                </a:lnSpc>
              </a:pPr>
              <a:r>
                <a:rPr lang="en-US" altLang="en-US" sz="2800" i="1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Jigsaw for E3SM climate coastal meshing</a:t>
              </a:r>
            </a:p>
            <a:p>
              <a:pPr marL="457200" indent="-4572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2800" i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HOT primal-dual and Voronoi crust inform creating near-coast ocean meshes.</a:t>
              </a:r>
            </a:p>
            <a:p>
              <a:pPr marL="457200" indent="-4572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altLang="en-US" sz="2800" i="1" dirty="0">
                  <a:solidFill>
                    <a:schemeClr val="dk1"/>
                  </a:solidFill>
                  <a:latin typeface="Calibri"/>
                  <a:cs typeface="Calibri"/>
                  <a:sym typeface="Calibri" panose="020F0502020204030204" pitchFamily="34" charset="0"/>
                </a:rPr>
                <a:t>S</a:t>
              </a:r>
              <a:r>
                <a:rPr lang="en-US" sz="2800" i="1" dirty="0">
                  <a:solidFill>
                    <a:schemeClr val="dk1"/>
                  </a:solidFill>
                  <a:latin typeface="Calibri"/>
                  <a:cs typeface="Calibri"/>
                </a:rPr>
                <a:t>urface meshes aligned with depth contours for down-slope flow from melt</a:t>
              </a:r>
              <a:endPara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115000"/>
                </a:lnSpc>
              </a:pPr>
              <a:r>
                <a:rPr lang="en-US" sz="2800" i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Extend HOT analysis and metrics to E3SM Mimetic Optimized Discretizations (MOD) </a:t>
              </a:r>
            </a:p>
            <a:p>
              <a:pPr marL="457200" indent="-4572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2800" i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Discover if MOD has same limitations as HOT</a:t>
              </a:r>
            </a:p>
            <a:p>
              <a:pPr marL="457200" indent="-4572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2800" i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Design well-behaved objectives with certified mathematical properties. </a:t>
              </a:r>
            </a:p>
            <a:p>
              <a:pPr marL="457200" indent="-457200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n-US" sz="2800" i="1" dirty="0"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New algorithms to optimize objectives, not ad hoc operators. </a:t>
              </a:r>
            </a:p>
          </p:txBody>
        </p:sp>
      </p:grpSp>
      <p:sp>
        <p:nvSpPr>
          <p:cNvPr id="50" name="Shape 34"/>
          <p:cNvSpPr txBox="1"/>
          <p:nvPr/>
        </p:nvSpPr>
        <p:spPr>
          <a:xfrm>
            <a:off x="29689670" y="4896453"/>
            <a:ext cx="13107900" cy="7461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Enable full potential of modern discretization techniques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Better meshes for DEC, mimetic FEM, etc.</a:t>
            </a:r>
            <a:b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Open general-purpose mesh-improvement library</a:t>
            </a:r>
            <a:b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seful for many types of simulations. No other open-source capabilities exist.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Meshes optimized for multi-physics simulations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Faster stockpile analysis with polyhedral-element simulations</a:t>
            </a:r>
          </a:p>
          <a:p>
            <a:pPr>
              <a:lnSpc>
                <a:spcPct val="114000"/>
              </a:lnSpc>
              <a:defRPr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Mathematical understanding of primal-dual energy metrics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Enabled new metric design that should behave better under optimization. </a:t>
            </a:r>
          </a:p>
          <a:p>
            <a:pPr>
              <a:lnSpc>
                <a:spcPct val="114000"/>
              </a:lnSpc>
              <a:defRPr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Near-Future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Actually optimize and resample for new metric, tune for efficiency.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Extend to weighted meshes ⎯  challenging due to units and scales.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Demonstrate well-centered resampling for metrics closely-tied to simulation error.</a:t>
            </a:r>
          </a:p>
          <a:p>
            <a:pPr>
              <a:lnSpc>
                <a:spcPct val="114000"/>
              </a:lnSpc>
              <a:defRPr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work: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 results to simulation practice.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connected are theoretical error bounds and actual simulation error?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off optimizing some other metric? 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coarser meshes and worse quality suffice in practice? 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219200" y="24902538"/>
            <a:ext cx="13107900" cy="6570474"/>
            <a:chOff x="1219200" y="25127853"/>
            <a:chExt cx="13107900" cy="7119038"/>
          </a:xfrm>
        </p:grpSpPr>
        <p:sp>
          <p:nvSpPr>
            <p:cNvPr id="23" name="Shape 23"/>
            <p:cNvSpPr txBox="1"/>
            <p:nvPr/>
          </p:nvSpPr>
          <p:spPr>
            <a:xfrm>
              <a:off x="1219200" y="25127853"/>
              <a:ext cx="12138846" cy="7976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1666"/>
                </a:lnSpc>
                <a:spcBef>
                  <a:spcPts val="0"/>
                </a:spcBef>
                <a:buSzPct val="25000"/>
                <a:buNone/>
              </a:pPr>
              <a:r>
                <a:rPr lang="en-US" sz="6000" b="1" i="0" u="none" strike="noStrike" cap="none" dirty="0">
                  <a:solidFill>
                    <a:srgbClr val="6782B2"/>
                  </a:solidFill>
                  <a:latin typeface="Arial"/>
                  <a:ea typeface="Arial"/>
                  <a:cs typeface="Arial"/>
                  <a:sym typeface="Arial"/>
                </a:rPr>
                <a:t>Approach</a:t>
              </a:r>
            </a:p>
          </p:txBody>
        </p:sp>
        <p:sp>
          <p:nvSpPr>
            <p:cNvPr id="51" name="Shape 34"/>
            <p:cNvSpPr txBox="1"/>
            <p:nvPr/>
          </p:nvSpPr>
          <p:spPr>
            <a:xfrm>
              <a:off x="1219200" y="26020280"/>
              <a:ext cx="13107900" cy="622661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lnSpc>
                  <a:spcPct val="115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Mathematical depth in computational geometry, sampling, and mesh optimization. </a:t>
              </a:r>
              <a:endPara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indent="-457200">
                <a:lnSpc>
                  <a:spcPct val="115000"/>
                </a:lnSpc>
                <a:spcAft>
                  <a:spcPts val="800"/>
                </a:spcAft>
                <a:buFont typeface="Arial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Error-bounds drive mesh objectives, but functional landscapes may challenge gradient-based optimization: e.g. curved troughs, steep gradients, and singularities.</a:t>
              </a:r>
            </a:p>
            <a:p>
              <a:pPr marL="457200" lvl="4" indent="-457200">
                <a:lnSpc>
                  <a:spcPct val="115000"/>
                </a:lnSpc>
                <a:spcAft>
                  <a:spcPts val="800"/>
                </a:spcAft>
                <a:buFont typeface="Arial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Resampling is robust even over poorly-behaved metrics, and requires no gradients. Reliably navigate steep and narrow domains to get out of bad local minima.</a:t>
              </a:r>
            </a:p>
            <a:p>
              <a:pPr marL="457200" lvl="1" indent="-457200">
                <a:lnSpc>
                  <a:spcPct val="115000"/>
                </a:lnSpc>
                <a:spcAft>
                  <a:spcPts val="800"/>
                </a:spcAft>
                <a:buFont typeface="Arial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Quality optimization: error-bounds are redesigned into well-behaved metrics. </a:t>
              </a:r>
              <a:b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Fast convergence once re-sampling gets near desirable minima.</a:t>
              </a:r>
            </a:p>
            <a:p>
              <a:pPr marL="457200" lvl="0" indent="-457200">
                <a:lnSpc>
                  <a:spcPct val="115000"/>
                </a:lnSpc>
                <a:spcAft>
                  <a:spcPts val="800"/>
                </a:spcAft>
                <a:buFont typeface="Arial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Sampling &amp; optimization weights and positions simultaneously. </a:t>
              </a:r>
              <a:b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Fully-coupled resampling and optimization.</a:t>
              </a:r>
            </a:p>
            <a:p>
              <a:pPr marL="457200" indent="-457200">
                <a:lnSpc>
                  <a:spcPct val="115000"/>
                </a:lnSpc>
                <a:spcAft>
                  <a:spcPts val="800"/>
                </a:spcAft>
                <a:buFont typeface="Arial" charset="0"/>
                <a:buChar char="•"/>
              </a:pPr>
              <a:r>
                <a:rPr lang="en-US" sz="2800" i="1" dirty="0">
                  <a:solidFill>
                    <a:schemeClr val="dk1"/>
                  </a:solidFill>
                  <a:latin typeface="Calibri"/>
                  <a:cs typeface="Calibri"/>
                </a:rPr>
                <a:t>Partner for specialized ocean climate domain shapes, boundaries, and sizing. </a:t>
              </a:r>
            </a:p>
            <a:p>
              <a:pPr marL="457200" lvl="0" indent="-457200">
                <a:lnSpc>
                  <a:spcPct val="115000"/>
                </a:lnSpc>
                <a:spcAft>
                  <a:spcPts val="800"/>
                </a:spcAft>
                <a:buFont typeface="Arial" charset="0"/>
                <a:buChar char="•"/>
              </a:pPr>
              <a:endPara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Shape 34"/>
          <p:cNvSpPr txBox="1"/>
          <p:nvPr/>
        </p:nvSpPr>
        <p:spPr>
          <a:xfrm>
            <a:off x="15523801" y="29339811"/>
            <a:ext cx="8589325" cy="205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Voronoi Crust Dual-Polyhedral Meshing.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 &amp; algorithms for polyhedral meshing and surface reconstruction [CCCG 2017, SoCG 2018, GIDS 2018].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ufficient conditions for provably correct output.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545388" y="13790203"/>
            <a:ext cx="9013501" cy="19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hape 34"/>
          <p:cNvSpPr txBox="1"/>
          <p:nvPr/>
        </p:nvSpPr>
        <p:spPr>
          <a:xfrm>
            <a:off x="15524657" y="22099815"/>
            <a:ext cx="13107900" cy="37911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Improvement by Resampling Node Positions</a:t>
            </a:r>
            <a:b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framework [CGF 2017, GIDS 2018]</a:t>
            </a:r>
          </a:p>
          <a:p>
            <a:pPr marL="457200" lvl="0" indent="-457200">
              <a:lnSpc>
                <a:spcPct val="115000"/>
              </a:lnSpc>
              <a:buFont typeface="Arial" charset="0"/>
              <a:buChar char="•"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objectives, none degrade. </a:t>
            </a:r>
          </a:p>
          <a:p>
            <a:pPr marL="457200" lvl="0" indent="-457200">
              <a:lnSpc>
                <a:spcPct val="115000"/>
              </a:lnSpc>
              <a:buFont typeface="Arial" charset="0"/>
              <a:buChar char="•"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Nodes relocated, inserted, deleted, within local feasible space.</a:t>
            </a:r>
          </a:p>
          <a:p>
            <a:pPr marL="457200" lvl="0" indent="-457200">
              <a:lnSpc>
                <a:spcPct val="115000"/>
              </a:lnSpc>
              <a:buFont typeface="Arial" charset="0"/>
              <a:buChar char="•"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Satisfy a quality threshold, not optimize quality. Thresholds are barriers. </a:t>
            </a:r>
          </a:p>
          <a:p>
            <a:pPr marL="457200" lvl="0" indent="-457200">
              <a:lnSpc>
                <a:spcPct val="115000"/>
              </a:lnSpc>
              <a:buFont typeface="Arial" charset="0"/>
              <a:buChar char="•"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 in bad local minimum is possible, but rare. </a:t>
            </a:r>
          </a:p>
          <a:p>
            <a:pPr marL="457200" lvl="0" indent="-457200">
              <a:lnSpc>
                <a:spcPct val="115000"/>
              </a:lnSpc>
              <a:buFont typeface="Arial" charset="0"/>
              <a:buChar char="•"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 obtuse angles: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triangle well-centered in dual cell</a:t>
            </a:r>
          </a:p>
        </p:txBody>
      </p:sp>
      <p:sp>
        <p:nvSpPr>
          <p:cNvPr id="87" name="Shape 33"/>
          <p:cNvSpPr txBox="1"/>
          <p:nvPr/>
        </p:nvSpPr>
        <p:spPr>
          <a:xfrm>
            <a:off x="12839902" y="31879819"/>
            <a:ext cx="6120544" cy="1005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Sandia National Laboratories is a multimission laboratory managed and operated by National Technology and Engineering Solutions of Sandia, LLC, a wholly owned subsidiary of Honeywell International, Inc., for the U.S. Department of Energy’s National Nuclear Security Administration under contract DE-NA0003525.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9502485" y="3219423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charset="0"/>
                <a:cs typeface="Calibri" charset="0"/>
              </a:rPr>
              <a:t>SAND2019-0802 D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267426" y="16401931"/>
            <a:ext cx="11983468" cy="3331173"/>
            <a:chOff x="1335109" y="18018068"/>
            <a:chExt cx="11983468" cy="3331173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109" y="19463291"/>
              <a:ext cx="4416466" cy="1885950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4790" y="18175770"/>
              <a:ext cx="2308274" cy="1202514"/>
            </a:xfrm>
            <a:prstGeom prst="rect">
              <a:avLst/>
            </a:prstGeom>
          </p:spPr>
        </p:pic>
        <p:cxnSp>
          <p:nvCxnSpPr>
            <p:cNvPr id="144" name="Straight Connector 143"/>
            <p:cNvCxnSpPr/>
            <p:nvPr/>
          </p:nvCxnSpPr>
          <p:spPr>
            <a:xfrm flipV="1">
              <a:off x="5384800" y="18777027"/>
              <a:ext cx="1524000" cy="4445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5483882" y="20351273"/>
              <a:ext cx="1524000" cy="4445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10220982" y="19571707"/>
              <a:ext cx="1221718" cy="9312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46"/>
            <p:cNvGrpSpPr/>
            <p:nvPr/>
          </p:nvGrpSpPr>
          <p:grpSpPr>
            <a:xfrm>
              <a:off x="6932265" y="18018068"/>
              <a:ext cx="3125902" cy="3125902"/>
              <a:chOff x="8150416" y="18462384"/>
              <a:chExt cx="3125902" cy="3125902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8150416" y="18462384"/>
                <a:ext cx="3125902" cy="3125902"/>
              </a:xfrm>
              <a:prstGeom prst="ellipse">
                <a:avLst/>
              </a:prstGeom>
              <a:solidFill>
                <a:srgbClr val="FFCCCC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8835014" y="18818846"/>
                <a:ext cx="1954381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   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DEC</a:t>
                </a:r>
              </a:p>
              <a:p>
                <a:r>
                  <a:rPr lang="en-US" sz="3600" dirty="0">
                    <a:latin typeface="+mn-lt"/>
                  </a:rPr>
                  <a:t>Discrete</a:t>
                </a:r>
                <a:br>
                  <a:rPr lang="en-US" sz="3600" dirty="0">
                    <a:latin typeface="+mn-lt"/>
                  </a:rPr>
                </a:br>
                <a:r>
                  <a:rPr lang="en-US" sz="3600" dirty="0">
                    <a:latin typeface="+mn-lt"/>
                  </a:rPr>
                  <a:t>Exterior</a:t>
                </a:r>
                <a:br>
                  <a:rPr lang="en-US" sz="3600" dirty="0">
                    <a:latin typeface="+mn-lt"/>
                  </a:rPr>
                </a:br>
                <a:r>
                  <a:rPr lang="en-US" sz="3600" dirty="0">
                    <a:latin typeface="+mn-lt"/>
                  </a:rPr>
                  <a:t>Calculus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11466165" y="19242079"/>
              <a:ext cx="1852412" cy="646331"/>
              <a:chOff x="13099543" y="19215987"/>
              <a:chExt cx="1852412" cy="646331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13099543" y="19215987"/>
                <a:ext cx="14414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+mn-lt"/>
                  </a:rPr>
                  <a:t>matrix</a:t>
                </a:r>
              </a:p>
            </p:txBody>
          </p:sp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48376" y="19301712"/>
                <a:ext cx="403579" cy="419101"/>
              </a:xfrm>
              <a:prstGeom prst="rect">
                <a:avLst/>
              </a:prstGeom>
            </p:spPr>
          </p:pic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85535" y="19973008"/>
              <a:ext cx="1819590" cy="446627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28551" y="14816227"/>
            <a:ext cx="8816777" cy="731308"/>
          </a:xfrm>
          <a:prstGeom prst="rect">
            <a:avLst/>
          </a:prstGeom>
        </p:spPr>
      </p:pic>
      <p:sp>
        <p:nvSpPr>
          <p:cNvPr id="137" name="Shape 34">
            <a:extLst>
              <a:ext uri="{FF2B5EF4-FFF2-40B4-BE49-F238E27FC236}">
                <a16:creationId xmlns:a16="http://schemas.microsoft.com/office/drawing/2014/main" id="{B1FECE8F-DEF9-944B-9F97-E9F11848E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4657" y="4872573"/>
            <a:ext cx="1099294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91425" tIns="91425" rIns="91425" bIns="91425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Discovered 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Why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optimizing HOT behaves badly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What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heuristics are trying to avoid </a:t>
            </a:r>
            <a:br>
              <a:rPr lang="en-US" alt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en-US" sz="32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・ Bad local min collapse elements ・ Holes in inversion barriers ・ Steep gradients ・ Dubious extrapolation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endParaRPr lang="en-US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B7DE81F-0C97-B743-A2C2-E57729CB60BC}"/>
              </a:ext>
            </a:extLst>
          </p:cNvPr>
          <p:cNvGrpSpPr>
            <a:grpSpLocks/>
          </p:cNvGrpSpPr>
          <p:nvPr/>
        </p:nvGrpSpPr>
        <p:grpSpPr bwMode="auto">
          <a:xfrm>
            <a:off x="15970217" y="7604997"/>
            <a:ext cx="10404475" cy="5959475"/>
            <a:chOff x="14249400" y="11185525"/>
            <a:chExt cx="10404475" cy="5959475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4D4D7D1-46A0-5348-A64C-7F4F159A5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49400" y="11185525"/>
              <a:ext cx="10404475" cy="5959475"/>
              <a:chOff x="14249400" y="10048875"/>
              <a:chExt cx="10404475" cy="5959475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8C9186F2-1B4A-8947-966C-7D9C5E014D4F}"/>
                  </a:ext>
                </a:extLst>
              </p:cNvPr>
              <p:cNvSpPr/>
              <p:nvPr/>
            </p:nvSpPr>
            <p:spPr bwMode="auto">
              <a:xfrm>
                <a:off x="14249400" y="10058400"/>
                <a:ext cx="10404475" cy="5949950"/>
              </a:xfrm>
              <a:prstGeom prst="rect">
                <a:avLst/>
              </a:prstGeom>
              <a:solidFill>
                <a:schemeClr val="bg1">
                  <a:alpha val="78000"/>
                </a:schemeClr>
              </a:solidFill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A5EBD58-5B1D-7E4C-99DB-0E5E02E086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49413" y="12192000"/>
                <a:ext cx="10177462" cy="3663950"/>
                <a:chOff x="19074327" y="12490450"/>
                <a:chExt cx="10176778" cy="3663950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BFB8E9DC-E481-0843-9B38-DDED3FB241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21905" y="12490450"/>
                  <a:ext cx="5029200" cy="3657600"/>
                  <a:chOff x="33358569" y="13293735"/>
                  <a:chExt cx="5029200" cy="3657600"/>
                </a:xfrm>
              </p:grpSpPr>
              <p:sp>
                <p:nvSpPr>
                  <p:cNvPr id="258" name="Rectangle 257">
                    <a:extLst>
                      <a:ext uri="{FF2B5EF4-FFF2-40B4-BE49-F238E27FC236}">
                        <a16:creationId xmlns:a16="http://schemas.microsoft.com/office/drawing/2014/main" id="{94753495-3397-8D4D-AB09-49CA27582F86}"/>
                      </a:ext>
                    </a:extLst>
                  </p:cNvPr>
                  <p:cNvSpPr/>
                  <p:nvPr/>
                </p:nvSpPr>
                <p:spPr>
                  <a:xfrm>
                    <a:off x="33663686" y="13384223"/>
                    <a:ext cx="4571693" cy="307975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>
                    <a:spAutoFit/>
                  </a:bodyPr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Better extrapolation alone creates only partial barriers</a:t>
                    </a:r>
                  </a:p>
                </p:txBody>
              </p:sp>
              <p:pic>
                <p:nvPicPr>
                  <p:cNvPr id="259" name="Picture 258">
                    <a:extLst>
                      <a:ext uri="{FF2B5EF4-FFF2-40B4-BE49-F238E27FC236}">
                        <a16:creationId xmlns:a16="http://schemas.microsoft.com/office/drawing/2014/main" id="{426DD8D7-864A-DD4D-BC09-7224D4C7EF2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8333"/>
                  <a:stretch>
                    <a:fillRect/>
                  </a:stretch>
                </p:blipFill>
                <p:spPr bwMode="auto">
                  <a:xfrm>
                    <a:off x="33358569" y="13293735"/>
                    <a:ext cx="5029200" cy="3657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60" name="Straight Connector 259">
                    <a:extLst>
                      <a:ext uri="{FF2B5EF4-FFF2-40B4-BE49-F238E27FC236}">
                        <a16:creationId xmlns:a16="http://schemas.microsoft.com/office/drawing/2014/main" id="{CA37A313-7E3B-D640-9627-E330A6EF50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5921917" y="13681085"/>
                    <a:ext cx="0" cy="1247952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61" name="Straight Connector 260">
                    <a:extLst>
                      <a:ext uri="{FF2B5EF4-FFF2-40B4-BE49-F238E27FC236}">
                        <a16:creationId xmlns:a16="http://schemas.microsoft.com/office/drawing/2014/main" id="{D9BE5DA6-567D-EF48-BC7D-4050666902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4254359" y="15095355"/>
                    <a:ext cx="1380731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6B29F62D-3980-6C47-9254-03941E8135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074327" y="12496800"/>
                  <a:ext cx="5029200" cy="3657600"/>
                  <a:chOff x="16683921" y="14647647"/>
                  <a:chExt cx="5029200" cy="3657600"/>
                </a:xfrm>
              </p:grpSpPr>
              <p:pic>
                <p:nvPicPr>
                  <p:cNvPr id="254" name="Picture 253">
                    <a:extLst>
                      <a:ext uri="{FF2B5EF4-FFF2-40B4-BE49-F238E27FC236}">
                        <a16:creationId xmlns:a16="http://schemas.microsoft.com/office/drawing/2014/main" id="{EF7C550F-7E4A-8446-AB42-2BD490F53A9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8333"/>
                  <a:stretch>
                    <a:fillRect/>
                  </a:stretch>
                </p:blipFill>
                <p:spPr bwMode="auto">
                  <a:xfrm>
                    <a:off x="16683921" y="14647647"/>
                    <a:ext cx="5029200" cy="36576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06B81060-8A12-9D41-A729-FCE94C860445}"/>
                      </a:ext>
                    </a:extLst>
                  </p:cNvPr>
                  <p:cNvSpPr/>
                  <p:nvPr/>
                </p:nvSpPr>
                <p:spPr>
                  <a:xfrm>
                    <a:off x="18363383" y="15119135"/>
                    <a:ext cx="2827147" cy="738187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        Two local minima, </a:t>
                    </a:r>
                    <a:br>
                      <a:rPr lang="en-US" sz="14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</a:br>
                    <a:r>
                      <a:rPr lang="en-US" sz="14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        both collapse triangles!</a:t>
                    </a:r>
                    <a:br>
                      <a:rPr lang="en-US" sz="14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</a:br>
                    <a:endParaRPr lang="en-US" sz="1400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70E53209-EE70-DD4B-8215-98ECFF39263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9151601" y="15671555"/>
                    <a:ext cx="494902" cy="762245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AE5F9288-D223-F64A-83E7-CF5C40F304E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321280" y="15646328"/>
                    <a:ext cx="379720" cy="682577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0D8EB33C-2BCF-BF48-B8FA-82F8709088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60879" y="10461632"/>
                <a:ext cx="4784726" cy="1730376"/>
                <a:chOff x="19253869" y="12859706"/>
                <a:chExt cx="4784782" cy="1730733"/>
              </a:xfrm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20571D58-D511-C041-A433-3CC4EFD5AB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53869" y="12859706"/>
                  <a:ext cx="4784782" cy="1730733"/>
                  <a:chOff x="15609149" y="12623755"/>
                  <a:chExt cx="4784782" cy="1730733"/>
                </a:xfrm>
              </p:grpSpPr>
              <p:sp>
                <p:nvSpPr>
                  <p:cNvPr id="238" name="TextBox 37">
                    <a:extLst>
                      <a:ext uri="{FF2B5EF4-FFF2-40B4-BE49-F238E27FC236}">
                        <a16:creationId xmlns:a16="http://schemas.microsoft.com/office/drawing/2014/main" id="{A70A5BCC-CFA2-F241-8A7B-5FD051A0779E}"/>
                      </a:ext>
                    </a:extLst>
                  </p:cNvPr>
                  <p:cNvSpPr txBox="1"/>
                  <p:nvPr/>
                </p:nvSpPr>
                <p:spPr>
                  <a:xfrm>
                    <a:off x="15609149" y="14046449"/>
                    <a:ext cx="611195" cy="30803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(0,-1)</a:t>
                    </a:r>
                  </a:p>
                </p:txBody>
              </p:sp>
              <p:sp>
                <p:nvSpPr>
                  <p:cNvPr id="239" name="TextBox 38">
                    <a:extLst>
                      <a:ext uri="{FF2B5EF4-FFF2-40B4-BE49-F238E27FC236}">
                        <a16:creationId xmlns:a16="http://schemas.microsoft.com/office/drawing/2014/main" id="{C150F0E8-591E-E74C-AC2C-5F6A7FDC2BB8}"/>
                      </a:ext>
                    </a:extLst>
                  </p:cNvPr>
                  <p:cNvSpPr txBox="1"/>
                  <p:nvPr/>
                </p:nvSpPr>
                <p:spPr>
                  <a:xfrm>
                    <a:off x="15639312" y="12623755"/>
                    <a:ext cx="550869" cy="30803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(0,1)</a:t>
                    </a:r>
                  </a:p>
                </p:txBody>
              </p:sp>
              <p:sp>
                <p:nvSpPr>
                  <p:cNvPr id="240" name="TextBox 39">
                    <a:extLst>
                      <a:ext uri="{FF2B5EF4-FFF2-40B4-BE49-F238E27FC236}">
                        <a16:creationId xmlns:a16="http://schemas.microsoft.com/office/drawing/2014/main" id="{BB948B58-4035-504A-ABFD-B8AF12D55B02}"/>
                      </a:ext>
                    </a:extLst>
                  </p:cNvPr>
                  <p:cNvSpPr txBox="1"/>
                  <p:nvPr/>
                </p:nvSpPr>
                <p:spPr>
                  <a:xfrm>
                    <a:off x="19841474" y="13341453"/>
                    <a:ext cx="552457" cy="308039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rPr>
                      <a:t>(8,0)</a:t>
                    </a:r>
                  </a:p>
                </p:txBody>
              </p: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A988F44F-5349-CA48-8EC2-80FAFCE590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89320" y="12965016"/>
                    <a:ext cx="3929433" cy="1081632"/>
                    <a:chOff x="15889320" y="12965016"/>
                    <a:chExt cx="3929433" cy="1081632"/>
                  </a:xfrm>
                </p:grpSpPr>
                <p:grpSp>
                  <p:nvGrpSpPr>
                    <p:cNvPr id="242" name="Group 241">
                      <a:extLst>
                        <a:ext uri="{FF2B5EF4-FFF2-40B4-BE49-F238E27FC236}">
                          <a16:creationId xmlns:a16="http://schemas.microsoft.com/office/drawing/2014/main" id="{99242107-F2BB-5548-A280-7D22F9AA2C7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89320" y="12965016"/>
                      <a:ext cx="3929433" cy="1081632"/>
                      <a:chOff x="15889320" y="12965016"/>
                      <a:chExt cx="3929433" cy="1081632"/>
                    </a:xfrm>
                  </p:grpSpPr>
                  <p:cxnSp>
                    <p:nvCxnSpPr>
                      <p:cNvPr id="248" name="Straight Connector 247">
                        <a:extLst>
                          <a:ext uri="{FF2B5EF4-FFF2-40B4-BE49-F238E27FC236}">
                            <a16:creationId xmlns:a16="http://schemas.microsoft.com/office/drawing/2014/main" id="{20CAD0F9-1958-6541-BF68-76ED6CDDC680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5897105" y="12966700"/>
                        <a:ext cx="3918469" cy="545924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9" name="Straight Connector 248">
                        <a:extLst>
                          <a:ext uri="{FF2B5EF4-FFF2-40B4-BE49-F238E27FC236}">
                            <a16:creationId xmlns:a16="http://schemas.microsoft.com/office/drawing/2014/main" id="{B5AF416D-A701-0F48-A78D-157A4A002535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5897105" y="13511372"/>
                        <a:ext cx="3921648" cy="530064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50" name="Straight Connector 249">
                        <a:extLst>
                          <a:ext uri="{FF2B5EF4-FFF2-40B4-BE49-F238E27FC236}">
                            <a16:creationId xmlns:a16="http://schemas.microsoft.com/office/drawing/2014/main" id="{53FC1C18-CE85-554E-9DEB-50F2F3C975B8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15889320" y="13511046"/>
                        <a:ext cx="1960530" cy="535602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51" name="Straight Connector 250">
                        <a:extLst>
                          <a:ext uri="{FF2B5EF4-FFF2-40B4-BE49-F238E27FC236}">
                            <a16:creationId xmlns:a16="http://schemas.microsoft.com/office/drawing/2014/main" id="{EFED90E4-DFA0-0645-8C20-F7AAACBE7E5C}"/>
                          </a:ext>
                        </a:extLst>
                      </p:cNvPr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15897104" y="12965016"/>
                        <a:ext cx="1952746" cy="545924"/>
                      </a:xfrm>
                      <a:prstGeom prst="line">
                        <a:avLst/>
                      </a:prstGeom>
                      <a:noFill/>
                      <a:ln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cxnSp>
                  <p:nvCxnSpPr>
                    <p:cNvPr id="243" name="Straight Connector 242">
                      <a:extLst>
                        <a:ext uri="{FF2B5EF4-FFF2-40B4-BE49-F238E27FC236}">
                          <a16:creationId xmlns:a16="http://schemas.microsoft.com/office/drawing/2014/main" id="{62DD58A6-50CA-994C-A196-2360E041E49B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5893211" y="13510437"/>
                      <a:ext cx="2908538" cy="532251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rgbClr val="C0504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4" name="Straight Connector 243">
                      <a:extLst>
                        <a:ext uri="{FF2B5EF4-FFF2-40B4-BE49-F238E27FC236}">
                          <a16:creationId xmlns:a16="http://schemas.microsoft.com/office/drawing/2014/main" id="{2EB0FB03-A2AE-4D43-9195-77A6DF86CA2F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900996" y="12966268"/>
                      <a:ext cx="2892968" cy="540189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rgbClr val="C0504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5" name="Straight Connector 244">
                      <a:extLst>
                        <a:ext uri="{FF2B5EF4-FFF2-40B4-BE49-F238E27FC236}">
                          <a16:creationId xmlns:a16="http://schemas.microsoft.com/office/drawing/2014/main" id="{C3BA5A3B-1475-0047-B743-AF18FDFBA84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7846675" y="13508751"/>
                      <a:ext cx="955074" cy="0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rgbClr val="C0504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" name="Straight Connector 245">
                      <a:extLst>
                        <a:ext uri="{FF2B5EF4-FFF2-40B4-BE49-F238E27FC236}">
                          <a16:creationId xmlns:a16="http://schemas.microsoft.com/office/drawing/2014/main" id="{53BF2AF7-2BF2-3F45-8B42-26CBD2ADF3B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8801749" y="13509269"/>
                      <a:ext cx="1002869" cy="1697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rgbClr val="C0504D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247" name="Oval 246">
                      <a:extLst>
                        <a:ext uri="{FF2B5EF4-FFF2-40B4-BE49-F238E27FC236}">
                          <a16:creationId xmlns:a16="http://schemas.microsoft.com/office/drawing/2014/main" id="{F09E2355-EE27-0846-AEC5-7389B0E964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695286" y="13438312"/>
                      <a:ext cx="138115" cy="136553"/>
                    </a:xfrm>
                    <a:prstGeom prst="ellipse">
                      <a:avLst/>
                    </a:prstGeom>
                    <a:solidFill>
                      <a:srgbClr val="C0504D"/>
                    </a:solidFill>
                    <a:ln w="25400" cap="flat" cmpd="sng" algn="ctr">
                      <a:solidFill>
                        <a:srgbClr val="C0504D"/>
                      </a:solidFill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400" kern="0" dirty="0">
                        <a:solidFill>
                          <a:srgbClr val="FFFFFF"/>
                        </a:solidFill>
                        <a:latin typeface="Arial"/>
                        <a:ea typeface="+mn-ea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605839B-2625-BB48-AE38-1BDB6D46C12C}"/>
                    </a:ext>
                  </a:extLst>
                </p:cNvPr>
                <p:cNvSpPr/>
                <p:nvPr/>
              </p:nvSpPr>
              <p:spPr>
                <a:xfrm>
                  <a:off x="21295418" y="13012138"/>
                  <a:ext cx="852498" cy="40013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000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Input</a:t>
                  </a: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628EB25D-A356-704F-94CA-59DE5F56C6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92275" y="11109326"/>
                <a:ext cx="2768600" cy="762000"/>
                <a:chOff x="15151050" y="11959954"/>
                <a:chExt cx="2768775" cy="762089"/>
              </a:xfrm>
            </p:grpSpPr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C998DEC1-2BFD-934A-B32A-4CE4E2333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51050" y="11959954"/>
                  <a:ext cx="2768775" cy="762089"/>
                  <a:chOff x="14998635" y="13052917"/>
                  <a:chExt cx="2768730" cy="762132"/>
                </a:xfrm>
              </p:grpSpPr>
              <p:grpSp>
                <p:nvGrpSpPr>
                  <p:cNvPr id="220" name="Group 219">
                    <a:extLst>
                      <a:ext uri="{FF2B5EF4-FFF2-40B4-BE49-F238E27FC236}">
                        <a16:creationId xmlns:a16="http://schemas.microsoft.com/office/drawing/2014/main" id="{14C2200F-D0D1-0C43-B3E9-89CFFA08C1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998635" y="13052917"/>
                    <a:ext cx="2768730" cy="762132"/>
                    <a:chOff x="15889320" y="12965016"/>
                    <a:chExt cx="3929433" cy="1081632"/>
                  </a:xfrm>
                </p:grpSpPr>
                <p:cxnSp>
                  <p:nvCxnSpPr>
                    <p:cNvPr id="230" name="Straight Connector 229">
                      <a:extLst>
                        <a:ext uri="{FF2B5EF4-FFF2-40B4-BE49-F238E27FC236}">
                          <a16:creationId xmlns:a16="http://schemas.microsoft.com/office/drawing/2014/main" id="{72E9C5D5-D36D-2742-A0A7-6EF0280CFD6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897105" y="12966700"/>
                      <a:ext cx="3918469" cy="545924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2" name="Straight Connector 231">
                      <a:extLst>
                        <a:ext uri="{FF2B5EF4-FFF2-40B4-BE49-F238E27FC236}">
                          <a16:creationId xmlns:a16="http://schemas.microsoft.com/office/drawing/2014/main" id="{9CB52A4A-8203-A344-97CC-0C09950497B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5897105" y="13511372"/>
                      <a:ext cx="3921648" cy="530064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3" name="Straight Connector 232">
                      <a:extLst>
                        <a:ext uri="{FF2B5EF4-FFF2-40B4-BE49-F238E27FC236}">
                          <a16:creationId xmlns:a16="http://schemas.microsoft.com/office/drawing/2014/main" id="{966FFDC6-F2B0-F044-95B8-4F469106776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5889320" y="13511046"/>
                      <a:ext cx="1960530" cy="535602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35" name="Straight Connector 234">
                      <a:extLst>
                        <a:ext uri="{FF2B5EF4-FFF2-40B4-BE49-F238E27FC236}">
                          <a16:creationId xmlns:a16="http://schemas.microsoft.com/office/drawing/2014/main" id="{F43AE9E7-EE49-9748-8DD9-AEBC37C87B54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897104" y="12965016"/>
                      <a:ext cx="1952746" cy="545924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221" name="Straight Connector 220">
                    <a:extLst>
                      <a:ext uri="{FF2B5EF4-FFF2-40B4-BE49-F238E27FC236}">
                        <a16:creationId xmlns:a16="http://schemas.microsoft.com/office/drawing/2014/main" id="{43784BF5-75BC-664E-8023-54BD46C2F87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5001377" y="13439209"/>
                    <a:ext cx="2682402" cy="37305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C050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2" name="Straight Connector 221">
                    <a:extLst>
                      <a:ext uri="{FF2B5EF4-FFF2-40B4-BE49-F238E27FC236}">
                        <a16:creationId xmlns:a16="http://schemas.microsoft.com/office/drawing/2014/main" id="{287050CE-BDDF-664F-ABB2-FFC27C312AC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006862" y="13053798"/>
                    <a:ext cx="2676917" cy="385411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C050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17B01124-5938-5646-8AF9-23BE55BE380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6377813" y="13436039"/>
                    <a:ext cx="672958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C050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C6BFBD5C-E609-D145-9230-5372F9B5E1E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7050771" y="13436404"/>
                    <a:ext cx="706635" cy="1196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C050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F930E276-EB3C-2740-BC56-2B4ABBC01EDF}"/>
                    </a:ext>
                  </a:extLst>
                </p:cNvPr>
                <p:cNvSpPr/>
                <p:nvPr/>
              </p:nvSpPr>
              <p:spPr>
                <a:xfrm>
                  <a:off x="17697561" y="12275903"/>
                  <a:ext cx="136534" cy="138128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 dirty="0">
                    <a:solidFill>
                      <a:srgbClr val="FFFFFF"/>
                    </a:solidFill>
                    <a:latin typeface="Arial"/>
                    <a:ea typeface="+mn-ea"/>
                    <a:sym typeface="Arial"/>
                  </a:endParaRPr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021FACD6-6891-CB4E-8223-78F1E7C96E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15413" y="11112501"/>
                <a:ext cx="2768600" cy="762000"/>
                <a:chOff x="20766032" y="11937143"/>
                <a:chExt cx="2768775" cy="762089"/>
              </a:xfrm>
            </p:grpSpPr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B4E8EA42-F6E5-D040-8DE9-2CF2E43258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766032" y="11937143"/>
                  <a:ext cx="2768775" cy="762089"/>
                  <a:chOff x="20041700" y="11483522"/>
                  <a:chExt cx="2768730" cy="762132"/>
                </a:xfrm>
              </p:grpSpPr>
              <p:grpSp>
                <p:nvGrpSpPr>
                  <p:cNvPr id="185" name="Group 184">
                    <a:extLst>
                      <a:ext uri="{FF2B5EF4-FFF2-40B4-BE49-F238E27FC236}">
                        <a16:creationId xmlns:a16="http://schemas.microsoft.com/office/drawing/2014/main" id="{A1BA9DB2-DB76-244A-B157-00B870A518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041700" y="11483522"/>
                    <a:ext cx="2768730" cy="762132"/>
                    <a:chOff x="15889320" y="12965016"/>
                    <a:chExt cx="3929433" cy="1081632"/>
                  </a:xfrm>
                </p:grpSpPr>
                <p:cxnSp>
                  <p:nvCxnSpPr>
                    <p:cNvPr id="204" name="Straight Connector 203">
                      <a:extLst>
                        <a:ext uri="{FF2B5EF4-FFF2-40B4-BE49-F238E27FC236}">
                          <a16:creationId xmlns:a16="http://schemas.microsoft.com/office/drawing/2014/main" id="{6F4A7C7B-8204-C340-96EC-AB521408C78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897105" y="12966700"/>
                      <a:ext cx="3918469" cy="545924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5" name="Straight Connector 214">
                      <a:extLst>
                        <a:ext uri="{FF2B5EF4-FFF2-40B4-BE49-F238E27FC236}">
                          <a16:creationId xmlns:a16="http://schemas.microsoft.com/office/drawing/2014/main" id="{4E90EDDF-F1F9-EA4F-A2CD-3AD033188CC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5897105" y="13511372"/>
                      <a:ext cx="3921648" cy="530064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6" name="Straight Connector 215">
                      <a:extLst>
                        <a:ext uri="{FF2B5EF4-FFF2-40B4-BE49-F238E27FC236}">
                          <a16:creationId xmlns:a16="http://schemas.microsoft.com/office/drawing/2014/main" id="{BD451D4F-8BF2-1341-9A42-FFB382C167D3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5889320" y="13511046"/>
                      <a:ext cx="1960530" cy="535602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17" name="Straight Connector 216">
                      <a:extLst>
                        <a:ext uri="{FF2B5EF4-FFF2-40B4-BE49-F238E27FC236}">
                          <a16:creationId xmlns:a16="http://schemas.microsoft.com/office/drawing/2014/main" id="{E468A8B7-6707-C045-824B-3B30884A21F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5897104" y="12965016"/>
                      <a:ext cx="1952746" cy="545924"/>
                    </a:xfrm>
                    <a:prstGeom prst="line">
                      <a:avLst/>
                    </a:prstGeom>
                    <a:noFill/>
                    <a:ln w="2540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D1BD0FF8-A001-494F-A5F1-F471461A46D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0044442" y="11887400"/>
                    <a:ext cx="1364261" cy="355464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C050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930D7D67-4F80-B84F-A25C-974AE3D916D7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049927" y="11484403"/>
                    <a:ext cx="1358776" cy="365029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C050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E2922219-31F1-E144-932B-1E836FABA0E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21420878" y="11866644"/>
                    <a:ext cx="672958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C050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08E3DEA6-DF58-BB43-8EE4-B3C78DA087B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093836" y="11867009"/>
                    <a:ext cx="706635" cy="1196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C0504D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D580CFB3-A2FA-984A-A1BC-29F633F4A8E9}"/>
                    </a:ext>
                  </a:extLst>
                </p:cNvPr>
                <p:cNvSpPr/>
                <p:nvPr/>
              </p:nvSpPr>
              <p:spPr>
                <a:xfrm>
                  <a:off x="22145655" y="12249917"/>
                  <a:ext cx="136534" cy="138128"/>
                </a:xfrm>
                <a:prstGeom prst="ellipse">
                  <a:avLst/>
                </a:prstGeom>
                <a:solidFill>
                  <a:srgbClr val="C0504D"/>
                </a:solidFill>
                <a:ln w="25400" cap="flat" cmpd="sng" algn="ctr">
                  <a:solidFill>
                    <a:srgbClr val="C0504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 dirty="0">
                    <a:solidFill>
                      <a:srgbClr val="FFFFFF"/>
                    </a:solidFill>
                    <a:latin typeface="Arial"/>
                    <a:ea typeface="+mn-ea"/>
                    <a:sym typeface="Arial"/>
                  </a:endParaRPr>
                </a:p>
              </p:txBody>
            </p:sp>
          </p:grp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92087FD-5E94-1947-B5F3-92BE2D006253}"/>
                  </a:ext>
                </a:extLst>
              </p:cNvPr>
              <p:cNvSpPr/>
              <p:nvPr/>
            </p:nvSpPr>
            <p:spPr bwMode="auto">
              <a:xfrm>
                <a:off x="16038513" y="10048875"/>
                <a:ext cx="6973887" cy="5842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Optimizing HOT collapses triangles!</a:t>
                </a: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9635946-CE3F-AF40-B5D0-13F6D673848D}"/>
                  </a:ext>
                </a:extLst>
              </p:cNvPr>
              <p:cNvSpPr/>
              <p:nvPr/>
            </p:nvSpPr>
            <p:spPr>
              <a:xfrm>
                <a:off x="21104225" y="12263438"/>
                <a:ext cx="1298575" cy="3349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F9007E9-2D2F-3341-B333-4B7D2048B68C}"/>
                </a:ext>
              </a:extLst>
            </p:cNvPr>
            <p:cNvSpPr/>
            <p:nvPr/>
          </p:nvSpPr>
          <p:spPr bwMode="auto">
            <a:xfrm>
              <a:off x="22855238" y="12039600"/>
              <a:ext cx="852487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min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D462A26-1D21-574B-9894-8CB34AC63520}"/>
                </a:ext>
              </a:extLst>
            </p:cNvPr>
            <p:cNvSpPr/>
            <p:nvPr/>
          </p:nvSpPr>
          <p:spPr bwMode="auto">
            <a:xfrm>
              <a:off x="16749713" y="12172950"/>
              <a:ext cx="852487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min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1DDF228-F9C3-204C-A374-2387FF151A46}"/>
              </a:ext>
            </a:extLst>
          </p:cNvPr>
          <p:cNvGrpSpPr/>
          <p:nvPr/>
        </p:nvGrpSpPr>
        <p:grpSpPr>
          <a:xfrm>
            <a:off x="12847315" y="16017727"/>
            <a:ext cx="16019463" cy="6078247"/>
            <a:chOff x="12784520" y="13331803"/>
            <a:chExt cx="16019463" cy="607824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DA0F0DAA-961C-2348-ACDB-C2CD0BECE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84520" y="13331803"/>
              <a:ext cx="16019463" cy="6078247"/>
              <a:chOff x="11337925" y="15468767"/>
              <a:chExt cx="16019462" cy="6077222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7AE1BF4F-4F1A-6247-A910-D8F0693FE2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49400" y="15468767"/>
                <a:ext cx="13107987" cy="6077222"/>
                <a:chOff x="14249399" y="15468824"/>
                <a:chExt cx="13107988" cy="6077011"/>
              </a:xfrm>
            </p:grpSpPr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0B382487-2B14-9945-9644-800ABE7BCE2F}"/>
                    </a:ext>
                  </a:extLst>
                </p:cNvPr>
                <p:cNvSpPr/>
                <p:nvPr/>
              </p:nvSpPr>
              <p:spPr bwMode="auto">
                <a:xfrm>
                  <a:off x="14249399" y="16674014"/>
                  <a:ext cx="10615902" cy="4871821"/>
                </a:xfrm>
                <a:prstGeom prst="rect">
                  <a:avLst/>
                </a:prstGeom>
                <a:solidFill>
                  <a:schemeClr val="bg1">
                    <a:alpha val="78000"/>
                  </a:schemeClr>
                </a:solidFill>
                <a:ln w="254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/>
                </a:p>
              </p:txBody>
            </p:sp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8AB75BE7-EC34-1645-B6BA-178AAC7D88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" r="51997"/>
                <a:stretch>
                  <a:fillRect/>
                </a:stretch>
              </p:blipFill>
              <p:spPr bwMode="auto">
                <a:xfrm>
                  <a:off x="14400501" y="19365841"/>
                  <a:ext cx="4896978" cy="812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90474438-51F9-4945-8B06-D9BE30B385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92274" y="16803293"/>
                  <a:ext cx="4254634" cy="2478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9BE20D12-85FA-764E-8786-E862BB19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249399" y="15468824"/>
                  <a:ext cx="13107988" cy="1595149"/>
                  <a:chOff x="14249399" y="16560404"/>
                  <a:chExt cx="13107988" cy="1595149"/>
                </a:xfrm>
              </p:grpSpPr>
              <p:sp>
                <p:nvSpPr>
                  <p:cNvPr id="171" name="Shape 34">
                    <a:extLst>
                      <a:ext uri="{FF2B5EF4-FFF2-40B4-BE49-F238E27FC236}">
                        <a16:creationId xmlns:a16="http://schemas.microsoft.com/office/drawing/2014/main" id="{7AD4C8AE-6036-FA4A-873A-F75D4217DFC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249399" y="16560404"/>
                    <a:ext cx="13107988" cy="15951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1425" tIns="91425" rIns="91425" bIns="91425"/>
                  <a:lstStyle/>
                  <a:p>
                    <a:pPr>
                      <a:lnSpc>
                        <a:spcPct val="115000"/>
                      </a:lnSpc>
                      <a:spcAft>
                        <a:spcPts val="800"/>
                      </a:spcAft>
                    </a:pPr>
                    <a:r>
                      <a:rPr lang="en-US" altLang="en-US" sz="3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rPr>
                      <a:t>We designed HOT to overcome the shortcomings of HOT</a:t>
                    </a:r>
                    <a:br>
                      <a:rPr lang="en-US" altLang="en-US" sz="3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rPr>
                    </a:br>
                    <a:r>
                      <a:rPr lang="en-US" altLang="en-US" sz="3200" i="1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rPr>
                      <a:t>・ B</a:t>
                    </a:r>
                    <a:r>
                      <a:rPr lang="en-US" sz="3200" i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rPr>
                      <a:t>etter under optimization</a:t>
                    </a:r>
                    <a:r>
                      <a:rPr lang="en-US" altLang="en-US" sz="3200" i="1" dirty="0">
                        <a:latin typeface="Calibri" panose="020F0502020204030204" pitchFamily="34" charset="0"/>
                        <a:cs typeface="Calibri" panose="020F0502020204030204" pitchFamily="34" charset="0"/>
                        <a:sym typeface="Calibri" panose="020F0502020204030204" pitchFamily="34" charset="0"/>
                      </a:rPr>
                      <a:t>・ </a:t>
                    </a:r>
                    <a:r>
                      <a:rPr lang="en-US" altLang="en-US" sz="3200" i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rPr>
                      <a:t>S</a:t>
                    </a:r>
                    <a:r>
                      <a:rPr lang="en-US" sz="3200" i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rPr>
                      <a:t>till reduces discretization error</a:t>
                    </a:r>
                    <a:endParaRPr lang="en-US" altLang="en-US" sz="3200" i="1" dirty="0">
                      <a:latin typeface="Calibri" panose="020F0502020204030204" pitchFamily="34" charset="0"/>
                      <a:ea typeface="+mj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72" name="Straight Connector 171">
                    <a:extLst>
                      <a:ext uri="{FF2B5EF4-FFF2-40B4-BE49-F238E27FC236}">
                        <a16:creationId xmlns:a16="http://schemas.microsoft.com/office/drawing/2014/main" id="{F23447C5-F468-6D4A-997C-24730D0516CA}"/>
                      </a:ext>
                    </a:extLst>
                  </p:cNvPr>
                  <p:cNvCxnSpPr/>
                  <p:nvPr/>
                </p:nvCxnSpPr>
                <p:spPr>
                  <a:xfrm>
                    <a:off x="16598899" y="16737103"/>
                    <a:ext cx="685800" cy="0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465A9CB8-957A-2144-8DAB-C3D473D1C3EA}"/>
                    </a:ext>
                  </a:extLst>
                </p:cNvPr>
                <p:cNvSpPr/>
                <p:nvPr/>
              </p:nvSpPr>
              <p:spPr bwMode="auto">
                <a:xfrm>
                  <a:off x="19516724" y="16675640"/>
                  <a:ext cx="5424488" cy="107768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Better extrapolation and nonlinear scaling</a:t>
                  </a:r>
                </a:p>
                <a:p>
                  <a:pPr marL="285750" indent="-285750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Create full barriers to inversion (collapse)</a:t>
                  </a:r>
                </a:p>
                <a:p>
                  <a:pPr marL="285750" indent="-285750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600" kern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rPr>
                    <a:t>Preserve good-minima locations</a:t>
                  </a:r>
                </a:p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70" name="Picture 169">
                  <a:extLst>
                    <a:ext uri="{FF2B5EF4-FFF2-40B4-BE49-F238E27FC236}">
                      <a16:creationId xmlns:a16="http://schemas.microsoft.com/office/drawing/2014/main" id="{99D828B8-D15B-9449-9753-A9766C58FA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389" r="-931"/>
                <a:stretch>
                  <a:fillRect/>
                </a:stretch>
              </p:blipFill>
              <p:spPr bwMode="auto">
                <a:xfrm>
                  <a:off x="16002000" y="20699962"/>
                  <a:ext cx="3200400" cy="405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8FFB51FA-D601-3748-AEC7-F550B48064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7476" r="37476"/>
              <a:stretch>
                <a:fillRect/>
              </a:stretch>
            </p:blipFill>
            <p:spPr bwMode="auto">
              <a:xfrm>
                <a:off x="11337925" y="20344540"/>
                <a:ext cx="8151813" cy="398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2" name="Picture 7">
              <a:extLst>
                <a:ext uri="{FF2B5EF4-FFF2-40B4-BE49-F238E27FC236}">
                  <a16:creationId xmlns:a16="http://schemas.microsoft.com/office/drawing/2014/main" id="{4DF44FB9-A5BB-0C42-A405-48C554098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5255" y="15493074"/>
              <a:ext cx="5032375" cy="382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3" name="Group 55">
            <a:extLst>
              <a:ext uri="{FF2B5EF4-FFF2-40B4-BE49-F238E27FC236}">
                <a16:creationId xmlns:a16="http://schemas.microsoft.com/office/drawing/2014/main" id="{65261AB4-9D2F-6B46-BC04-4F9648C2487A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0013944"/>
            <a:ext cx="11061700" cy="2312987"/>
            <a:chOff x="15895158" y="6269864"/>
            <a:chExt cx="15087600" cy="2166427"/>
          </a:xfrm>
        </p:grpSpPr>
        <p:sp>
          <p:nvSpPr>
            <p:cNvPr id="264" name="Shape 29">
              <a:extLst>
                <a:ext uri="{FF2B5EF4-FFF2-40B4-BE49-F238E27FC236}">
                  <a16:creationId xmlns:a16="http://schemas.microsoft.com/office/drawing/2014/main" id="{C235DEA2-0825-BA42-A0FD-C9E9A70CD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5158" y="6269864"/>
              <a:ext cx="15087600" cy="79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/>
            <a:lstStyle/>
            <a:p>
              <a:pPr>
                <a:lnSpc>
                  <a:spcPct val="92000"/>
                </a:lnSpc>
                <a:buSzPct val="25000"/>
                <a:defRPr/>
              </a:pPr>
              <a:r>
                <a:rPr lang="en-US" altLang="en-US" sz="3200" b="1" dirty="0">
                  <a:solidFill>
                    <a:schemeClr val="dk1"/>
                  </a:solidFill>
                  <a:latin typeface="Calibri"/>
                  <a:cs typeface="Calibri"/>
                  <a:sym typeface="Arial" panose="020B0604020202020204" pitchFamily="34" charset="0"/>
                </a:rPr>
                <a:t>HOT: Hodge-star Optimized Triangulations</a:t>
              </a:r>
            </a:p>
          </p:txBody>
        </p:sp>
        <p:sp>
          <p:nvSpPr>
            <p:cNvPr id="265" name="Shape 34">
              <a:extLst>
                <a:ext uri="{FF2B5EF4-FFF2-40B4-BE49-F238E27FC236}">
                  <a16:creationId xmlns:a16="http://schemas.microsoft.com/office/drawing/2014/main" id="{17B88CDD-9FC5-BC46-8ADC-23464DC1F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5158" y="6663895"/>
              <a:ext cx="13108543" cy="177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/>
            <a:lstStyle/>
            <a:p>
              <a:pPr>
                <a:spcAft>
                  <a:spcPts val="0"/>
                </a:spcAft>
                <a:defRPr/>
              </a:pPr>
              <a:r>
                <a:rPr lang="en-US" altLang="en-US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State-of-art weakness</a:t>
              </a:r>
              <a:br>
                <a:rPr lang="en-US" altLang="en-US" sz="28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</a:br>
              <a:r>
                <a:rPr lang="en-US" altLang="en-US" sz="28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HOT energy is good at </a:t>
              </a:r>
              <a:r>
                <a:rPr lang="en-US" altLang="en-US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evaluating</a:t>
              </a:r>
              <a:r>
                <a:rPr lang="en-US" altLang="en-US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8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quality, bad at </a:t>
              </a:r>
              <a:r>
                <a:rPr lang="en-US" altLang="en-US" sz="28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optimizing</a:t>
              </a:r>
              <a:r>
                <a:rPr lang="en-US" altLang="en-US" sz="28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</a:t>
              </a:r>
              <a:r>
                <a:rPr lang="en-US" altLang="en-US" sz="28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it</a:t>
              </a:r>
            </a:p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US" altLang="en-US" sz="2800" i="1" dirty="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Undesirable local minima</a:t>
              </a:r>
            </a:p>
            <a:p>
              <a:pPr marL="457200" indent="-457200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28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Heuristics and preconditioning common</a:t>
              </a:r>
            </a:p>
            <a:p>
              <a:pPr marL="457200" indent="-457200"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28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Under-explore space of possible meshes</a:t>
              </a:r>
            </a:p>
          </p:txBody>
        </p:sp>
      </p:grpSp>
      <p:sp>
        <p:nvSpPr>
          <p:cNvPr id="266" name="Shape 34">
            <a:extLst>
              <a:ext uri="{FF2B5EF4-FFF2-40B4-BE49-F238E27FC236}">
                <a16:creationId xmlns:a16="http://schemas.microsoft.com/office/drawing/2014/main" id="{61DBCB6D-667B-E340-8B9F-EBE3DEC4B8CE}"/>
              </a:ext>
            </a:extLst>
          </p:cNvPr>
          <p:cNvSpPr txBox="1"/>
          <p:nvPr/>
        </p:nvSpPr>
        <p:spPr>
          <a:xfrm>
            <a:off x="15523801" y="26234614"/>
            <a:ext cx="9171449" cy="30672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Dimensional Sampling</a:t>
            </a:r>
            <a:b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Finesse curse of dimensionality [TOG 2018] by </a:t>
            </a: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Line-samples</a:t>
            </a:r>
          </a:p>
          <a:p>
            <a:pPr marL="457200" lvl="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Implicit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advancing-front</a:t>
            </a:r>
          </a:p>
          <a:p>
            <a:pPr lvl="0">
              <a:lnSpc>
                <a:spcPct val="115000"/>
              </a:lnSpc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with provable saturation, blue-noise distribution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 union-volume estimation [tech report 2018]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5AF9BA-8AE3-9B42-9514-68ACEDA25137}"/>
              </a:ext>
            </a:extLst>
          </p:cNvPr>
          <p:cNvGrpSpPr/>
          <p:nvPr/>
        </p:nvGrpSpPr>
        <p:grpSpPr>
          <a:xfrm>
            <a:off x="23781674" y="25444765"/>
            <a:ext cx="8463625" cy="6271140"/>
            <a:chOff x="23781674" y="25638728"/>
            <a:chExt cx="8463625" cy="6271140"/>
          </a:xfrm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D99E45D7-A23D-344C-93F6-06558706C3BC}"/>
                </a:ext>
              </a:extLst>
            </p:cNvPr>
            <p:cNvSpPr/>
            <p:nvPr/>
          </p:nvSpPr>
          <p:spPr bwMode="auto">
            <a:xfrm>
              <a:off x="23781674" y="25638728"/>
              <a:ext cx="8463625" cy="6271140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F6E215-9AF1-4D47-8CA8-DE42CB5953DA}"/>
                </a:ext>
              </a:extLst>
            </p:cNvPr>
            <p:cNvGrpSpPr/>
            <p:nvPr/>
          </p:nvGrpSpPr>
          <p:grpSpPr>
            <a:xfrm>
              <a:off x="23900826" y="25781578"/>
              <a:ext cx="8242300" cy="6048540"/>
              <a:chOff x="23900826" y="25516105"/>
              <a:chExt cx="8242300" cy="604854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3D8AC78-C021-9640-BEAF-84A47BFE2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900826" y="26065545"/>
                <a:ext cx="8242300" cy="5499100"/>
              </a:xfrm>
              <a:prstGeom prst="rect">
                <a:avLst/>
              </a:prstGeom>
            </p:spPr>
          </p:pic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4AE0CAB2-B6BA-9B49-A3AB-7BEDC920930A}"/>
                  </a:ext>
                </a:extLst>
              </p:cNvPr>
              <p:cNvSpPr/>
              <p:nvPr/>
            </p:nvSpPr>
            <p:spPr bwMode="auto">
              <a:xfrm>
                <a:off x="24405483" y="25516105"/>
                <a:ext cx="6973887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kern="0" dirty="0">
                    <a:solidFill>
                      <a:srgbClr val="FF0000"/>
                    </a:solidFill>
                    <a:latin typeface="Arial"/>
                    <a:cs typeface="Arial"/>
                    <a:sym typeface="Arial"/>
                  </a:rPr>
                  <a:t>Scalable High-dimensional Sampling</a:t>
                </a:r>
              </a:p>
            </p:txBody>
          </p:sp>
        </p:grpSp>
      </p:grpSp>
      <p:sp>
        <p:nvSpPr>
          <p:cNvPr id="269" name="Shape 33">
            <a:extLst>
              <a:ext uri="{FF2B5EF4-FFF2-40B4-BE49-F238E27FC236}">
                <a16:creationId xmlns:a16="http://schemas.microsoft.com/office/drawing/2014/main" id="{537FAD1D-FA89-D74A-89D4-C5C631CFBF1D}"/>
              </a:ext>
            </a:extLst>
          </p:cNvPr>
          <p:cNvSpPr txBox="1"/>
          <p:nvPr/>
        </p:nvSpPr>
        <p:spPr>
          <a:xfrm>
            <a:off x="32608158" y="24780390"/>
            <a:ext cx="8296470" cy="86212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ASCR Team members: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Scott A. Mitchell (SNL)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Patrick Knupp (Dihedral)</a:t>
            </a:r>
          </a:p>
          <a:p>
            <a:pPr>
              <a:spcBef>
                <a:spcPts val="600"/>
              </a:spcBef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Synergistic partner: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Darren Engwirda (Columbia University)</a:t>
            </a:r>
          </a:p>
          <a:p>
            <a:pPr lvl="0">
              <a:spcBef>
                <a:spcPts val="1200"/>
              </a:spcBef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Team members: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M. Deakin (Sandia -&gt; UBC),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S. Mousley McKay (UIUC)</a:t>
            </a:r>
          </a:p>
          <a:p>
            <a:pPr lvl="0">
              <a:spcBef>
                <a:spcPts val="1200"/>
              </a:spcBef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co-authors: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A. Abdelkader (UMD), M. A. Awad (UC Davis),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C. L. Bajaj (UT Austin), M. S. Ebeida (SNL),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A. H. Mahmoud (UC Davis), D. Manocha (UNC),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J. D. Owens 	(UC Davis), C. Park (UNC), 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A. Patney (NVIDIA), A. A. Rushdi (SNL, Northrop</a:t>
            </a:r>
            <a:b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Grumman), L. P. Swiler (SNL), and L. Wei (HKU). </a:t>
            </a: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BFAE968D-23A3-9C46-AD9F-3FF0D6912058}"/>
              </a:ext>
            </a:extLst>
          </p:cNvPr>
          <p:cNvSpPr/>
          <p:nvPr/>
        </p:nvSpPr>
        <p:spPr bwMode="auto">
          <a:xfrm>
            <a:off x="10330595" y="15800774"/>
            <a:ext cx="136525" cy="138112"/>
          </a:xfrm>
          <a:prstGeom prst="ellipse">
            <a:avLst/>
          </a:prstGeom>
          <a:solidFill>
            <a:srgbClr val="172E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dirty="0">
              <a:solidFill>
                <a:srgbClr val="FFFFFF"/>
              </a:solidFill>
              <a:latin typeface="Arial"/>
              <a:ea typeface="+mn-ea"/>
              <a:sym typeface="Arial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2FB5BA-0BB8-C24D-8D91-0D2DFD4C7391}"/>
              </a:ext>
            </a:extLst>
          </p:cNvPr>
          <p:cNvGrpSpPr/>
          <p:nvPr/>
        </p:nvGrpSpPr>
        <p:grpSpPr>
          <a:xfrm>
            <a:off x="990414" y="10113327"/>
            <a:ext cx="6051444" cy="6025583"/>
            <a:chOff x="990414" y="10113327"/>
            <a:chExt cx="6051444" cy="602558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14" y="10113327"/>
              <a:ext cx="6051444" cy="6025583"/>
            </a:xfrm>
            <a:prstGeom prst="rect">
              <a:avLst/>
            </a:prstGeom>
          </p:spPr>
        </p:pic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5798C071-B170-994E-BF90-47DE9A9E7534}"/>
                </a:ext>
              </a:extLst>
            </p:cNvPr>
            <p:cNvSpPr/>
            <p:nvPr/>
          </p:nvSpPr>
          <p:spPr bwMode="auto">
            <a:xfrm>
              <a:off x="4232242" y="12079343"/>
              <a:ext cx="136525" cy="138112"/>
            </a:xfrm>
            <a:prstGeom prst="ellipse">
              <a:avLst/>
            </a:prstGeom>
            <a:solidFill>
              <a:srgbClr val="172E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ea typeface="+mn-ea"/>
                <a:sym typeface="Arial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444BB29-7063-D145-B3C4-7B2B8CC668A1}"/>
                </a:ext>
              </a:extLst>
            </p:cNvPr>
            <p:cNvSpPr/>
            <p:nvPr/>
          </p:nvSpPr>
          <p:spPr bwMode="auto">
            <a:xfrm>
              <a:off x="5069878" y="13077994"/>
              <a:ext cx="136525" cy="138112"/>
            </a:xfrm>
            <a:prstGeom prst="ellipse">
              <a:avLst/>
            </a:prstGeom>
            <a:solidFill>
              <a:srgbClr val="03FC02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rgbClr val="FFFFFF"/>
                </a:solidFill>
                <a:latin typeface="Arial"/>
                <a:ea typeface="+mn-ea"/>
                <a:sym typeface="Arial"/>
              </a:endParaRPr>
            </a:p>
          </p:txBody>
        </p: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0C8BC913-4BA0-FC47-8608-50C7471F6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0504" y="10951165"/>
              <a:ext cx="68263" cy="1128178"/>
            </a:xfrm>
            <a:prstGeom prst="line">
              <a:avLst/>
            </a:prstGeom>
            <a:ln w="19050">
              <a:solidFill>
                <a:srgbClr val="7030A0"/>
              </a:solidFill>
              <a:prstDash val="sysDash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9336F39F-9B1E-2F4E-9F24-3D2CDCAEFB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2310" y="13191703"/>
              <a:ext cx="194938" cy="214019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none" w="sm" len="lg"/>
              <a:tailEnd type="non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5E43B5-F20B-5F43-AA1A-732C9447C503}"/>
                </a:ext>
              </a:extLst>
            </p:cNvPr>
            <p:cNvSpPr txBox="1"/>
            <p:nvPr/>
          </p:nvSpPr>
          <p:spPr>
            <a:xfrm rot="16416097">
              <a:off x="3827896" y="11304095"/>
              <a:ext cx="724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error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21B1327E-AE35-E044-B13F-4F03B896D0E0}"/>
                </a:ext>
              </a:extLst>
            </p:cNvPr>
            <p:cNvSpPr txBox="1"/>
            <p:nvPr/>
          </p:nvSpPr>
          <p:spPr>
            <a:xfrm rot="2898743">
              <a:off x="4819871" y="13216028"/>
              <a:ext cx="724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error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99F07C8-F77C-D343-BD32-004F741548F0}"/>
              </a:ext>
            </a:extLst>
          </p:cNvPr>
          <p:cNvGrpSpPr/>
          <p:nvPr/>
        </p:nvGrpSpPr>
        <p:grpSpPr>
          <a:xfrm>
            <a:off x="40290070" y="13405527"/>
            <a:ext cx="2285068" cy="2056561"/>
            <a:chOff x="40290070" y="13278527"/>
            <a:chExt cx="2285068" cy="2056561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9D88740-C1DA-694E-A606-8BFE2E125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290070" y="13278527"/>
              <a:ext cx="2285068" cy="2056561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17EF61-B993-F24A-BEC2-3B0D50B3255C}"/>
                </a:ext>
              </a:extLst>
            </p:cNvPr>
            <p:cNvSpPr/>
            <p:nvPr/>
          </p:nvSpPr>
          <p:spPr>
            <a:xfrm>
              <a:off x="40290070" y="13278527"/>
              <a:ext cx="334055" cy="197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5" name="Picture 154">
            <a:extLst>
              <a:ext uri="{FF2B5EF4-FFF2-40B4-BE49-F238E27FC236}">
                <a16:creationId xmlns:a16="http://schemas.microsoft.com/office/drawing/2014/main" id="{DD7E85EF-7B99-D94D-95F3-FAE1C1D09B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42433" y="31875984"/>
            <a:ext cx="3450590" cy="1005839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29FA7AB8-170A-4E40-ADA8-DEDBE49288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1880" y="31875984"/>
            <a:ext cx="4023360" cy="100584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6F4A962F-3BF5-C449-8CB4-4C40C5934B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8872" y="31880841"/>
            <a:ext cx="2608902" cy="996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91BD9-47D9-9947-80D8-039A79144E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618513" y="11292905"/>
            <a:ext cx="399415" cy="19431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86328728-CC99-F74A-85AA-D760A055F93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673150" y="11781994"/>
            <a:ext cx="399415" cy="194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4A33A-4DF9-6949-A067-0B8F18A4A71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71220" y="11303712"/>
            <a:ext cx="215900" cy="183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AA17F6-ACEB-3E4F-BAB6-2E565C04F54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93467" y="13191703"/>
            <a:ext cx="367030" cy="388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C907A6-6E7B-8D41-B4E0-43567A148CF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026770" y="13188439"/>
            <a:ext cx="561340" cy="3886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FA2F23-E21D-874B-8763-34387BBB33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632936" y="13845124"/>
            <a:ext cx="8709829" cy="704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11249</TotalTime>
  <Words>527</Words>
  <Application>Microsoft Macintosh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Mitchell, Scott A</cp:lastModifiedBy>
  <cp:revision>164</cp:revision>
  <cp:lastPrinted>2019-01-31T20:17:16Z</cp:lastPrinted>
  <dcterms:modified xsi:type="dcterms:W3CDTF">2019-01-31T20:23:10Z</dcterms:modified>
</cp:coreProperties>
</file>