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10972800" cy="8229600" type="B4JIS"/>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2B2"/>
    <a:srgbClr val="4A7EBB"/>
    <a:srgbClr val="FFCCCC"/>
    <a:srgbClr val="FAFAFA"/>
    <a:srgbClr val="00FF00"/>
    <a:srgbClr val="1700FF"/>
    <a:srgbClr val="323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p:restoredTop sz="97332"/>
  </p:normalViewPr>
  <p:slideViewPr>
    <p:cSldViewPr snapToGrid="0" snapToObjects="1">
      <p:cViewPr varScale="1">
        <p:scale>
          <a:sx n="125" d="100"/>
          <a:sy n="125" d="100"/>
        </p:scale>
        <p:origin x="19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228600" rtl="0" eaLnBrk="1" latinLnBrk="0" hangingPunct="1">
      <a:defRPr sz="300" kern="1200">
        <a:solidFill>
          <a:schemeClr val="tx1"/>
        </a:solidFill>
        <a:latin typeface="+mn-lt"/>
        <a:ea typeface="+mn-ea"/>
        <a:cs typeface="+mn-cs"/>
      </a:defRPr>
    </a:lvl1pPr>
    <a:lvl2pPr marL="114300" algn="l" defTabSz="228600" rtl="0" eaLnBrk="1" latinLnBrk="0" hangingPunct="1">
      <a:defRPr sz="300" kern="1200">
        <a:solidFill>
          <a:schemeClr val="tx1"/>
        </a:solidFill>
        <a:latin typeface="+mn-lt"/>
        <a:ea typeface="+mn-ea"/>
        <a:cs typeface="+mn-cs"/>
      </a:defRPr>
    </a:lvl2pPr>
    <a:lvl3pPr marL="228600" algn="l" defTabSz="228600" rtl="0" eaLnBrk="1" latinLnBrk="0" hangingPunct="1">
      <a:defRPr sz="300" kern="1200">
        <a:solidFill>
          <a:schemeClr val="tx1"/>
        </a:solidFill>
        <a:latin typeface="+mn-lt"/>
        <a:ea typeface="+mn-ea"/>
        <a:cs typeface="+mn-cs"/>
      </a:defRPr>
    </a:lvl3pPr>
    <a:lvl4pPr marL="342900" algn="l" defTabSz="228600" rtl="0" eaLnBrk="1" latinLnBrk="0" hangingPunct="1">
      <a:defRPr sz="300" kern="1200">
        <a:solidFill>
          <a:schemeClr val="tx1"/>
        </a:solidFill>
        <a:latin typeface="+mn-lt"/>
        <a:ea typeface="+mn-ea"/>
        <a:cs typeface="+mn-cs"/>
      </a:defRPr>
    </a:lvl4pPr>
    <a:lvl5pPr marL="457200" algn="l" defTabSz="228600" rtl="0" eaLnBrk="1" latinLnBrk="0" hangingPunct="1">
      <a:defRPr sz="300" kern="1200">
        <a:solidFill>
          <a:schemeClr val="tx1"/>
        </a:solidFill>
        <a:latin typeface="+mn-lt"/>
        <a:ea typeface="+mn-ea"/>
        <a:cs typeface="+mn-cs"/>
      </a:defRPr>
    </a:lvl5pPr>
    <a:lvl6pPr marL="571500" algn="l" defTabSz="228600" rtl="0" eaLnBrk="1" latinLnBrk="0" hangingPunct="1">
      <a:defRPr sz="300" kern="1200">
        <a:solidFill>
          <a:schemeClr val="tx1"/>
        </a:solidFill>
        <a:latin typeface="+mn-lt"/>
        <a:ea typeface="+mn-ea"/>
        <a:cs typeface="+mn-cs"/>
      </a:defRPr>
    </a:lvl6pPr>
    <a:lvl7pPr marL="685800" algn="l" defTabSz="228600" rtl="0" eaLnBrk="1" latinLnBrk="0" hangingPunct="1">
      <a:defRPr sz="300" kern="1200">
        <a:solidFill>
          <a:schemeClr val="tx1"/>
        </a:solidFill>
        <a:latin typeface="+mn-lt"/>
        <a:ea typeface="+mn-ea"/>
        <a:cs typeface="+mn-cs"/>
      </a:defRPr>
    </a:lvl7pPr>
    <a:lvl8pPr marL="800100" algn="l" defTabSz="228600" rtl="0" eaLnBrk="1" latinLnBrk="0" hangingPunct="1">
      <a:defRPr sz="300" kern="1200">
        <a:solidFill>
          <a:schemeClr val="tx1"/>
        </a:solidFill>
        <a:latin typeface="+mn-lt"/>
        <a:ea typeface="+mn-ea"/>
        <a:cs typeface="+mn-cs"/>
      </a:defRPr>
    </a:lvl8pPr>
    <a:lvl9pPr marL="914400" algn="l" defTabSz="228600"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Shape 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 name="Shape 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1" name="Shape 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4"/>
        <p:cNvGrpSpPr/>
        <p:nvPr/>
      </p:nvGrpSpPr>
      <p:grpSpPr>
        <a:xfrm>
          <a:off x="0" y="0"/>
          <a:ext cx="0" cy="0"/>
          <a:chOff x="0" y="0"/>
          <a:chExt cx="0" cy="0"/>
        </a:xfrm>
      </p:grpSpPr>
      <p:sp>
        <p:nvSpPr>
          <p:cNvPr id="15" name="Shape 15"/>
          <p:cNvSpPr/>
          <p:nvPr/>
        </p:nvSpPr>
        <p:spPr>
          <a:xfrm>
            <a:off x="247650" y="985975"/>
            <a:ext cx="3543300" cy="6858000"/>
          </a:xfrm>
          <a:prstGeom prst="roundRect">
            <a:avLst>
              <a:gd name="adj" fmla="val 3982"/>
            </a:avLst>
          </a:prstGeom>
          <a:gradFill>
            <a:gsLst>
              <a:gs pos="0">
                <a:srgbClr val="E3E3E3"/>
              </a:gs>
              <a:gs pos="100000">
                <a:srgbClr val="FFFFFF">
                  <a:alpha val="0"/>
                </a:srgbClr>
              </a:gs>
            </a:gsLst>
            <a:lin ang="5400000" scaled="0"/>
          </a:gradFill>
          <a:ln w="9525" cap="flat" cmpd="sng">
            <a:noFill/>
            <a:prstDash val="solid"/>
            <a:round/>
            <a:headEnd type="none" w="med" len="med"/>
            <a:tailEnd type="none" w="med" len="med"/>
          </a:ln>
        </p:spPr>
        <p:txBody>
          <a:bodyPr lIns="22856" tIns="11425" rIns="22856" bIns="11425" anchor="ctr" anchorCtr="0">
            <a:noAutofit/>
          </a:bodyPr>
          <a:lstStyle/>
          <a:p>
            <a:pPr marL="0" marR="0" lvl="0" indent="0" algn="ctr" rtl="0">
              <a:spcBef>
                <a:spcPts val="0"/>
              </a:spcBef>
              <a:buNone/>
            </a:pPr>
            <a:endParaRPr sz="2150" b="0" i="0" u="none" strike="noStrike" cap="none" dirty="0">
              <a:solidFill>
                <a:schemeClr val="lt1"/>
              </a:solidFill>
              <a:latin typeface="Calibri"/>
              <a:ea typeface="Calibri"/>
              <a:cs typeface="Calibri"/>
              <a:sym typeface="Calibri"/>
            </a:endParaRPr>
          </a:p>
        </p:txBody>
      </p:sp>
      <p:sp>
        <p:nvSpPr>
          <p:cNvPr id="16" name="Shape 16"/>
          <p:cNvSpPr/>
          <p:nvPr/>
        </p:nvSpPr>
        <p:spPr>
          <a:xfrm>
            <a:off x="3790950" y="985975"/>
            <a:ext cx="3383280" cy="6858000"/>
          </a:xfrm>
          <a:prstGeom prst="roundRect">
            <a:avLst>
              <a:gd name="adj" fmla="val 3982"/>
            </a:avLst>
          </a:prstGeom>
          <a:gradFill>
            <a:gsLst>
              <a:gs pos="0">
                <a:srgbClr val="E3E3E3"/>
              </a:gs>
              <a:gs pos="100000">
                <a:srgbClr val="FFFFFF">
                  <a:alpha val="0"/>
                </a:srgbClr>
              </a:gs>
            </a:gsLst>
            <a:lin ang="5400000" scaled="0"/>
          </a:gradFill>
          <a:ln w="9525" cap="flat" cmpd="sng">
            <a:noFill/>
            <a:prstDash val="solid"/>
            <a:round/>
            <a:headEnd type="none" w="med" len="med"/>
            <a:tailEnd type="none" w="med" len="med"/>
          </a:ln>
        </p:spPr>
        <p:txBody>
          <a:bodyPr lIns="22856" tIns="11425" rIns="22856" bIns="11425" anchor="ctr" anchorCtr="0">
            <a:noAutofit/>
          </a:bodyPr>
          <a:lstStyle/>
          <a:p>
            <a:pPr marL="0" marR="0" lvl="0" indent="0" algn="ctr" rtl="0">
              <a:spcBef>
                <a:spcPts val="0"/>
              </a:spcBef>
              <a:buNone/>
            </a:pPr>
            <a:endParaRPr sz="2150" b="0" i="0" u="none" strike="noStrike" cap="none" dirty="0">
              <a:solidFill>
                <a:schemeClr val="lt1"/>
              </a:solidFill>
              <a:latin typeface="Calibri"/>
              <a:ea typeface="Calibri"/>
              <a:cs typeface="Calibri"/>
              <a:sym typeface="Calibri"/>
            </a:endParaRPr>
          </a:p>
        </p:txBody>
      </p:sp>
      <p:sp>
        <p:nvSpPr>
          <p:cNvPr id="17" name="Shape 17"/>
          <p:cNvSpPr/>
          <p:nvPr/>
        </p:nvSpPr>
        <p:spPr>
          <a:xfrm>
            <a:off x="7174230" y="985975"/>
            <a:ext cx="3528060" cy="6858000"/>
          </a:xfrm>
          <a:prstGeom prst="roundRect">
            <a:avLst>
              <a:gd name="adj" fmla="val 3982"/>
            </a:avLst>
          </a:prstGeom>
          <a:gradFill>
            <a:gsLst>
              <a:gs pos="0">
                <a:srgbClr val="E3E3E3"/>
              </a:gs>
              <a:gs pos="100000">
                <a:srgbClr val="FFFFFF">
                  <a:alpha val="0"/>
                </a:srgbClr>
              </a:gs>
            </a:gsLst>
            <a:lin ang="5400000" scaled="0"/>
          </a:gradFill>
          <a:ln w="9525" cap="flat" cmpd="sng">
            <a:noFill/>
            <a:prstDash val="solid"/>
            <a:round/>
            <a:headEnd type="none" w="med" len="med"/>
            <a:tailEnd type="none" w="med" len="med"/>
          </a:ln>
        </p:spPr>
        <p:txBody>
          <a:bodyPr lIns="22856" tIns="11425" rIns="22856" bIns="11425" anchor="ctr" anchorCtr="0">
            <a:noAutofit/>
          </a:bodyPr>
          <a:lstStyle/>
          <a:p>
            <a:pPr marL="0" marR="0" lvl="0" indent="0" algn="ctr" rtl="0">
              <a:spcBef>
                <a:spcPts val="0"/>
              </a:spcBef>
              <a:buNone/>
            </a:pPr>
            <a:endParaRPr sz="215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globe.png"/>
          <p:cNvPicPr preferRelativeResize="0"/>
          <p:nvPr/>
        </p:nvPicPr>
        <p:blipFill rotWithShape="1">
          <a:blip r:embed="rId3">
            <a:alphaModFix amt="10000"/>
          </a:blip>
          <a:srcRect l="13713" r="11020" b="6554"/>
          <a:stretch/>
        </p:blipFill>
        <p:spPr>
          <a:xfrm>
            <a:off x="0" y="3339846"/>
            <a:ext cx="5772150" cy="4889754"/>
          </a:xfrm>
          <a:prstGeom prst="rect">
            <a:avLst/>
          </a:prstGeom>
          <a:noFill/>
          <a:ln>
            <a:noFill/>
          </a:ln>
        </p:spPr>
      </p:pic>
      <p:sp>
        <p:nvSpPr>
          <p:cNvPr id="11" name="Shape 11"/>
          <p:cNvSpPr/>
          <p:nvPr/>
        </p:nvSpPr>
        <p:spPr>
          <a:xfrm>
            <a:off x="0" y="7943850"/>
            <a:ext cx="10972800" cy="298723"/>
          </a:xfrm>
          <a:prstGeom prst="rect">
            <a:avLst/>
          </a:prstGeom>
          <a:solidFill>
            <a:srgbClr val="72665D"/>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22856" tIns="11425" rIns="22856" bIns="11425" anchor="ctr" anchorCtr="0">
            <a:noAutofit/>
          </a:bodyPr>
          <a:lstStyle/>
          <a:p>
            <a:pPr marL="0" marR="0" lvl="0" indent="0" algn="ctr" rtl="0">
              <a:spcBef>
                <a:spcPts val="0"/>
              </a:spcBef>
              <a:buNone/>
            </a:pPr>
            <a:endParaRPr sz="2150" b="0" i="0" u="none" strike="noStrike" cap="none" dirty="0">
              <a:solidFill>
                <a:schemeClr val="lt1"/>
              </a:solidFill>
              <a:latin typeface="Calibri"/>
              <a:ea typeface="Calibri"/>
              <a:cs typeface="Calibri"/>
              <a:sym typeface="Calibri"/>
            </a:endParaRPr>
          </a:p>
        </p:txBody>
      </p:sp>
      <p:cxnSp>
        <p:nvCxnSpPr>
          <p:cNvPr id="13" name="Shape 13"/>
          <p:cNvCxnSpPr/>
          <p:nvPr/>
        </p:nvCxnSpPr>
        <p:spPr>
          <a:xfrm>
            <a:off x="0" y="857250"/>
            <a:ext cx="10706100" cy="0"/>
          </a:xfrm>
          <a:prstGeom prst="straightConnector1">
            <a:avLst/>
          </a:prstGeom>
          <a:noFill/>
          <a:ln w="127000" cap="flat" cmpd="sng">
            <a:solidFill>
              <a:srgbClr val="6782B2"/>
            </a:solidFill>
            <a:prstDash val="solid"/>
            <a:round/>
            <a:headEnd type="none" w="med" len="med"/>
            <a:tailEnd type="none" w="med" len="med"/>
          </a:ln>
          <a:effectLst>
            <a:outerShdw blurRad="39999" dist="20000" dir="5400000" rotWithShape="0">
              <a:srgbClr val="000000">
                <a:alpha val="37647"/>
              </a:srgbClr>
            </a:outerShdw>
          </a:effectLst>
        </p:spPr>
      </p:cxnSp>
      <p:sp>
        <p:nvSpPr>
          <p:cNvPr id="7" name="Google Shape;12;p1">
            <a:extLst>
              <a:ext uri="{FF2B5EF4-FFF2-40B4-BE49-F238E27FC236}">
                <a16:creationId xmlns:a16="http://schemas.microsoft.com/office/drawing/2014/main" id="{D5A42E7F-8FE6-844A-83DD-A9CC7796DB4B}"/>
              </a:ext>
            </a:extLst>
          </p:cNvPr>
          <p:cNvSpPr txBox="1"/>
          <p:nvPr userDrawn="1"/>
        </p:nvSpPr>
        <p:spPr>
          <a:xfrm>
            <a:off x="-1757548" y="7943850"/>
            <a:ext cx="12730348" cy="28574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Font typeface="Calibri"/>
              <a:buNone/>
            </a:pPr>
            <a:r>
              <a:rPr lang="en-US" sz="1050" b="0" i="0" u="none" strike="noStrike" cap="none" dirty="0">
                <a:solidFill>
                  <a:schemeClr val="lt1"/>
                </a:solidFill>
                <a:latin typeface="Calibri"/>
                <a:ea typeface="Calibri"/>
                <a:cs typeface="Calibri"/>
                <a:sym typeface="Calibri"/>
              </a:rPr>
              <a:t>DOE ASCR Applied Mathematics Principal Investigators' (PI) Meeting, Rockville, MD</a:t>
            </a:r>
            <a:r>
              <a:rPr lang="en-US" sz="1050" b="0" i="0" u="none" strike="noStrike" cap="none" baseline="0" dirty="0">
                <a:solidFill>
                  <a:schemeClr val="lt1"/>
                </a:solidFill>
                <a:latin typeface="Calibri"/>
                <a:ea typeface="Calibri"/>
                <a:cs typeface="Calibri"/>
                <a:sym typeface="Calibri"/>
              </a:rPr>
              <a:t>  January 29-30, 2019</a:t>
            </a:r>
            <a:endParaRPr sz="100" dirty="0"/>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3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61960"/>
          </a:schemeClr>
        </a:solidFill>
        <a:effectLst/>
      </p:bgPr>
    </p:bg>
    <p:spTree>
      <p:nvGrpSpPr>
        <p:cNvPr id="1" name="Shape 22"/>
        <p:cNvGrpSpPr/>
        <p:nvPr/>
      </p:nvGrpSpPr>
      <p:grpSpPr>
        <a:xfrm>
          <a:off x="0" y="0"/>
          <a:ext cx="0" cy="0"/>
          <a:chOff x="0" y="0"/>
          <a:chExt cx="0" cy="0"/>
        </a:xfrm>
      </p:grpSpPr>
      <p:pic>
        <p:nvPicPr>
          <p:cNvPr id="21" name="Picture 20">
            <a:extLst>
              <a:ext uri="{FF2B5EF4-FFF2-40B4-BE49-F238E27FC236}">
                <a16:creationId xmlns:a16="http://schemas.microsoft.com/office/drawing/2014/main" id="{69E1A9D2-7FB0-DC4F-B4DD-5E5D056291CC}"/>
              </a:ext>
            </a:extLst>
          </p:cNvPr>
          <p:cNvPicPr>
            <a:picLocks noChangeAspect="1"/>
          </p:cNvPicPr>
          <p:nvPr/>
        </p:nvPicPr>
        <p:blipFill>
          <a:blip r:embed="rId3"/>
          <a:stretch>
            <a:fillRect/>
          </a:stretch>
        </p:blipFill>
        <p:spPr>
          <a:xfrm>
            <a:off x="6285620" y="2383325"/>
            <a:ext cx="4199382" cy="339471"/>
          </a:xfrm>
          <a:prstGeom prst="rect">
            <a:avLst/>
          </a:prstGeom>
        </p:spPr>
      </p:pic>
      <p:grpSp>
        <p:nvGrpSpPr>
          <p:cNvPr id="58" name="Group 57">
            <a:extLst>
              <a:ext uri="{FF2B5EF4-FFF2-40B4-BE49-F238E27FC236}">
                <a16:creationId xmlns:a16="http://schemas.microsoft.com/office/drawing/2014/main" id="{2E9749CE-E212-824A-904E-127E35A9B8E2}"/>
              </a:ext>
            </a:extLst>
          </p:cNvPr>
          <p:cNvGrpSpPr/>
          <p:nvPr/>
        </p:nvGrpSpPr>
        <p:grpSpPr>
          <a:xfrm>
            <a:off x="8461554" y="3800909"/>
            <a:ext cx="2212231" cy="2202777"/>
            <a:chOff x="990414" y="10113327"/>
            <a:chExt cx="6051444" cy="6025583"/>
          </a:xfrm>
        </p:grpSpPr>
        <p:pic>
          <p:nvPicPr>
            <p:cNvPr id="65" name="Picture 64">
              <a:extLst>
                <a:ext uri="{FF2B5EF4-FFF2-40B4-BE49-F238E27FC236}">
                  <a16:creationId xmlns:a16="http://schemas.microsoft.com/office/drawing/2014/main" id="{114D45A1-2F8F-5442-A3ED-807857FA4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14" y="10113327"/>
              <a:ext cx="6051444" cy="6025583"/>
            </a:xfrm>
            <a:prstGeom prst="rect">
              <a:avLst/>
            </a:prstGeom>
          </p:spPr>
        </p:pic>
        <p:sp>
          <p:nvSpPr>
            <p:cNvPr id="66" name="Oval 65">
              <a:extLst>
                <a:ext uri="{FF2B5EF4-FFF2-40B4-BE49-F238E27FC236}">
                  <a16:creationId xmlns:a16="http://schemas.microsoft.com/office/drawing/2014/main" id="{76F54192-E3A2-084C-9915-3C4E79FA3F72}"/>
                </a:ext>
              </a:extLst>
            </p:cNvPr>
            <p:cNvSpPr/>
            <p:nvPr/>
          </p:nvSpPr>
          <p:spPr bwMode="auto">
            <a:xfrm>
              <a:off x="4232242" y="12079343"/>
              <a:ext cx="136525" cy="138112"/>
            </a:xfrm>
            <a:prstGeom prst="ellipse">
              <a:avLst/>
            </a:prstGeom>
            <a:solidFill>
              <a:srgbClr val="172EFF"/>
            </a:solidFill>
            <a:ln w="25400" cap="flat" cmpd="sng" algn="ctr">
              <a:solidFill>
                <a:schemeClr val="tx1"/>
              </a:solidFill>
              <a:prstDash val="solid"/>
            </a:ln>
            <a:effectLst/>
          </p:spPr>
          <p:txBody>
            <a:bodyPr anchor="ctr"/>
            <a:lstStyle/>
            <a:p>
              <a:pPr algn="ctr" defTabSz="914400" eaLnBrk="1" fontAlgn="auto" hangingPunct="1">
                <a:spcBef>
                  <a:spcPts val="0"/>
                </a:spcBef>
                <a:spcAft>
                  <a:spcPts val="0"/>
                </a:spcAft>
                <a:defRPr/>
              </a:pPr>
              <a:endParaRPr lang="en-US" sz="1400" kern="0" dirty="0">
                <a:solidFill>
                  <a:srgbClr val="FFFFFF"/>
                </a:solidFill>
                <a:latin typeface="Arial"/>
                <a:ea typeface="+mn-ea"/>
                <a:sym typeface="Arial"/>
              </a:endParaRPr>
            </a:p>
          </p:txBody>
        </p:sp>
        <p:sp>
          <p:nvSpPr>
            <p:cNvPr id="67" name="Oval 66">
              <a:extLst>
                <a:ext uri="{FF2B5EF4-FFF2-40B4-BE49-F238E27FC236}">
                  <a16:creationId xmlns:a16="http://schemas.microsoft.com/office/drawing/2014/main" id="{2216DAB5-0D37-E340-8924-22B07F5BBE3D}"/>
                </a:ext>
              </a:extLst>
            </p:cNvPr>
            <p:cNvSpPr/>
            <p:nvPr/>
          </p:nvSpPr>
          <p:spPr bwMode="auto">
            <a:xfrm>
              <a:off x="5069878" y="13077994"/>
              <a:ext cx="136525" cy="138112"/>
            </a:xfrm>
            <a:prstGeom prst="ellipse">
              <a:avLst/>
            </a:prstGeom>
            <a:solidFill>
              <a:srgbClr val="03FC02"/>
            </a:solidFill>
            <a:ln w="25400" cap="flat" cmpd="sng" algn="ctr">
              <a:solidFill>
                <a:schemeClr val="tx1"/>
              </a:solidFill>
              <a:prstDash val="solid"/>
            </a:ln>
            <a:effectLst/>
          </p:spPr>
          <p:txBody>
            <a:bodyPr anchor="ctr"/>
            <a:lstStyle/>
            <a:p>
              <a:pPr algn="ctr" defTabSz="914400" eaLnBrk="1" fontAlgn="auto" hangingPunct="1">
                <a:spcBef>
                  <a:spcPts val="0"/>
                </a:spcBef>
                <a:spcAft>
                  <a:spcPts val="0"/>
                </a:spcAft>
                <a:defRPr/>
              </a:pPr>
              <a:endParaRPr lang="en-US" sz="1400" kern="0" dirty="0">
                <a:solidFill>
                  <a:srgbClr val="FFFFFF"/>
                </a:solidFill>
                <a:latin typeface="Arial"/>
                <a:ea typeface="+mn-ea"/>
                <a:sym typeface="Arial"/>
              </a:endParaRPr>
            </a:p>
          </p:txBody>
        </p:sp>
        <p:cxnSp>
          <p:nvCxnSpPr>
            <p:cNvPr id="68" name="Straight Connector 67">
              <a:extLst>
                <a:ext uri="{FF2B5EF4-FFF2-40B4-BE49-F238E27FC236}">
                  <a16:creationId xmlns:a16="http://schemas.microsoft.com/office/drawing/2014/main" id="{F96C7BA7-094B-CE4B-9E04-22202E4D2532}"/>
                </a:ext>
              </a:extLst>
            </p:cNvPr>
            <p:cNvCxnSpPr>
              <a:cxnSpLocks/>
            </p:cNvCxnSpPr>
            <p:nvPr/>
          </p:nvCxnSpPr>
          <p:spPr>
            <a:xfrm flipH="1">
              <a:off x="4300504" y="10951165"/>
              <a:ext cx="68263" cy="1128178"/>
            </a:xfrm>
            <a:prstGeom prst="line">
              <a:avLst/>
            </a:prstGeom>
            <a:ln w="19050">
              <a:solidFill>
                <a:srgbClr val="7030A0"/>
              </a:solidFill>
              <a:prstDash val="sys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2CAF38B-2DF5-4D45-A4B6-C5D54AFD701D}"/>
                </a:ext>
              </a:extLst>
            </p:cNvPr>
            <p:cNvCxnSpPr>
              <a:cxnSpLocks/>
            </p:cNvCxnSpPr>
            <p:nvPr/>
          </p:nvCxnSpPr>
          <p:spPr>
            <a:xfrm flipH="1" flipV="1">
              <a:off x="5182310" y="13191703"/>
              <a:ext cx="194938" cy="214019"/>
            </a:xfrm>
            <a:prstGeom prst="line">
              <a:avLst/>
            </a:prstGeom>
            <a:ln w="19050">
              <a:solidFill>
                <a:schemeClr val="accent4"/>
              </a:solidFill>
              <a:prstDash val="sysDash"/>
              <a:headEnd type="none" w="sm" len="lg"/>
              <a:tailEnd type="none" w="sm"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7E4D434-ED89-BB4C-B10C-24C2002F2A7E}"/>
                </a:ext>
              </a:extLst>
            </p:cNvPr>
            <p:cNvSpPr txBox="1"/>
            <p:nvPr/>
          </p:nvSpPr>
          <p:spPr>
            <a:xfrm rot="16416097">
              <a:off x="3490204" y="11036358"/>
              <a:ext cx="1246199" cy="673525"/>
            </a:xfrm>
            <a:prstGeom prst="rect">
              <a:avLst/>
            </a:prstGeom>
            <a:noFill/>
          </p:spPr>
          <p:txBody>
            <a:bodyPr wrap="none" rtlCol="0">
              <a:spAutoFit/>
            </a:bodyPr>
            <a:lstStyle/>
            <a:p>
              <a:r>
                <a:rPr lang="en-US" sz="1000" dirty="0">
                  <a:solidFill>
                    <a:srgbClr val="7030A0"/>
                  </a:solidFill>
                </a:rPr>
                <a:t>error</a:t>
              </a:r>
            </a:p>
          </p:txBody>
        </p:sp>
        <p:sp>
          <p:nvSpPr>
            <p:cNvPr id="71" name="TextBox 70">
              <a:extLst>
                <a:ext uri="{FF2B5EF4-FFF2-40B4-BE49-F238E27FC236}">
                  <a16:creationId xmlns:a16="http://schemas.microsoft.com/office/drawing/2014/main" id="{9B080EA5-A6AE-DC40-B70A-6460B84F8C89}"/>
                </a:ext>
              </a:extLst>
            </p:cNvPr>
            <p:cNvSpPr txBox="1"/>
            <p:nvPr/>
          </p:nvSpPr>
          <p:spPr>
            <a:xfrm rot="2984486">
              <a:off x="4656681" y="13283441"/>
              <a:ext cx="1246199" cy="673525"/>
            </a:xfrm>
            <a:prstGeom prst="rect">
              <a:avLst/>
            </a:prstGeom>
            <a:noFill/>
          </p:spPr>
          <p:txBody>
            <a:bodyPr wrap="none" rtlCol="0">
              <a:spAutoFit/>
            </a:bodyPr>
            <a:lstStyle/>
            <a:p>
              <a:r>
                <a:rPr lang="en-US" sz="1000" dirty="0">
                  <a:solidFill>
                    <a:srgbClr val="7030A0"/>
                  </a:solidFill>
                </a:rPr>
                <a:t>error</a:t>
              </a:r>
            </a:p>
          </p:txBody>
        </p:sp>
      </p:grpSp>
      <p:sp>
        <p:nvSpPr>
          <p:cNvPr id="10" name="TextBox 9"/>
          <p:cNvSpPr txBox="1"/>
          <p:nvPr/>
        </p:nvSpPr>
        <p:spPr>
          <a:xfrm>
            <a:off x="434767" y="1097475"/>
            <a:ext cx="10451789" cy="2422523"/>
          </a:xfrm>
          <a:prstGeom prst="rect">
            <a:avLst/>
          </a:prstGeom>
          <a:noFill/>
        </p:spPr>
        <p:txBody>
          <a:bodyPr wrap="square" rtlCol="0">
            <a:spAutoFit/>
          </a:bodyPr>
          <a:lstStyle/>
          <a:p>
            <a:pPr marL="285750" marR="0" lvl="0" indent="-285750" defTabSz="914400" eaLnBrk="1" fontAlgn="auto" latinLnBrk="0" hangingPunct="1">
              <a:lnSpc>
                <a:spcPct val="114000"/>
              </a:lnSpc>
              <a:spcBef>
                <a:spcPts val="0"/>
              </a:spcBef>
              <a:spcAft>
                <a:spcPts val="0"/>
              </a:spcAft>
              <a:buClrTx/>
              <a:buSzTx/>
              <a:buFont typeface="Arial" charset="0"/>
              <a:buNone/>
              <a:tabLst/>
              <a:defRPr/>
            </a:pPr>
            <a:r>
              <a:rPr lang="en-US" sz="1800" b="1" dirty="0">
                <a:solidFill>
                  <a:srgbClr val="6782B2"/>
                </a:solidFill>
              </a:rPr>
              <a:t>Goal: primal (triangle) &amp; dual (Voronoi) quality </a:t>
            </a:r>
            <a:r>
              <a:rPr lang="en-US" sz="1800" b="1" i="1" dirty="0">
                <a:solidFill>
                  <a:srgbClr val="6782B2"/>
                </a:solidFill>
              </a:rPr>
              <a:t>simultaneously</a:t>
            </a:r>
          </a:p>
          <a:p>
            <a:pPr marR="0" lvl="0" defTabSz="914400" eaLnBrk="1" fontAlgn="auto" latinLnBrk="0" hangingPunct="1">
              <a:lnSpc>
                <a:spcPct val="114000"/>
              </a:lnSpc>
              <a:spcBef>
                <a:spcPts val="0"/>
              </a:spcBef>
              <a:spcAft>
                <a:spcPts val="0"/>
              </a:spcAft>
              <a:buClrTx/>
              <a:buSzTx/>
              <a:tabLst/>
              <a:defRPr/>
            </a:pPr>
            <a:r>
              <a:rPr lang="en-US" sz="1600" b="1" dirty="0"/>
              <a:t>Mathematical advances:</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400" dirty="0"/>
              <a:t>Analyzed Hodge-Optimized Triangulation (HOT) mesh-quality metric</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400" dirty="0"/>
              <a:t>HOT poorly-behaved under optimization</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400" dirty="0"/>
              <a:t>Designed new metric with good optimization behavior</a:t>
            </a:r>
          </a:p>
          <a:p>
            <a:pPr marR="0" lvl="0" defTabSz="914400" eaLnBrk="1" fontAlgn="auto" latinLnBrk="0" hangingPunct="1">
              <a:lnSpc>
                <a:spcPct val="114000"/>
              </a:lnSpc>
              <a:spcBef>
                <a:spcPts val="0"/>
              </a:spcBef>
              <a:spcAft>
                <a:spcPts val="0"/>
              </a:spcAft>
              <a:buClrTx/>
              <a:buSzTx/>
              <a:tabLst/>
              <a:defRPr/>
            </a:pPr>
            <a:r>
              <a:rPr lang="en-US" sz="1600" b="1" dirty="0"/>
              <a:t>Planned: unique primal-dual mesh improvement library</a:t>
            </a:r>
          </a:p>
          <a:p>
            <a:pPr marL="285750" lvl="0" indent="-285750">
              <a:lnSpc>
                <a:spcPct val="114000"/>
              </a:lnSpc>
              <a:buFont typeface="Arial" panose="020B0604020202020204" pitchFamily="34" charset="0"/>
              <a:buChar char="•"/>
              <a:defRPr/>
            </a:pPr>
            <a:r>
              <a:rPr lang="en-US" sz="1400" dirty="0"/>
              <a:t>Edge collapse motivated by HOT triangle inversion</a:t>
            </a:r>
          </a:p>
          <a:p>
            <a:pPr marL="285750" lvl="0" indent="-285750">
              <a:lnSpc>
                <a:spcPct val="114000"/>
              </a:lnSpc>
              <a:buFont typeface="Arial" panose="020B0604020202020204" pitchFamily="34" charset="0"/>
              <a:buChar char="•"/>
              <a:defRPr/>
            </a:pPr>
            <a:r>
              <a:rPr lang="en-US" sz="1400" dirty="0"/>
              <a:t>Tightly coupled resampling &amp; optimization </a:t>
            </a:r>
          </a:p>
          <a:p>
            <a:pPr marL="285750" marR="0" lvl="0" indent="-285750"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400" dirty="0"/>
              <a:t>Position &amp; weight improvement in single step</a:t>
            </a:r>
          </a:p>
        </p:txBody>
      </p:sp>
      <p:sp>
        <p:nvSpPr>
          <p:cNvPr id="27" name="Shape 27"/>
          <p:cNvSpPr txBox="1"/>
          <p:nvPr/>
        </p:nvSpPr>
        <p:spPr>
          <a:xfrm>
            <a:off x="247650" y="53340"/>
            <a:ext cx="8630879" cy="689610"/>
          </a:xfrm>
          <a:prstGeom prst="rect">
            <a:avLst/>
          </a:prstGeom>
          <a:noFill/>
          <a:ln>
            <a:noFill/>
          </a:ln>
        </p:spPr>
        <p:txBody>
          <a:bodyPr lIns="22856" tIns="11425" rIns="22856" bIns="11425" anchor="b" anchorCtr="0">
            <a:noAutofit/>
          </a:bodyPr>
          <a:lstStyle/>
          <a:p>
            <a:pPr lvl="0">
              <a:buClr>
                <a:srgbClr val="6782B2"/>
              </a:buClr>
              <a:buSzPct val="25000"/>
            </a:pPr>
            <a:r>
              <a:rPr lang="en-US" sz="2000" b="1" dirty="0">
                <a:solidFill>
                  <a:srgbClr val="6782B2"/>
                </a:solidFill>
              </a:rPr>
              <a:t>Primal-Dual Mesh Optimization with Mathematical Foundations</a:t>
            </a:r>
          </a:p>
        </p:txBody>
      </p:sp>
      <p:sp>
        <p:nvSpPr>
          <p:cNvPr id="28" name="Shape 28"/>
          <p:cNvSpPr txBox="1"/>
          <p:nvPr/>
        </p:nvSpPr>
        <p:spPr>
          <a:xfrm>
            <a:off x="8172450" y="106409"/>
            <a:ext cx="2471940" cy="577081"/>
          </a:xfrm>
          <a:prstGeom prst="rect">
            <a:avLst/>
          </a:prstGeom>
          <a:noFill/>
          <a:ln>
            <a:noFill/>
          </a:ln>
        </p:spPr>
        <p:txBody>
          <a:bodyPr lIns="22856" tIns="11425" rIns="22856" bIns="11425" anchor="t" anchorCtr="0">
            <a:noAutofit/>
          </a:bodyPr>
          <a:lstStyle/>
          <a:p>
            <a:pPr algn="r">
              <a:buSzPct val="25000"/>
            </a:pPr>
            <a:r>
              <a:rPr lang="en-US" sz="1000" dirty="0">
                <a:solidFill>
                  <a:schemeClr val="dk1"/>
                </a:solidFill>
                <a:latin typeface="Times New Roman"/>
                <a:ea typeface="Times New Roman"/>
                <a:cs typeface="Times New Roman"/>
                <a:sym typeface="Times New Roman"/>
              </a:rPr>
              <a:t>Scott A. Mitchell</a:t>
            </a:r>
            <a:r>
              <a:rPr lang="en-US" sz="1000" baseline="30000" dirty="0">
                <a:solidFill>
                  <a:schemeClr val="dk1"/>
                </a:solidFill>
                <a:latin typeface="Times New Roman"/>
                <a:ea typeface="Times New Roman"/>
                <a:cs typeface="Times New Roman"/>
                <a:sym typeface="Times New Roman"/>
              </a:rPr>
              <a:t>1</a:t>
            </a:r>
            <a:r>
              <a:rPr lang="en-US" sz="1000" dirty="0">
                <a:solidFill>
                  <a:schemeClr val="dk1"/>
                </a:solidFill>
                <a:latin typeface="Times New Roman"/>
                <a:ea typeface="Times New Roman"/>
                <a:cs typeface="Times New Roman"/>
                <a:sym typeface="Times New Roman"/>
              </a:rPr>
              <a:t> </a:t>
            </a:r>
            <a:br>
              <a:rPr lang="en-US" sz="1000" dirty="0">
                <a:solidFill>
                  <a:schemeClr val="dk1"/>
                </a:solidFill>
                <a:latin typeface="Times New Roman"/>
                <a:ea typeface="Times New Roman"/>
                <a:cs typeface="Times New Roman"/>
                <a:sym typeface="Times New Roman"/>
              </a:rPr>
            </a:br>
            <a:r>
              <a:rPr lang="en-US" sz="1000" dirty="0">
                <a:solidFill>
                  <a:schemeClr val="dk1"/>
                </a:solidFill>
                <a:latin typeface="Times New Roman"/>
                <a:ea typeface="Times New Roman"/>
                <a:cs typeface="Times New Roman"/>
                <a:sym typeface="Times New Roman"/>
              </a:rPr>
              <a:t> Patrick M. Knupp</a:t>
            </a:r>
            <a:r>
              <a:rPr lang="en-US" sz="1000" baseline="30000" dirty="0">
                <a:solidFill>
                  <a:schemeClr val="dk1"/>
                </a:solidFill>
                <a:latin typeface="Times New Roman"/>
                <a:ea typeface="Times New Roman"/>
                <a:cs typeface="Times New Roman"/>
                <a:sym typeface="Times New Roman"/>
              </a:rPr>
              <a:t>2 </a:t>
            </a:r>
            <a:br>
              <a:rPr lang="en-US" sz="1000" baseline="30000" dirty="0">
                <a:solidFill>
                  <a:schemeClr val="dk1"/>
                </a:solidFill>
                <a:latin typeface="Times New Roman"/>
                <a:ea typeface="Times New Roman"/>
                <a:cs typeface="Times New Roman"/>
                <a:sym typeface="Times New Roman"/>
              </a:rPr>
            </a:br>
            <a:r>
              <a:rPr lang="en-US" sz="1000" baseline="30000" dirty="0">
                <a:solidFill>
                  <a:schemeClr val="dk1"/>
                </a:solidFill>
                <a:latin typeface="Times New Roman"/>
                <a:ea typeface="Times New Roman"/>
                <a:cs typeface="Times New Roman"/>
                <a:sym typeface="Times New Roman"/>
              </a:rPr>
              <a:t>1</a:t>
            </a:r>
            <a:r>
              <a:rPr lang="en-US" sz="800" i="1" dirty="0">
                <a:solidFill>
                  <a:schemeClr val="dk1"/>
                </a:solidFill>
                <a:latin typeface="Times New Roman"/>
                <a:ea typeface="Times New Roman"/>
                <a:cs typeface="Times New Roman"/>
                <a:sym typeface="Times New Roman"/>
              </a:rPr>
              <a:t>Sandia National Laboratories</a:t>
            </a:r>
          </a:p>
          <a:p>
            <a:pPr algn="r">
              <a:buSzPct val="25000"/>
            </a:pPr>
            <a:r>
              <a:rPr lang="en-US" sz="1000" baseline="30000" dirty="0">
                <a:latin typeface="Times New Roman"/>
                <a:ea typeface="Times New Roman"/>
                <a:cs typeface="Times New Roman"/>
                <a:sym typeface="Times New Roman"/>
              </a:rPr>
              <a:t>2</a:t>
            </a:r>
            <a:r>
              <a:rPr lang="en-US" sz="800" i="1" dirty="0">
                <a:latin typeface="Times New Roman"/>
                <a:ea typeface="Times New Roman"/>
                <a:cs typeface="Times New Roman"/>
                <a:sym typeface="Times New Roman"/>
              </a:rPr>
              <a:t>Dihedral</a:t>
            </a:r>
          </a:p>
        </p:txBody>
      </p:sp>
      <p:grpSp>
        <p:nvGrpSpPr>
          <p:cNvPr id="74" name="Group 73"/>
          <p:cNvGrpSpPr/>
          <p:nvPr/>
        </p:nvGrpSpPr>
        <p:grpSpPr>
          <a:xfrm>
            <a:off x="7478847" y="6123198"/>
            <a:ext cx="3493953" cy="2069246"/>
            <a:chOff x="26472092" y="22701783"/>
            <a:chExt cx="15960659" cy="11138922"/>
          </a:xfrm>
        </p:grpSpPr>
        <p:sp>
          <p:nvSpPr>
            <p:cNvPr id="31" name="Shape 31"/>
            <p:cNvSpPr txBox="1"/>
            <p:nvPr/>
          </p:nvSpPr>
          <p:spPr>
            <a:xfrm>
              <a:off x="26472092" y="22701783"/>
              <a:ext cx="12885464" cy="797654"/>
            </a:xfrm>
            <a:prstGeom prst="rect">
              <a:avLst/>
            </a:prstGeom>
            <a:noFill/>
            <a:ln>
              <a:noFill/>
            </a:ln>
          </p:spPr>
          <p:txBody>
            <a:bodyPr lIns="22856" tIns="11425" rIns="22856" bIns="11425" anchor="t" anchorCtr="0">
              <a:noAutofit/>
            </a:bodyPr>
            <a:lstStyle/>
            <a:p>
              <a:pPr>
                <a:lnSpc>
                  <a:spcPct val="91666"/>
                </a:lnSpc>
                <a:buSzPct val="25000"/>
              </a:pPr>
              <a:r>
                <a:rPr lang="en-US" sz="1500" b="1" dirty="0">
                  <a:solidFill>
                    <a:schemeClr val="tx1"/>
                  </a:solidFill>
                </a:rPr>
                <a:t>References</a:t>
              </a:r>
            </a:p>
          </p:txBody>
        </p:sp>
        <p:sp>
          <p:nvSpPr>
            <p:cNvPr id="16" name="Shape 33"/>
            <p:cNvSpPr txBox="1"/>
            <p:nvPr/>
          </p:nvSpPr>
          <p:spPr>
            <a:xfrm>
              <a:off x="26569022" y="23807194"/>
              <a:ext cx="15863729" cy="10033511"/>
            </a:xfrm>
            <a:prstGeom prst="rect">
              <a:avLst/>
            </a:prstGeom>
            <a:noFill/>
            <a:ln>
              <a:noFill/>
            </a:ln>
          </p:spPr>
          <p:txBody>
            <a:bodyPr lIns="22856" tIns="22856" rIns="22856" bIns="22856" anchor="t" anchorCtr="0">
              <a:noAutofit/>
            </a:bodyPr>
            <a:lstStyle/>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Meshes Optimized for Discrete Exterior Calculus [tech report 2017]</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Spoke-Darts for High-Dimensional Blue Noise Sampling, [ACM TOG 2018]</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Fast Approximate Union Volume in High Dimensions with Line Samples [tech report 2018]</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Sphere sampling for meshing &amp; reconstruction with Delaunay &amp; Voronoi Cells [GIDS Workshop, 2018]</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A Constrained Resampling Strategy for Mesh Improvement [CGF 2017]</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A Seed Placement Strategy for Conforming Voronoi Meshing [CCCG 2017]</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Sampling conditions for conforming Voronoi meshing by the VoroCrust algorithm [SoCG 2018]</a:t>
              </a:r>
            </a:p>
            <a:p>
              <a:pPr marL="171450" indent="-171450">
                <a:buFont typeface="Arial" panose="020B0604020202020204" pitchFamily="34" charset="0"/>
                <a:buChar char="•"/>
              </a:pPr>
              <a:r>
                <a:rPr lang="en-US" sz="700" i="1" dirty="0">
                  <a:solidFill>
                    <a:schemeClr val="dk1"/>
                  </a:solidFill>
                  <a:latin typeface="Calibri"/>
                  <a:ea typeface="Calibri"/>
                  <a:cs typeface="Calibri"/>
                  <a:sym typeface="Calibri"/>
                </a:rPr>
                <a:t>VoroCrust: Clipping-Free Voronoi Meshing [manuscript]</a:t>
              </a:r>
            </a:p>
            <a:p>
              <a:pPr>
                <a:spcBef>
                  <a:spcPts val="300"/>
                </a:spcBef>
              </a:pPr>
              <a:r>
                <a:rPr lang="en-US" sz="700" i="1" dirty="0">
                  <a:solidFill>
                    <a:schemeClr val="dk1"/>
                  </a:solidFill>
                  <a:latin typeface="Calibri"/>
                  <a:ea typeface="Calibri"/>
                  <a:cs typeface="Calibri"/>
                  <a:sym typeface="Calibri"/>
                </a:rPr>
                <a:t>Co-authors: A. Abdelkader (UMD), M. A. Awad (UC Davis), C. L. Bajaj (UT Austin), M. S. Ebeida (SNL), P. M. Knupp (Dihedral), A. H. Mahmoud (UC Davis), D. Manocha (UNC), S. A. Mitchell (SNL), S. Mousley McKay (UIUC), J. D. Owens (UC Davis), C. Park (UNC), A. Patney (NVIDIA), A. A. Rushdi (SNL/Northrop Grumman), L. P. Swiler (SNL) and L. Wei (HKU). </a:t>
              </a:r>
            </a:p>
          </p:txBody>
        </p:sp>
      </p:grpSp>
      <p:sp>
        <p:nvSpPr>
          <p:cNvPr id="125" name="TextBox 124"/>
          <p:cNvSpPr txBox="1"/>
          <p:nvPr/>
        </p:nvSpPr>
        <p:spPr>
          <a:xfrm>
            <a:off x="4114800" y="7991856"/>
            <a:ext cx="788999" cy="184666"/>
          </a:xfrm>
          <a:prstGeom prst="rect">
            <a:avLst/>
          </a:prstGeom>
          <a:noFill/>
        </p:spPr>
        <p:txBody>
          <a:bodyPr wrap="none" rtlCol="0">
            <a:spAutoFit/>
          </a:bodyPr>
          <a:lstStyle/>
          <a:p>
            <a:r>
              <a:rPr lang="en-US" sz="600">
                <a:latin typeface="Calibri" charset="0"/>
                <a:ea typeface="Calibri" charset="0"/>
                <a:cs typeface="Calibri" charset="0"/>
              </a:rPr>
              <a:t>SAND2019-0853 PE</a:t>
            </a:r>
            <a:endParaRPr lang="en-US" sz="600" dirty="0">
              <a:latin typeface="Calibri" charset="0"/>
              <a:ea typeface="Calibri" charset="0"/>
              <a:cs typeface="Calibri" charset="0"/>
            </a:endParaRPr>
          </a:p>
        </p:txBody>
      </p:sp>
      <p:grpSp>
        <p:nvGrpSpPr>
          <p:cNvPr id="12" name="Group 11"/>
          <p:cNvGrpSpPr/>
          <p:nvPr/>
        </p:nvGrpSpPr>
        <p:grpSpPr>
          <a:xfrm>
            <a:off x="7303442" y="1102898"/>
            <a:ext cx="3178259" cy="908347"/>
            <a:chOff x="281343" y="4585082"/>
            <a:chExt cx="3053019" cy="832793"/>
          </a:xfrm>
        </p:grpSpPr>
        <p:pic>
          <p:nvPicPr>
            <p:cNvPr id="142" name="Picture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43" y="4946388"/>
              <a:ext cx="1104117" cy="471487"/>
            </a:xfrm>
            <a:prstGeom prst="rect">
              <a:avLst/>
            </a:prstGeom>
          </p:spPr>
        </p:pic>
        <p:pic>
          <p:nvPicPr>
            <p:cNvPr id="143" name="Picture 142"/>
            <p:cNvPicPr>
              <a:picLocks noChangeAspect="1"/>
            </p:cNvPicPr>
            <p:nvPr/>
          </p:nvPicPr>
          <p:blipFill>
            <a:blip r:embed="rId6"/>
            <a:stretch>
              <a:fillRect/>
            </a:stretch>
          </p:blipFill>
          <p:spPr>
            <a:xfrm>
              <a:off x="668763" y="4624507"/>
              <a:ext cx="577069" cy="300628"/>
            </a:xfrm>
            <a:prstGeom prst="rect">
              <a:avLst/>
            </a:prstGeom>
          </p:spPr>
        </p:pic>
        <p:cxnSp>
          <p:nvCxnSpPr>
            <p:cNvPr id="144" name="Straight Connector 143"/>
            <p:cNvCxnSpPr/>
            <p:nvPr/>
          </p:nvCxnSpPr>
          <p:spPr>
            <a:xfrm flipV="1">
              <a:off x="1293766" y="4774822"/>
              <a:ext cx="381000" cy="1111"/>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1318536" y="5168383"/>
              <a:ext cx="381000" cy="1111"/>
            </a:xfrm>
            <a:prstGeom prst="line">
              <a:avLst/>
            </a:prstGeom>
            <a:ln w="38100">
              <a:solidFill>
                <a:schemeClr val="tx1"/>
              </a:solidFill>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2502811" y="4973492"/>
              <a:ext cx="305430" cy="2328"/>
            </a:xfrm>
            <a:prstGeom prst="line">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1680632" y="4585082"/>
              <a:ext cx="781476" cy="781475"/>
              <a:chOff x="8150416" y="18462384"/>
              <a:chExt cx="3125902" cy="3125902"/>
            </a:xfrm>
          </p:grpSpPr>
          <p:sp>
            <p:nvSpPr>
              <p:cNvPr id="152" name="Oval 151"/>
              <p:cNvSpPr/>
              <p:nvPr/>
            </p:nvSpPr>
            <p:spPr>
              <a:xfrm>
                <a:off x="8150416" y="18462384"/>
                <a:ext cx="3125902" cy="3125902"/>
              </a:xfrm>
              <a:prstGeom prst="ellipse">
                <a:avLst/>
              </a:prstGeom>
              <a:solidFill>
                <a:srgbClr val="FFCC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153" name="TextBox 152"/>
              <p:cNvSpPr txBox="1"/>
              <p:nvPr/>
            </p:nvSpPr>
            <p:spPr>
              <a:xfrm>
                <a:off x="8487924" y="18719936"/>
                <a:ext cx="2508378" cy="2585326"/>
              </a:xfrm>
              <a:prstGeom prst="rect">
                <a:avLst/>
              </a:prstGeom>
              <a:noFill/>
            </p:spPr>
            <p:txBody>
              <a:bodyPr wrap="none" rtlCol="0">
                <a:spAutoFit/>
              </a:bodyPr>
              <a:lstStyle/>
              <a:p>
                <a:r>
                  <a:rPr lang="en-US" sz="900" b="1" dirty="0"/>
                  <a:t>   </a:t>
                </a:r>
                <a:r>
                  <a:rPr lang="en-US" sz="900" b="1" dirty="0">
                    <a:solidFill>
                      <a:srgbClr val="0070C0"/>
                    </a:solidFill>
                  </a:rPr>
                  <a:t>DEC</a:t>
                </a:r>
              </a:p>
              <a:p>
                <a:r>
                  <a:rPr lang="en-US" sz="900" dirty="0">
                    <a:latin typeface="+mn-lt"/>
                  </a:rPr>
                  <a:t>Discrete</a:t>
                </a:r>
                <a:br>
                  <a:rPr lang="en-US" sz="900" dirty="0">
                    <a:latin typeface="+mn-lt"/>
                  </a:rPr>
                </a:br>
                <a:r>
                  <a:rPr lang="en-US" sz="900" dirty="0">
                    <a:latin typeface="+mn-lt"/>
                  </a:rPr>
                  <a:t>Exterior</a:t>
                </a:r>
                <a:br>
                  <a:rPr lang="en-US" sz="900" dirty="0">
                    <a:latin typeface="+mn-lt"/>
                  </a:rPr>
                </a:br>
                <a:r>
                  <a:rPr lang="en-US" sz="900" dirty="0">
                    <a:latin typeface="+mn-lt"/>
                  </a:rPr>
                  <a:t>Calculus</a:t>
                </a:r>
              </a:p>
            </p:txBody>
          </p:sp>
        </p:grpSp>
        <p:grpSp>
          <p:nvGrpSpPr>
            <p:cNvPr id="11" name="Group 10"/>
            <p:cNvGrpSpPr/>
            <p:nvPr/>
          </p:nvGrpSpPr>
          <p:grpSpPr>
            <a:xfrm>
              <a:off x="2814107" y="4891085"/>
              <a:ext cx="520255" cy="230833"/>
              <a:chOff x="2814107" y="4891085"/>
              <a:chExt cx="520255" cy="230833"/>
            </a:xfrm>
          </p:grpSpPr>
          <p:sp>
            <p:nvSpPr>
              <p:cNvPr id="150" name="TextBox 149"/>
              <p:cNvSpPr txBox="1"/>
              <p:nvPr/>
            </p:nvSpPr>
            <p:spPr>
              <a:xfrm>
                <a:off x="2814107" y="4891085"/>
                <a:ext cx="498855" cy="230833"/>
              </a:xfrm>
              <a:prstGeom prst="rect">
                <a:avLst/>
              </a:prstGeom>
              <a:noFill/>
            </p:spPr>
            <p:txBody>
              <a:bodyPr wrap="none" rtlCol="0">
                <a:spAutoFit/>
              </a:bodyPr>
              <a:lstStyle/>
              <a:p>
                <a:r>
                  <a:rPr lang="en-US" sz="900" dirty="0">
                    <a:latin typeface="+mn-lt"/>
                  </a:rPr>
                  <a:t>matrix</a:t>
                </a:r>
              </a:p>
            </p:txBody>
          </p:sp>
          <p:pic>
            <p:nvPicPr>
              <p:cNvPr id="151" name="Picture 150"/>
              <p:cNvPicPr>
                <a:picLocks noChangeAspect="1"/>
              </p:cNvPicPr>
              <p:nvPr/>
            </p:nvPicPr>
            <p:blipFill>
              <a:blip r:embed="rId7"/>
              <a:stretch>
                <a:fillRect/>
              </a:stretch>
            </p:blipFill>
            <p:spPr>
              <a:xfrm>
                <a:off x="3233467" y="4955380"/>
                <a:ext cx="100895" cy="104775"/>
              </a:xfrm>
              <a:prstGeom prst="rect">
                <a:avLst/>
              </a:prstGeom>
            </p:spPr>
          </p:pic>
        </p:grpSp>
        <p:pic>
          <p:nvPicPr>
            <p:cNvPr id="149" name="Picture 148"/>
            <p:cNvPicPr>
              <a:picLocks noChangeAspect="1"/>
            </p:cNvPicPr>
            <p:nvPr/>
          </p:nvPicPr>
          <p:blipFill>
            <a:blip r:embed="rId8"/>
            <a:stretch>
              <a:fillRect/>
            </a:stretch>
          </p:blipFill>
          <p:spPr>
            <a:xfrm>
              <a:off x="2876102" y="5073817"/>
              <a:ext cx="454898" cy="111657"/>
            </a:xfrm>
            <a:prstGeom prst="rect">
              <a:avLst/>
            </a:prstGeom>
          </p:spPr>
        </p:pic>
      </p:grpSp>
      <p:pic>
        <p:nvPicPr>
          <p:cNvPr id="47" name="Picture 46"/>
          <p:cNvPicPr>
            <a:picLocks noChangeAspect="1"/>
          </p:cNvPicPr>
          <p:nvPr/>
        </p:nvPicPr>
        <p:blipFill>
          <a:blip r:embed="rId9"/>
          <a:stretch>
            <a:fillRect/>
          </a:stretch>
        </p:blipFill>
        <p:spPr>
          <a:xfrm>
            <a:off x="6285620" y="2889225"/>
            <a:ext cx="4252413" cy="352717"/>
          </a:xfrm>
          <a:prstGeom prst="rect">
            <a:avLst/>
          </a:prstGeom>
        </p:spPr>
      </p:pic>
      <p:pic>
        <p:nvPicPr>
          <p:cNvPr id="48" name="Pictur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9155" y="3347864"/>
            <a:ext cx="2167905" cy="1262858"/>
          </a:xfrm>
          <a:prstGeom prst="rect">
            <a:avLst/>
          </a:prstGeom>
        </p:spPr>
      </p:pic>
      <p:sp>
        <p:nvSpPr>
          <p:cNvPr id="13" name="TextBox 12"/>
          <p:cNvSpPr txBox="1"/>
          <p:nvPr/>
        </p:nvSpPr>
        <p:spPr>
          <a:xfrm>
            <a:off x="7307643" y="2079500"/>
            <a:ext cx="3097323" cy="246221"/>
          </a:xfrm>
          <a:prstGeom prst="rect">
            <a:avLst/>
          </a:prstGeom>
          <a:noFill/>
        </p:spPr>
        <p:txBody>
          <a:bodyPr wrap="none" rtlCol="0">
            <a:spAutoFit/>
          </a:bodyPr>
          <a:lstStyle/>
          <a:p>
            <a:r>
              <a:rPr lang="en-US" sz="1000" dirty="0"/>
              <a:t>Discretization error &lt; HOT energy(primal-dual σ-*σ)</a:t>
            </a:r>
          </a:p>
        </p:txBody>
      </p:sp>
      <p:sp>
        <p:nvSpPr>
          <p:cNvPr id="50" name="Rectangle 49">
            <a:extLst>
              <a:ext uri="{FF2B5EF4-FFF2-40B4-BE49-F238E27FC236}">
                <a16:creationId xmlns:a16="http://schemas.microsoft.com/office/drawing/2014/main" id="{9E2905B7-D472-8143-AF35-DB40AFF3889E}"/>
              </a:ext>
            </a:extLst>
          </p:cNvPr>
          <p:cNvSpPr/>
          <p:nvPr/>
        </p:nvSpPr>
        <p:spPr bwMode="auto">
          <a:xfrm>
            <a:off x="636669" y="5464919"/>
            <a:ext cx="3207742" cy="2365801"/>
          </a:xfrm>
          <a:prstGeom prst="rect">
            <a:avLst/>
          </a:prstGeom>
          <a:noFill/>
          <a:ln w="25400"/>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grpSp>
        <p:nvGrpSpPr>
          <p:cNvPr id="51" name="Group 50">
            <a:extLst>
              <a:ext uri="{FF2B5EF4-FFF2-40B4-BE49-F238E27FC236}">
                <a16:creationId xmlns:a16="http://schemas.microsoft.com/office/drawing/2014/main" id="{D0C7E31C-6F15-D148-817B-84750F57ED1F}"/>
              </a:ext>
            </a:extLst>
          </p:cNvPr>
          <p:cNvGrpSpPr/>
          <p:nvPr/>
        </p:nvGrpSpPr>
        <p:grpSpPr>
          <a:xfrm>
            <a:off x="688343" y="5471735"/>
            <a:ext cx="3109426" cy="2319228"/>
            <a:chOff x="23918650" y="25391337"/>
            <a:chExt cx="8242300" cy="6147690"/>
          </a:xfrm>
        </p:grpSpPr>
        <p:pic>
          <p:nvPicPr>
            <p:cNvPr id="52" name="Picture 51">
              <a:extLst>
                <a:ext uri="{FF2B5EF4-FFF2-40B4-BE49-F238E27FC236}">
                  <a16:creationId xmlns:a16="http://schemas.microsoft.com/office/drawing/2014/main" id="{922EF8A3-F6DF-184C-9353-0CE9D575125E}"/>
                </a:ext>
              </a:extLst>
            </p:cNvPr>
            <p:cNvPicPr>
              <a:picLocks noChangeAspect="1"/>
            </p:cNvPicPr>
            <p:nvPr/>
          </p:nvPicPr>
          <p:blipFill>
            <a:blip r:embed="rId11"/>
            <a:stretch>
              <a:fillRect/>
            </a:stretch>
          </p:blipFill>
          <p:spPr>
            <a:xfrm>
              <a:off x="23918650" y="26039927"/>
              <a:ext cx="8242300" cy="5499100"/>
            </a:xfrm>
            <a:prstGeom prst="rect">
              <a:avLst/>
            </a:prstGeom>
          </p:spPr>
        </p:pic>
        <p:sp>
          <p:nvSpPr>
            <p:cNvPr id="53" name="Rectangle 52">
              <a:extLst>
                <a:ext uri="{FF2B5EF4-FFF2-40B4-BE49-F238E27FC236}">
                  <a16:creationId xmlns:a16="http://schemas.microsoft.com/office/drawing/2014/main" id="{AC0DBF79-DDCF-D543-9229-EB5151C99964}"/>
                </a:ext>
              </a:extLst>
            </p:cNvPr>
            <p:cNvSpPr/>
            <p:nvPr/>
          </p:nvSpPr>
          <p:spPr bwMode="auto">
            <a:xfrm>
              <a:off x="24405481" y="25391337"/>
              <a:ext cx="7737643" cy="734255"/>
            </a:xfrm>
            <a:prstGeom prst="rect">
              <a:avLst/>
            </a:prstGeom>
          </p:spPr>
          <p:txBody>
            <a:bodyPr wrap="square">
              <a:spAutoFit/>
            </a:bodyPr>
            <a:lstStyle/>
            <a:p>
              <a:pPr algn="ctr" defTabSz="914400" eaLnBrk="1" fontAlgn="auto" hangingPunct="1">
                <a:spcBef>
                  <a:spcPts val="0"/>
                </a:spcBef>
                <a:spcAft>
                  <a:spcPts val="0"/>
                </a:spcAft>
                <a:defRPr/>
              </a:pPr>
              <a:r>
                <a:rPr lang="en-US" sz="1200" kern="0" dirty="0">
                  <a:solidFill>
                    <a:srgbClr val="FF0000"/>
                  </a:solidFill>
                  <a:latin typeface="Arial"/>
                  <a:cs typeface="Arial"/>
                  <a:sym typeface="Arial"/>
                </a:rPr>
                <a:t>Scalable High-dimensional Sampling</a:t>
              </a:r>
            </a:p>
          </p:txBody>
        </p:sp>
      </p:grpSp>
      <p:sp>
        <p:nvSpPr>
          <p:cNvPr id="54" name="TextBox 53">
            <a:extLst>
              <a:ext uri="{FF2B5EF4-FFF2-40B4-BE49-F238E27FC236}">
                <a16:creationId xmlns:a16="http://schemas.microsoft.com/office/drawing/2014/main" id="{BDCA2AE2-0C39-E641-86BF-1AE43A3454AB}"/>
              </a:ext>
            </a:extLst>
          </p:cNvPr>
          <p:cNvSpPr txBox="1"/>
          <p:nvPr/>
        </p:nvSpPr>
        <p:spPr>
          <a:xfrm>
            <a:off x="3846894" y="6197287"/>
            <a:ext cx="3629470" cy="149316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500" dirty="0"/>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500" dirty="0"/>
          </a:p>
          <a:p>
            <a:pPr marR="0" lvl="0" defTabSz="914400" eaLnBrk="1" fontAlgn="auto" latinLnBrk="0" hangingPunct="1">
              <a:lnSpc>
                <a:spcPct val="100000"/>
              </a:lnSpc>
              <a:spcBef>
                <a:spcPts val="0"/>
              </a:spcBef>
              <a:spcAft>
                <a:spcPts val="0"/>
              </a:spcAft>
              <a:buClrTx/>
              <a:buSzTx/>
              <a:tabLst/>
              <a:defRPr/>
            </a:pPr>
            <a:r>
              <a:rPr lang="en-US" sz="1800" b="1" i="1" dirty="0">
                <a:solidFill>
                  <a:srgbClr val="6782B2"/>
                </a:solidFill>
              </a:rPr>
              <a:t>Scalable sampling algorithms</a:t>
            </a:r>
          </a:p>
          <a:p>
            <a:pPr>
              <a:lnSpc>
                <a:spcPct val="115000"/>
              </a:lnSpc>
            </a:pPr>
            <a:r>
              <a:rPr lang="en-US" sz="1400" dirty="0">
                <a:sym typeface="Calibri"/>
              </a:rPr>
              <a:t>Finesse curse of dimensionality by </a:t>
            </a:r>
          </a:p>
          <a:p>
            <a:pPr lvl="0">
              <a:lnSpc>
                <a:spcPct val="115000"/>
              </a:lnSpc>
            </a:pPr>
            <a:r>
              <a:rPr lang="en-US" sz="1400" dirty="0">
                <a:sym typeface="Calibri"/>
              </a:rPr>
              <a:t>	line-samples</a:t>
            </a:r>
          </a:p>
          <a:p>
            <a:pPr lvl="0">
              <a:lnSpc>
                <a:spcPct val="115000"/>
              </a:lnSpc>
            </a:pPr>
            <a:r>
              <a:rPr lang="en-US" sz="1400" dirty="0">
                <a:sym typeface="Calibri"/>
              </a:rPr>
              <a:t>	implicit advancing-front</a:t>
            </a:r>
          </a:p>
          <a:p>
            <a:pPr lvl="0">
              <a:lnSpc>
                <a:spcPct val="115000"/>
              </a:lnSpc>
            </a:pPr>
            <a:r>
              <a:rPr lang="en-US" sz="1400" dirty="0">
                <a:sym typeface="Calibri"/>
              </a:rPr>
              <a:t>Provable saturation, blue-noise distribution</a:t>
            </a:r>
            <a:endParaRPr lang="en-US" sz="1400" dirty="0"/>
          </a:p>
        </p:txBody>
      </p:sp>
      <p:grpSp>
        <p:nvGrpSpPr>
          <p:cNvPr id="2" name="Group 1">
            <a:extLst>
              <a:ext uri="{FF2B5EF4-FFF2-40B4-BE49-F238E27FC236}">
                <a16:creationId xmlns:a16="http://schemas.microsoft.com/office/drawing/2014/main" id="{C1FDD58B-F371-C44A-BA0A-9DC1B81A09E4}"/>
              </a:ext>
            </a:extLst>
          </p:cNvPr>
          <p:cNvGrpSpPr/>
          <p:nvPr/>
        </p:nvGrpSpPr>
        <p:grpSpPr>
          <a:xfrm>
            <a:off x="179702" y="3694987"/>
            <a:ext cx="6609452" cy="1580433"/>
            <a:chOff x="300734" y="3694987"/>
            <a:chExt cx="6609452" cy="1580433"/>
          </a:xfrm>
        </p:grpSpPr>
        <p:grpSp>
          <p:nvGrpSpPr>
            <p:cNvPr id="72" name="Group 71">
              <a:extLst>
                <a:ext uri="{FF2B5EF4-FFF2-40B4-BE49-F238E27FC236}">
                  <a16:creationId xmlns:a16="http://schemas.microsoft.com/office/drawing/2014/main" id="{6ED1BACC-2F24-1249-B29C-B8A7BED59251}"/>
                </a:ext>
              </a:extLst>
            </p:cNvPr>
            <p:cNvGrpSpPr/>
            <p:nvPr/>
          </p:nvGrpSpPr>
          <p:grpSpPr>
            <a:xfrm>
              <a:off x="300734" y="3839385"/>
              <a:ext cx="1142533" cy="1028279"/>
              <a:chOff x="40290070" y="13278527"/>
              <a:chExt cx="2285068" cy="2056559"/>
            </a:xfrm>
          </p:grpSpPr>
          <p:pic>
            <p:nvPicPr>
              <p:cNvPr id="73" name="Picture 72">
                <a:extLst>
                  <a:ext uri="{FF2B5EF4-FFF2-40B4-BE49-F238E27FC236}">
                    <a16:creationId xmlns:a16="http://schemas.microsoft.com/office/drawing/2014/main" id="{F2D6D79F-5CE6-5E4E-89B0-583B819BD71D}"/>
                  </a:ext>
                </a:extLst>
              </p:cNvPr>
              <p:cNvPicPr>
                <a:picLocks noChangeAspect="1"/>
              </p:cNvPicPr>
              <p:nvPr/>
            </p:nvPicPr>
            <p:blipFill>
              <a:blip r:embed="rId12"/>
              <a:stretch>
                <a:fillRect/>
              </a:stretch>
            </p:blipFill>
            <p:spPr>
              <a:xfrm>
                <a:off x="40290070" y="13278527"/>
                <a:ext cx="2285068" cy="2056559"/>
              </a:xfrm>
              <a:prstGeom prst="rect">
                <a:avLst/>
              </a:prstGeom>
            </p:spPr>
          </p:pic>
          <p:sp>
            <p:nvSpPr>
              <p:cNvPr id="75" name="Rectangle 74">
                <a:extLst>
                  <a:ext uri="{FF2B5EF4-FFF2-40B4-BE49-F238E27FC236}">
                    <a16:creationId xmlns:a16="http://schemas.microsoft.com/office/drawing/2014/main" id="{181249B0-21C6-D540-A053-BCE21C87D755}"/>
                  </a:ext>
                </a:extLst>
              </p:cNvPr>
              <p:cNvSpPr/>
              <p:nvPr/>
            </p:nvSpPr>
            <p:spPr>
              <a:xfrm>
                <a:off x="40290070" y="13278527"/>
                <a:ext cx="334055" cy="19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TextBox 75">
              <a:extLst>
                <a:ext uri="{FF2B5EF4-FFF2-40B4-BE49-F238E27FC236}">
                  <a16:creationId xmlns:a16="http://schemas.microsoft.com/office/drawing/2014/main" id="{D1E21718-2BD7-C949-A9B8-2786C18ADC33}"/>
                </a:ext>
              </a:extLst>
            </p:cNvPr>
            <p:cNvSpPr txBox="1"/>
            <p:nvPr/>
          </p:nvSpPr>
          <p:spPr>
            <a:xfrm>
              <a:off x="1405131" y="3694987"/>
              <a:ext cx="5505055" cy="1580433"/>
            </a:xfrm>
            <a:prstGeom prst="rect">
              <a:avLst/>
            </a:prstGeom>
            <a:noFill/>
          </p:spPr>
          <p:txBody>
            <a:bodyPr wrap="square" rtlCol="0">
              <a:spAutoFit/>
            </a:bodyPr>
            <a:lstStyle/>
            <a:p>
              <a:pPr>
                <a:lnSpc>
                  <a:spcPct val="114000"/>
                </a:lnSpc>
                <a:defRPr/>
              </a:pPr>
              <a:r>
                <a:rPr lang="en-US" sz="1600" b="1" dirty="0"/>
                <a:t>New synergy: Darren Engwirda E3SM Jigsaw meshing</a:t>
              </a:r>
            </a:p>
            <a:p>
              <a:pPr marL="285750" lvl="3" indent="-285750">
                <a:lnSpc>
                  <a:spcPct val="114000"/>
                </a:lnSpc>
                <a:buFont typeface="Arial" panose="020B0604020202020204" pitchFamily="34" charset="0"/>
                <a:buChar char="•"/>
              </a:pPr>
              <a:r>
                <a:rPr lang="en-US" sz="1400" dirty="0"/>
                <a:t>Apply Primal-Dual and dual-only Voronoi crust</a:t>
              </a:r>
              <a:br>
                <a:rPr lang="en-US" sz="1400" dirty="0"/>
              </a:br>
              <a:r>
                <a:rPr lang="en-US" sz="1400" dirty="0"/>
                <a:t>concepts to generate coastal meshes for ocean flow</a:t>
              </a:r>
            </a:p>
            <a:p>
              <a:pPr marL="285750" lvl="3" indent="-285750">
                <a:lnSpc>
                  <a:spcPct val="114000"/>
                </a:lnSpc>
                <a:buFont typeface="Arial" panose="020B0604020202020204" pitchFamily="34" charset="0"/>
                <a:buChar char="•"/>
              </a:pPr>
              <a:r>
                <a:rPr lang="en-US" sz="1400" dirty="0"/>
                <a:t>Extend HOT analysis and metric design to E3SM’s operators </a:t>
              </a:r>
              <a:br>
                <a:rPr lang="en-US" sz="1400" dirty="0"/>
              </a:br>
              <a:r>
                <a:rPr lang="en-US" sz="1400" dirty="0"/>
                <a:t>Mimetic Optimized Discretizations (MOD)</a:t>
              </a:r>
            </a:p>
            <a:p>
              <a:pPr marL="285750" lvl="3" indent="-285750">
                <a:lnSpc>
                  <a:spcPct val="114000"/>
                </a:lnSpc>
                <a:buFont typeface="Arial" panose="020B0604020202020204" pitchFamily="34" charset="0"/>
                <a:buChar char="•"/>
              </a:pPr>
              <a:r>
                <a:rPr lang="en-US" sz="1400" dirty="0"/>
                <a:t>Practical effects of mesh optimization in simulation</a:t>
              </a:r>
            </a:p>
          </p:txBody>
        </p:sp>
      </p:grpSp>
      <p:pic>
        <p:nvPicPr>
          <p:cNvPr id="9" name="Picture 8">
            <a:extLst>
              <a:ext uri="{FF2B5EF4-FFF2-40B4-BE49-F238E27FC236}">
                <a16:creationId xmlns:a16="http://schemas.microsoft.com/office/drawing/2014/main" id="{696D5786-1819-3948-B810-CD5518C44BA8}"/>
              </a:ext>
            </a:extLst>
          </p:cNvPr>
          <p:cNvPicPr>
            <a:picLocks noChangeAspect="1"/>
          </p:cNvPicPr>
          <p:nvPr/>
        </p:nvPicPr>
        <p:blipFill>
          <a:blip r:embed="rId13"/>
          <a:stretch>
            <a:fillRect/>
          </a:stretch>
        </p:blipFill>
        <p:spPr>
          <a:xfrm>
            <a:off x="820221" y="7955280"/>
            <a:ext cx="941070" cy="274320"/>
          </a:xfrm>
          <a:prstGeom prst="rect">
            <a:avLst/>
          </a:prstGeom>
        </p:spPr>
      </p:pic>
      <p:pic>
        <p:nvPicPr>
          <p:cNvPr id="15" name="Picture 14">
            <a:extLst>
              <a:ext uri="{FF2B5EF4-FFF2-40B4-BE49-F238E27FC236}">
                <a16:creationId xmlns:a16="http://schemas.microsoft.com/office/drawing/2014/main" id="{ABC99557-3E69-6F42-9ECA-A3E89996732C}"/>
              </a:ext>
            </a:extLst>
          </p:cNvPr>
          <p:cNvPicPr>
            <a:picLocks noChangeAspect="1"/>
          </p:cNvPicPr>
          <p:nvPr/>
        </p:nvPicPr>
        <p:blipFill>
          <a:blip r:embed="rId14"/>
          <a:stretch>
            <a:fillRect/>
          </a:stretch>
        </p:blipFill>
        <p:spPr>
          <a:xfrm>
            <a:off x="1857598" y="7955280"/>
            <a:ext cx="1130463" cy="274320"/>
          </a:xfrm>
          <a:prstGeom prst="rect">
            <a:avLst/>
          </a:prstGeom>
        </p:spPr>
      </p:pic>
      <p:pic>
        <p:nvPicPr>
          <p:cNvPr id="20" name="Picture 19">
            <a:extLst>
              <a:ext uri="{FF2B5EF4-FFF2-40B4-BE49-F238E27FC236}">
                <a16:creationId xmlns:a16="http://schemas.microsoft.com/office/drawing/2014/main" id="{30107B7B-E5C9-7A47-BAF6-E60CD8FC4EA2}"/>
              </a:ext>
            </a:extLst>
          </p:cNvPr>
          <p:cNvPicPr>
            <a:picLocks noChangeAspect="1"/>
          </p:cNvPicPr>
          <p:nvPr/>
        </p:nvPicPr>
        <p:blipFill>
          <a:blip r:embed="rId15"/>
          <a:stretch>
            <a:fillRect/>
          </a:stretch>
        </p:blipFill>
        <p:spPr>
          <a:xfrm>
            <a:off x="54839" y="7955280"/>
            <a:ext cx="711518" cy="2743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10765</TotalTime>
  <Words>336</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124</cp:revision>
  <cp:lastPrinted>2019-01-23T23:39:20Z</cp:lastPrinted>
  <dcterms:modified xsi:type="dcterms:W3CDTF">2019-01-24T21:15:49Z</dcterms:modified>
</cp:coreProperties>
</file>