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01" r:id="rId2"/>
    <p:sldId id="469" r:id="rId3"/>
    <p:sldId id="470" r:id="rId4"/>
    <p:sldId id="471" r:id="rId5"/>
    <p:sldId id="473" r:id="rId6"/>
    <p:sldId id="486" r:id="rId7"/>
    <p:sldId id="472" r:id="rId8"/>
    <p:sldId id="487" r:id="rId9"/>
    <p:sldId id="488" r:id="rId10"/>
    <p:sldId id="482" r:id="rId11"/>
    <p:sldId id="432" r:id="rId12"/>
    <p:sldId id="433" r:id="rId13"/>
    <p:sldId id="489" r:id="rId14"/>
    <p:sldId id="490" r:id="rId15"/>
    <p:sldId id="491" r:id="rId16"/>
    <p:sldId id="492" r:id="rId17"/>
    <p:sldId id="493" r:id="rId18"/>
    <p:sldId id="494" r:id="rId19"/>
    <p:sldId id="495" r:id="rId20"/>
    <p:sldId id="498" r:id="rId21"/>
    <p:sldId id="496" r:id="rId22"/>
    <p:sldId id="499" r:id="rId23"/>
    <p:sldId id="500" r:id="rId24"/>
    <p:sldId id="501" r:id="rId25"/>
    <p:sldId id="497" r:id="rId26"/>
    <p:sldId id="502" r:id="rId27"/>
    <p:sldId id="503" r:id="rId28"/>
    <p:sldId id="462" r:id="rId29"/>
    <p:sldId id="355" r:id="rId30"/>
  </p:sldIdLst>
  <p:sldSz cx="9144000" cy="6858000" type="screen4x3"/>
  <p:notesSz cx="6940550" cy="90805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54C"/>
    <a:srgbClr val="44A1FF"/>
    <a:srgbClr val="FF0000"/>
    <a:srgbClr val="00D200"/>
    <a:srgbClr val="FA0456"/>
    <a:srgbClr val="3366FF"/>
    <a:srgbClr val="000000"/>
    <a:srgbClr val="080808"/>
    <a:srgbClr val="3A984A"/>
    <a:srgbClr val="25B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6" autoAdjust="0"/>
    <p:restoredTop sz="94660" autoAdjust="0"/>
  </p:normalViewPr>
  <p:slideViewPr>
    <p:cSldViewPr snapToGrid="0">
      <p:cViewPr>
        <p:scale>
          <a:sx n="400" d="100"/>
          <a:sy n="400" d="100"/>
        </p:scale>
        <p:origin x="2992" y="3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-3084" y="-108"/>
      </p:cViewPr>
      <p:guideLst>
        <p:guide orient="horz" pos="2860"/>
        <p:guide pos="21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00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340225"/>
            <a:ext cx="5049837" cy="410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581" tIns="46085" rIns="90581" bIns="46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7388"/>
            <a:ext cx="4522788" cy="3392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891742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0988"/>
            <a:ext cx="1943100" cy="5815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0988"/>
            <a:ext cx="5676900" cy="5815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4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Subtitle 24 pt</a:t>
            </a:r>
          </a:p>
          <a:p>
            <a:pPr lvl="1"/>
            <a:r>
              <a:rPr lang="en-US" smtClean="0"/>
              <a:t>Second level 22 pt</a:t>
            </a:r>
          </a:p>
          <a:p>
            <a:pPr lvl="2"/>
            <a:r>
              <a:rPr lang="en-US" smtClean="0"/>
              <a:t>Third level 20 pt</a:t>
            </a:r>
          </a:p>
          <a:p>
            <a:pPr lvl="3"/>
            <a:r>
              <a:rPr lang="en-US" smtClean="0"/>
              <a:t>Fourth level 18pt</a:t>
            </a:r>
          </a:p>
          <a:p>
            <a:pPr lvl="4"/>
            <a:r>
              <a:rPr lang="en-US" smtClean="0"/>
              <a:t>Fifth level 18pt</a:t>
            </a:r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17563" y="1143000"/>
            <a:ext cx="75898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0988"/>
            <a:ext cx="77724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- 28 Point Helvetica Bold</a:t>
            </a:r>
          </a:p>
        </p:txBody>
      </p:sp>
      <p:pic>
        <p:nvPicPr>
          <p:cNvPr id="1030" name="Picture 6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400" y="6418263"/>
            <a:ext cx="889000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200" b="1">
          <a:solidFill>
            <a:srgbClr val="000000"/>
          </a:solidFill>
          <a:latin typeface="+mn-lt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000000"/>
          </a:solidFill>
          <a:latin typeface="+mn-lt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1">
          <a:solidFill>
            <a:srgbClr val="000000"/>
          </a:solidFill>
          <a:latin typeface="+mn-lt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eg"/><Relationship Id="rId12" Type="http://schemas.openxmlformats.org/officeDocument/2006/relationships/image" Target="../media/image43.jpeg"/><Relationship Id="rId13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jpe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emf"/><Relationship Id="rId10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43.jpeg"/><Relationship Id="rId1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0.emf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10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png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83.png"/><Relationship Id="rId7" Type="http://schemas.openxmlformats.org/officeDocument/2006/relationships/image" Target="../media/image38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1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emf"/><Relationship Id="rId10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MPS Voronoi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60" r="8860"/>
          <a:stretch/>
        </p:blipFill>
        <p:spPr>
          <a:xfrm>
            <a:off x="5925312" y="1829763"/>
            <a:ext cx="3076748" cy="2939104"/>
          </a:xfrm>
          <a:prstGeom prst="rect">
            <a:avLst/>
          </a:prstGeom>
        </p:spPr>
      </p:pic>
      <p:pic>
        <p:nvPicPr>
          <p:cNvPr id="19" name="Picture 18" descr="MPS Vorono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48" y="1724397"/>
            <a:ext cx="2846341" cy="29312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20950" y="1248535"/>
            <a:ext cx="9144000" cy="1379843"/>
          </a:xfrm>
        </p:spPr>
        <p:txBody>
          <a:bodyPr/>
          <a:lstStyle/>
          <a:p>
            <a:r>
              <a:rPr lang="en-US" sz="3600" dirty="0" smtClean="0">
                <a:solidFill>
                  <a:schemeClr val="tx2"/>
                </a:solidFill>
              </a:rPr>
              <a:t>Improving spatial coverage while preserving blue noise</a:t>
            </a:r>
            <a:r>
              <a:rPr lang="en-US" sz="3600" dirty="0">
                <a:solidFill>
                  <a:schemeClr val="tx2"/>
                </a:solidFill>
              </a:rPr>
              <a:t/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112542"/>
            <a:ext cx="9144000" cy="1921559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Mohamed S. Ebeida</a:t>
            </a:r>
            <a:r>
              <a:rPr lang="en-US" sz="2000" baseline="30000" dirty="0" smtClean="0"/>
              <a:t>1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M. A. Awad</a:t>
            </a:r>
            <a:r>
              <a:rPr lang="en-US" sz="1800" baseline="30000" dirty="0" smtClean="0"/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, X. Ge</a:t>
            </a:r>
            <a:r>
              <a:rPr lang="en-US" sz="1800" baseline="30000" dirty="0"/>
              <a:t>3</a:t>
            </a:r>
            <a:r>
              <a:rPr lang="en-US" sz="1800" dirty="0" smtClean="0">
                <a:solidFill>
                  <a:schemeClr val="tx1"/>
                </a:solidFill>
              </a:rPr>
              <a:t>, A. H. Mahmoud</a:t>
            </a:r>
            <a:r>
              <a:rPr lang="en-US" sz="1800" baseline="30000" dirty="0" smtClean="0"/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, S. A. Mitchell</a:t>
            </a:r>
            <a:r>
              <a:rPr lang="en-US" sz="1800" baseline="30000" dirty="0" smtClean="0"/>
              <a:t>1</a:t>
            </a:r>
            <a:r>
              <a:rPr lang="en-US" sz="1800" dirty="0" smtClean="0">
                <a:solidFill>
                  <a:schemeClr val="tx1"/>
                </a:solidFill>
              </a:rPr>
              <a:t>, P.M. Knupp</a:t>
            </a:r>
            <a:r>
              <a:rPr lang="en-US" sz="1800" baseline="30000" dirty="0" smtClean="0"/>
              <a:t>1</a:t>
            </a:r>
            <a:r>
              <a:rPr lang="en-US" sz="1800" dirty="0" smtClean="0">
                <a:solidFill>
                  <a:schemeClr val="tx1"/>
                </a:solidFill>
              </a:rPr>
              <a:t>, and L. -Y. Wei</a:t>
            </a:r>
            <a:r>
              <a:rPr lang="en-US" sz="1800" baseline="30000" dirty="0" smtClean="0"/>
              <a:t>4</a:t>
            </a:r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baseline="30000" dirty="0" smtClean="0"/>
          </a:p>
          <a:p>
            <a:r>
              <a:rPr lang="en-US" sz="1800" baseline="30000" dirty="0" smtClean="0"/>
              <a:t>1</a:t>
            </a:r>
            <a:r>
              <a:rPr lang="en-US" sz="1800" dirty="0" smtClean="0"/>
              <a:t>Sandia National Laboratories, 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Alexandria University, </a:t>
            </a:r>
          </a:p>
          <a:p>
            <a:r>
              <a:rPr lang="en-US" sz="1800" baseline="30000" dirty="0"/>
              <a:t>3</a:t>
            </a:r>
            <a:r>
              <a:rPr lang="en-US" sz="1800" dirty="0" smtClean="0"/>
              <a:t>Ohio-State </a:t>
            </a:r>
            <a:r>
              <a:rPr lang="en-US" sz="1800" dirty="0" err="1" smtClean="0"/>
              <a:t>Univ</a:t>
            </a:r>
            <a:r>
              <a:rPr lang="en-US" sz="1800" dirty="0" smtClean="0"/>
              <a:t>, 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University of Hong Kong</a:t>
            </a:r>
          </a:p>
          <a:p>
            <a:endParaRPr lang="en-US" sz="800" dirty="0" smtClean="0"/>
          </a:p>
          <a:p>
            <a:r>
              <a:rPr lang="en-US" sz="1600" dirty="0" smtClean="0">
                <a:solidFill>
                  <a:schemeClr val="accent2"/>
                </a:solidFill>
              </a:rPr>
              <a:t>Siam Conference on Geometric and </a:t>
            </a:r>
            <a:r>
              <a:rPr lang="en-US" sz="1600" dirty="0" err="1" smtClean="0">
                <a:solidFill>
                  <a:schemeClr val="accent2"/>
                </a:solidFill>
              </a:rPr>
              <a:t>Phsyical</a:t>
            </a:r>
            <a:r>
              <a:rPr lang="en-US" sz="1600" dirty="0" smtClean="0">
                <a:solidFill>
                  <a:schemeClr val="accent2"/>
                </a:solidFill>
              </a:rPr>
              <a:t> Modeling</a:t>
            </a:r>
            <a:endParaRPr lang="en-US" sz="1600" dirty="0">
              <a:solidFill>
                <a:schemeClr val="accent2"/>
              </a:solidFill>
            </a:endParaRPr>
          </a:p>
          <a:p>
            <a:r>
              <a:rPr lang="en-US" sz="1600" dirty="0" smtClean="0">
                <a:solidFill>
                  <a:srgbClr val="44A1FF"/>
                </a:solidFill>
              </a:rPr>
              <a:t>November, 13</a:t>
            </a:r>
            <a:r>
              <a:rPr lang="en-US" sz="1600" baseline="30000" dirty="0" smtClean="0">
                <a:solidFill>
                  <a:srgbClr val="44A1FF"/>
                </a:solidFill>
              </a:rPr>
              <a:t>th</a:t>
            </a:r>
            <a:r>
              <a:rPr lang="en-US" sz="1600" dirty="0" smtClean="0">
                <a:solidFill>
                  <a:srgbClr val="44A1FF"/>
                </a:solidFill>
              </a:rPr>
              <a:t> 2013</a:t>
            </a:r>
          </a:p>
        </p:txBody>
      </p:sp>
      <p:sp>
        <p:nvSpPr>
          <p:cNvPr id="21" name="Right Arrow 20"/>
          <p:cNvSpPr/>
          <p:nvPr/>
        </p:nvSpPr>
        <p:spPr bwMode="auto">
          <a:xfrm>
            <a:off x="3547559" y="3040880"/>
            <a:ext cx="1771122" cy="55924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753" y="133233"/>
            <a:ext cx="741438" cy="839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797" y="120951"/>
            <a:ext cx="868791" cy="91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257" y="96761"/>
            <a:ext cx="999451" cy="9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565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Problem?!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53728" y="1207413"/>
            <a:ext cx="77724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My initial thoughts (2010):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2514237"/>
            <a:ext cx="91440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Generate a bunch of disks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a box, sounds too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simple with minor impact!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3473111"/>
            <a:ext cx="91440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 smtClean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Probably I will forget about it after this project.</a:t>
            </a:r>
            <a:b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4947550"/>
            <a:ext cx="91440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 was Completely wrong!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20026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6" y="1306286"/>
            <a:ext cx="5930537" cy="4789714"/>
          </a:xfrm>
        </p:spPr>
        <p:txBody>
          <a:bodyPr/>
          <a:lstStyle/>
          <a:p>
            <a:r>
              <a:rPr lang="en-US" sz="1400" dirty="0" smtClean="0"/>
              <a:t>First E(n log n) algorithm with provably correct output</a:t>
            </a:r>
          </a:p>
          <a:p>
            <a:pPr lvl="1"/>
            <a:r>
              <a:rPr lang="en-US" sz="1100" dirty="0" smtClean="0"/>
              <a:t>Efficient Maximal Poisson-Disk Sampling,</a:t>
            </a:r>
            <a:br>
              <a:rPr lang="en-US" sz="1100" dirty="0" smtClean="0"/>
            </a:br>
            <a:r>
              <a:rPr lang="en-US" sz="1100" dirty="0" smtClean="0"/>
              <a:t>Ebeida, Patney, Mitchell, Davidson, Knupp, Owens, </a:t>
            </a:r>
            <a:br>
              <a:rPr lang="en-US" sz="1100" dirty="0" smtClean="0"/>
            </a:br>
            <a:r>
              <a:rPr lang="en-US" sz="1100" dirty="0" smtClean="0"/>
              <a:t>SIGGRAPH </a:t>
            </a:r>
            <a:r>
              <a:rPr lang="en-US" sz="1100" dirty="0"/>
              <a:t>2011</a:t>
            </a:r>
            <a:endParaRPr lang="en-US" sz="1100" dirty="0" smtClean="0"/>
          </a:p>
          <a:p>
            <a:r>
              <a:rPr lang="en-US" sz="1400" dirty="0"/>
              <a:t>S</a:t>
            </a:r>
            <a:r>
              <a:rPr lang="en-US" sz="1400" dirty="0" smtClean="0"/>
              <a:t>impler, less memory, provably correct, faster in practice but no run-time proof</a:t>
            </a:r>
          </a:p>
          <a:p>
            <a:pPr lvl="1"/>
            <a:r>
              <a:rPr lang="en-US" sz="1100" dirty="0" smtClean="0"/>
              <a:t>A Simple Algorithm for Maximal Poison-Disk Sampling in High Dimensions,</a:t>
            </a:r>
            <a:br>
              <a:rPr lang="en-US" sz="1100" dirty="0" smtClean="0"/>
            </a:br>
            <a:r>
              <a:rPr lang="en-US" sz="1100" dirty="0" smtClean="0"/>
              <a:t>Ebeida, Mitchell, Patney, Davidson, Owens</a:t>
            </a:r>
            <a:br>
              <a:rPr lang="en-US" sz="1100" dirty="0" smtClean="0"/>
            </a:br>
            <a:r>
              <a:rPr lang="en-US" sz="1100" dirty="0" smtClean="0"/>
              <a:t>Eurographics 2012</a:t>
            </a:r>
          </a:p>
          <a:p>
            <a:r>
              <a:rPr lang="en-US" sz="1400" dirty="0" smtClean="0"/>
              <a:t>Voronoi Meshes</a:t>
            </a:r>
          </a:p>
          <a:p>
            <a:pPr lvl="1"/>
            <a:r>
              <a:rPr lang="en-US" sz="1200" dirty="0" smtClean="0"/>
              <a:t>Sites interior, close to domain boundary are OK, not the dual of a body-fitted Delaunay Mesh</a:t>
            </a:r>
          </a:p>
          <a:p>
            <a:pPr lvl="1"/>
            <a:r>
              <a:rPr lang="en-US" sz="1100" dirty="0" smtClean="0"/>
              <a:t>Uniform Random Voronoi Meshes</a:t>
            </a: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 smtClean="0"/>
              <a:t>Ebeida, Mitchell</a:t>
            </a:r>
            <a:br>
              <a:rPr lang="en-US" sz="1100" dirty="0" smtClean="0"/>
            </a:br>
            <a:r>
              <a:rPr lang="en-US" sz="1100" dirty="0" smtClean="0"/>
              <a:t>IMR 2011</a:t>
            </a:r>
          </a:p>
          <a:p>
            <a:r>
              <a:rPr lang="en-US" sz="1400" dirty="0" smtClean="0"/>
              <a:t>Delaunay Meshes</a:t>
            </a:r>
          </a:p>
          <a:p>
            <a:pPr lvl="1"/>
            <a:r>
              <a:rPr lang="en-US" sz="1200" dirty="0" smtClean="0"/>
              <a:t>Protect boundary with random balls</a:t>
            </a:r>
          </a:p>
          <a:p>
            <a:pPr lvl="1"/>
            <a:r>
              <a:rPr lang="en-US" sz="1100" dirty="0" smtClean="0"/>
              <a:t>Efficient </a:t>
            </a:r>
            <a:r>
              <a:rPr lang="en-US" sz="1100" dirty="0"/>
              <a:t>and Good Delaunay Meshes from Random </a:t>
            </a:r>
            <a:r>
              <a:rPr lang="en-US" sz="1100" dirty="0" smtClean="0"/>
              <a:t>Points</a:t>
            </a:r>
            <a:br>
              <a:rPr lang="en-US" sz="1100" dirty="0" smtClean="0"/>
            </a:br>
            <a:r>
              <a:rPr lang="en-US" sz="1100" dirty="0" smtClean="0"/>
              <a:t>Ebeida, Mitchell, Davidson, Patney, Knupp, Owens</a:t>
            </a:r>
            <a:br>
              <a:rPr lang="en-US" sz="1100" dirty="0" smtClean="0"/>
            </a:br>
            <a:r>
              <a:rPr lang="en-US" sz="1100" dirty="0" smtClean="0"/>
              <a:t>SIAM GD/SPM 2011 </a:t>
            </a:r>
            <a:r>
              <a:rPr lang="en-US" sz="1100" dirty="0" smtClean="0">
                <a:sym typeface="Wingdings" pitchFamily="2" charset="2"/>
              </a:rPr>
              <a:t> Computer Aided Design</a:t>
            </a:r>
            <a:endParaRPr lang="en-US" sz="1100" dirty="0" smtClean="0"/>
          </a:p>
          <a:p>
            <a:r>
              <a:rPr lang="en-US" sz="1400" dirty="0" smtClean="0"/>
              <a:t>MPS with varying radii</a:t>
            </a:r>
          </a:p>
          <a:p>
            <a:pPr lvl="1"/>
            <a:r>
              <a:rPr lang="en-US" sz="1200" dirty="0" smtClean="0"/>
              <a:t>Adaptive and Hierarchical Point Clouds</a:t>
            </a:r>
          </a:p>
          <a:p>
            <a:pPr lvl="1"/>
            <a:r>
              <a:rPr lang="en-US" sz="1100" dirty="0" smtClean="0"/>
              <a:t>Variable Radii Poisson-disk sampling</a:t>
            </a:r>
            <a:br>
              <a:rPr lang="en-US" sz="1100" dirty="0" smtClean="0"/>
            </a:br>
            <a:r>
              <a:rPr lang="en-US" sz="1100" dirty="0" smtClean="0"/>
              <a:t>Mitchell, Rand, Ebeida, Bajaj</a:t>
            </a:r>
            <a:br>
              <a:rPr lang="en-US" sz="1100" dirty="0" smtClean="0"/>
            </a:br>
            <a:r>
              <a:rPr lang="en-US" sz="1100" dirty="0" smtClean="0"/>
              <a:t>CCCG 2012</a:t>
            </a:r>
          </a:p>
          <a:p>
            <a:pPr lvl="1"/>
            <a:endParaRPr lang="en-US" sz="1100" dirty="0" smtClean="0"/>
          </a:p>
          <a:p>
            <a:pPr lvl="1"/>
            <a:endParaRPr lang="en-US" sz="11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6630706" y="1254455"/>
            <a:ext cx="2158393" cy="1133495"/>
          </a:xfrm>
          <a:prstGeom prst="rect">
            <a:avLst/>
          </a:prstGeom>
        </p:spPr>
      </p:pic>
      <p:pic>
        <p:nvPicPr>
          <p:cNvPr id="11" name="Picture 10" descr="rook-mesh_clipped_zoom_in_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359" y="4045627"/>
            <a:ext cx="2090364" cy="1204093"/>
          </a:xfrm>
          <a:prstGeom prst="rect">
            <a:avLst/>
          </a:prstGeom>
        </p:spPr>
      </p:pic>
      <p:pic>
        <p:nvPicPr>
          <p:cNvPr id="12" name="Picture 11" descr="cell-terminology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945" y="3831239"/>
            <a:ext cx="1872853" cy="908050"/>
          </a:xfrm>
          <a:prstGeom prst="rect">
            <a:avLst/>
          </a:prstGeom>
        </p:spPr>
      </p:pic>
      <p:pic>
        <p:nvPicPr>
          <p:cNvPr id="13" name="Picture 12" descr="interior-disk-proof-B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903" y="5106561"/>
            <a:ext cx="1733660" cy="1420887"/>
          </a:xfrm>
          <a:prstGeom prst="rect">
            <a:avLst/>
          </a:prstGeom>
        </p:spPr>
      </p:pic>
      <p:pic>
        <p:nvPicPr>
          <p:cNvPr id="15" name="Picture 14" descr="discs_centers_current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428" y="5413247"/>
            <a:ext cx="1274892" cy="1278767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8803" y="2523743"/>
            <a:ext cx="1456787" cy="137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867" y="2241127"/>
            <a:ext cx="1043046" cy="1043046"/>
          </a:xfrm>
          <a:prstGeom prst="rect">
            <a:avLst/>
          </a:prstGeom>
        </p:spPr>
      </p:pic>
      <p:pic>
        <p:nvPicPr>
          <p:cNvPr id="16" name="Picture 69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3355" y="286959"/>
            <a:ext cx="988784" cy="25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www.ideal.ece.utexas.edu/seminar/UTAustin_logo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6196" y="144229"/>
            <a:ext cx="926181" cy="422205"/>
          </a:xfrm>
          <a:prstGeom prst="rect">
            <a:avLst/>
          </a:prstGeom>
          <a:noFill/>
        </p:spPr>
      </p:pic>
      <p:pic>
        <p:nvPicPr>
          <p:cNvPr id="18" name="Picture 2" descr="https://encrypted-tbn3.google.com/images?q=tbn:ANd9GcRf5qIWW_YM-gZfiMGRIYExvTnSoXUqFLleVPglbEAtfpwtGSM7i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223" y="220563"/>
            <a:ext cx="698118" cy="789350"/>
          </a:xfrm>
          <a:prstGeom prst="rect">
            <a:avLst/>
          </a:prstGeom>
          <a:noFill/>
        </p:spPr>
      </p:pic>
      <p:pic>
        <p:nvPicPr>
          <p:cNvPr id="19" name="Picture 6" descr="http://www.urbanfonts.com/blog/wp-content/uploads/2013/06/9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3239" y="669172"/>
            <a:ext cx="2071925" cy="395448"/>
          </a:xfrm>
          <a:prstGeom prst="rect">
            <a:avLst/>
          </a:prstGeom>
          <a:noFill/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067225" y="280988"/>
            <a:ext cx="5255187" cy="1014412"/>
          </a:xfrm>
        </p:spPr>
        <p:txBody>
          <a:bodyPr/>
          <a:lstStyle/>
          <a:p>
            <a:r>
              <a:rPr lang="en-US" dirty="0" smtClean="0"/>
              <a:t>Main Published Results</a:t>
            </a:r>
            <a:endParaRPr lang="en-US" sz="1200" dirty="0"/>
          </a:p>
        </p:txBody>
      </p:sp>
      <p:pic>
        <p:nvPicPr>
          <p:cNvPr id="47114" name="Picture 10" descr="http://www.cs.unc.edu/cms/resources/logos-1/bluesealhires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523" y="64489"/>
            <a:ext cx="569935" cy="569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68420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700" y="2540489"/>
            <a:ext cx="2647371" cy="150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225" y="280988"/>
            <a:ext cx="5255187" cy="1014412"/>
          </a:xfrm>
        </p:spPr>
        <p:txBody>
          <a:bodyPr/>
          <a:lstStyle/>
          <a:p>
            <a:r>
              <a:rPr lang="en-US" dirty="0" smtClean="0"/>
              <a:t>Main Published Results</a:t>
            </a:r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4800" y="1306286"/>
            <a:ext cx="5051387" cy="4789714"/>
          </a:xfrm>
        </p:spPr>
        <p:txBody>
          <a:bodyPr/>
          <a:lstStyle/>
          <a:p>
            <a:r>
              <a:rPr lang="en-US" sz="1400" dirty="0" smtClean="0"/>
              <a:t>Simulation of Propagating fractures</a:t>
            </a:r>
          </a:p>
          <a:p>
            <a:pPr lvl="1"/>
            <a:r>
              <a:rPr lang="en-US" sz="1100" dirty="0" smtClean="0"/>
              <a:t>Mesh Generation for modeling and simulation of carbon sequestration processes</a:t>
            </a:r>
            <a:br>
              <a:rPr lang="en-US" sz="1100" dirty="0" smtClean="0"/>
            </a:br>
            <a:r>
              <a:rPr lang="en-US" sz="1100" dirty="0" smtClean="0"/>
              <a:t>Ebeida, Knupp, Leung, Bishop, Martinez</a:t>
            </a:r>
            <a:br>
              <a:rPr lang="en-US" sz="1100" dirty="0" smtClean="0"/>
            </a:br>
            <a:r>
              <a:rPr lang="en-US" sz="1100" dirty="0" err="1" smtClean="0"/>
              <a:t>SciDAC</a:t>
            </a:r>
            <a:r>
              <a:rPr lang="en-US" sz="1100" dirty="0" smtClean="0"/>
              <a:t> 2011</a:t>
            </a:r>
          </a:p>
          <a:p>
            <a:r>
              <a:rPr lang="en-US" sz="1400" dirty="0" err="1" smtClean="0"/>
              <a:t>Hyperplanes</a:t>
            </a:r>
            <a:r>
              <a:rPr lang="en-US" sz="1400" dirty="0" smtClean="0"/>
              <a:t> for integration, MPS and UQ</a:t>
            </a:r>
          </a:p>
          <a:p>
            <a:pPr lvl="1"/>
            <a:r>
              <a:rPr lang="en-US" sz="1100" dirty="0" smtClean="0"/>
              <a:t>K-d darts,</a:t>
            </a:r>
            <a:br>
              <a:rPr lang="en-US" sz="1100" dirty="0" smtClean="0"/>
            </a:br>
            <a:r>
              <a:rPr lang="en-US" sz="1100" dirty="0" smtClean="0"/>
              <a:t>Ebeida, Patney, Mitchell, Dalbey, Davidson, Owens, </a:t>
            </a:r>
            <a:br>
              <a:rPr lang="en-US" sz="1100" dirty="0" smtClean="0"/>
            </a:br>
            <a:r>
              <a:rPr lang="en-US" sz="1100" dirty="0" smtClean="0"/>
              <a:t>TOG “to appear”</a:t>
            </a:r>
          </a:p>
          <a:p>
            <a:r>
              <a:rPr lang="en-US" sz="1400" dirty="0" smtClean="0"/>
              <a:t>Rendering using line darts</a:t>
            </a:r>
          </a:p>
          <a:p>
            <a:pPr lvl="1"/>
            <a:r>
              <a:rPr lang="en-US" sz="1100" dirty="0" smtClean="0"/>
              <a:t>High quality parallel depth of field using line samples,</a:t>
            </a:r>
            <a:br>
              <a:rPr lang="en-US" sz="1100" dirty="0" smtClean="0"/>
            </a:br>
            <a:r>
              <a:rPr lang="en-US" sz="1100" dirty="0" err="1" smtClean="0"/>
              <a:t>Tzeng</a:t>
            </a:r>
            <a:r>
              <a:rPr lang="en-US" sz="1100" dirty="0" smtClean="0"/>
              <a:t>, Patney, Davidson, Ebeida, Mitchell, Owens</a:t>
            </a:r>
            <a:br>
              <a:rPr lang="en-US" sz="1100" dirty="0" smtClean="0"/>
            </a:br>
            <a:r>
              <a:rPr lang="en-US" sz="1100" dirty="0" smtClean="0"/>
              <a:t>HPG 2012</a:t>
            </a:r>
          </a:p>
          <a:p>
            <a:r>
              <a:rPr lang="en-US" sz="1400" dirty="0" smtClean="0"/>
              <a:t>Reducing Sample size while respecting sizing function</a:t>
            </a:r>
          </a:p>
          <a:p>
            <a:pPr lvl="1"/>
            <a:r>
              <a:rPr lang="en-US" sz="1200" dirty="0" smtClean="0"/>
              <a:t>A simple algorithm that replaces 2 disks with one while maintaining coverage and conflict conditions</a:t>
            </a:r>
          </a:p>
          <a:p>
            <a:pPr lvl="1"/>
            <a:r>
              <a:rPr lang="en-US" sz="1100" dirty="0" smtClean="0"/>
              <a:t>Sifted Disks</a:t>
            </a: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 smtClean="0"/>
              <a:t>Ebeida, </a:t>
            </a:r>
            <a:r>
              <a:rPr lang="en-US" sz="1100" dirty="0" err="1" smtClean="0"/>
              <a:t>Mahmoud</a:t>
            </a:r>
            <a:r>
              <a:rPr lang="en-US" sz="1100" dirty="0" smtClean="0"/>
              <a:t>, Awad, Mohammad, Mitchell, Rand, Owens</a:t>
            </a:r>
            <a:br>
              <a:rPr lang="en-US" sz="1100" dirty="0" smtClean="0"/>
            </a:br>
            <a:r>
              <a:rPr lang="en-US" sz="1100" dirty="0" smtClean="0"/>
              <a:t>EG 2013</a:t>
            </a:r>
          </a:p>
          <a:p>
            <a:r>
              <a:rPr lang="en-US" sz="1400" dirty="0" smtClean="0"/>
              <a:t>MPS with improved Coverage</a:t>
            </a:r>
          </a:p>
          <a:p>
            <a:pPr lvl="1"/>
            <a:r>
              <a:rPr lang="en-US" sz="1200" dirty="0" smtClean="0"/>
              <a:t>Using </a:t>
            </a:r>
            <a:r>
              <a:rPr lang="en-US" sz="1200" dirty="0" err="1" smtClean="0"/>
              <a:t>r</a:t>
            </a:r>
            <a:r>
              <a:rPr lang="en-US" sz="1200" baseline="-25000" dirty="0" err="1" smtClean="0"/>
              <a:t>c</a:t>
            </a:r>
            <a:r>
              <a:rPr lang="en-US" sz="1200" dirty="0" smtClean="0"/>
              <a:t> &lt; </a:t>
            </a:r>
            <a:r>
              <a:rPr lang="en-US" sz="1200" dirty="0" err="1" smtClean="0"/>
              <a:t>r</a:t>
            </a:r>
            <a:r>
              <a:rPr lang="en-US" sz="1200" baseline="-25000" dirty="0" err="1" smtClean="0"/>
              <a:t>f</a:t>
            </a:r>
            <a:endParaRPr lang="en-US" sz="1200" baseline="-25000" dirty="0" smtClean="0"/>
          </a:p>
          <a:p>
            <a:pPr lvl="1"/>
            <a:r>
              <a:rPr lang="en-US" sz="1100" dirty="0" smtClean="0"/>
              <a:t>Improving spatial coverage while preserving blue noise</a:t>
            </a:r>
            <a:br>
              <a:rPr lang="en-US" sz="1100" dirty="0" smtClean="0"/>
            </a:br>
            <a:r>
              <a:rPr lang="en-US" sz="1100" dirty="0" smtClean="0"/>
              <a:t>Ebeida, Awad, Ge, </a:t>
            </a:r>
            <a:r>
              <a:rPr lang="en-US" sz="1100" dirty="0" err="1" smtClean="0"/>
              <a:t>Mahmoud</a:t>
            </a:r>
            <a:r>
              <a:rPr lang="en-US" sz="1100" dirty="0" smtClean="0"/>
              <a:t>, Mitchell, Knupp, Wei</a:t>
            </a:r>
            <a:br>
              <a:rPr lang="en-US" sz="1100" dirty="0" smtClean="0"/>
            </a:br>
            <a:r>
              <a:rPr lang="en-US" sz="1100" dirty="0" smtClean="0"/>
              <a:t>SIAM GD/SPM 2013 </a:t>
            </a:r>
            <a:r>
              <a:rPr lang="en-US" sz="1100" dirty="0" smtClean="0">
                <a:sym typeface="Wingdings" pitchFamily="2" charset="2"/>
              </a:rPr>
              <a:t> Computer Aided Design</a:t>
            </a:r>
            <a:endParaRPr lang="en-US" sz="1100" dirty="0" smtClean="0"/>
          </a:p>
          <a:p>
            <a:pPr lvl="1"/>
            <a:endParaRPr lang="en-US" sz="1100" dirty="0" smtClean="0"/>
          </a:p>
          <a:p>
            <a:pPr lvl="1"/>
            <a:endParaRPr lang="en-US" sz="1100" dirty="0" smtClean="0"/>
          </a:p>
        </p:txBody>
      </p:sp>
      <p:pic>
        <p:nvPicPr>
          <p:cNvPr id="4" name="Picture 69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3355" y="286959"/>
            <a:ext cx="988784" cy="25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2498" name="Picture 2" descr="http://www.ideal.ece.utexas.edu/seminar/UTAustin_log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6196" y="144229"/>
            <a:ext cx="926181" cy="422205"/>
          </a:xfrm>
          <a:prstGeom prst="rect">
            <a:avLst/>
          </a:prstGeom>
          <a:noFill/>
        </p:spPr>
      </p:pic>
      <p:pic>
        <p:nvPicPr>
          <p:cNvPr id="363522" name="Picture 2" descr="https://encrypted-tbn3.google.com/images?q=tbn:ANd9GcRf5qIWW_YM-gZfiMGRIYExvTnSoXUqFLleVPglbEAtfpwtGSM7i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223" y="220563"/>
            <a:ext cx="698118" cy="789350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741" y="1255062"/>
            <a:ext cx="1150841" cy="121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5304" y="2528800"/>
            <a:ext cx="1103941" cy="11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1140" y="3755118"/>
            <a:ext cx="1226157" cy="124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Omar_Meera_before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182" y="4203629"/>
            <a:ext cx="2205420" cy="1640694"/>
          </a:xfrm>
          <a:prstGeom prst="rect">
            <a:avLst/>
          </a:prstGeom>
        </p:spPr>
      </p:pic>
      <p:pic>
        <p:nvPicPr>
          <p:cNvPr id="19" name="Picture 18" descr="Omar_Meera_after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474" y="5151968"/>
            <a:ext cx="2118526" cy="1583224"/>
          </a:xfrm>
          <a:prstGeom prst="rect">
            <a:avLst/>
          </a:prstGeom>
        </p:spPr>
      </p:pic>
      <p:pic>
        <p:nvPicPr>
          <p:cNvPr id="23" name="Picture 91" descr="test_98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216" y="1358236"/>
            <a:ext cx="1530007" cy="121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2" descr="test_103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099" y="1363063"/>
            <a:ext cx="1536941" cy="121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504" y="5904410"/>
            <a:ext cx="2620786" cy="93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://www.urbanfonts.com/blog/wp-content/uploads/2013/06/9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3239" y="669172"/>
            <a:ext cx="2071925" cy="395448"/>
          </a:xfrm>
          <a:prstGeom prst="rect">
            <a:avLst/>
          </a:prstGeom>
          <a:noFill/>
        </p:spPr>
      </p:pic>
      <p:pic>
        <p:nvPicPr>
          <p:cNvPr id="20" name="Picture 10" descr="http://www.cs.unc.edu/cms/resources/logos-1/bluesealhires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523" y="64489"/>
            <a:ext cx="569935" cy="569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68420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3300"/>
            <a:ext cx="7772400" cy="1014412"/>
          </a:xfrm>
        </p:spPr>
        <p:txBody>
          <a:bodyPr/>
          <a:lstStyle/>
          <a:p>
            <a:r>
              <a:rPr lang="en-US" dirty="0" smtClean="0"/>
              <a:t>Prior Results: CCCG’11</a:t>
            </a:r>
            <a:br>
              <a:rPr lang="en-US" dirty="0" smtClean="0"/>
            </a:br>
            <a:r>
              <a:rPr lang="en-US" dirty="0" smtClean="0"/>
              <a:t>How fast can radii vary?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6256"/>
            <a:ext cx="7772400" cy="4949744"/>
          </a:xfrm>
        </p:spPr>
        <p:txBody>
          <a:bodyPr/>
          <a:lstStyle/>
          <a:p>
            <a:r>
              <a:rPr lang="en-US" sz="1800" dirty="0" smtClean="0"/>
              <a:t>If varies slowly</a:t>
            </a:r>
          </a:p>
          <a:p>
            <a:pPr lvl="1"/>
            <a:r>
              <a:rPr lang="en-US" sz="1600" dirty="0"/>
              <a:t>bounded # neighbors for disk conflict checks  &lt;-&gt; </a:t>
            </a:r>
            <a:br>
              <a:rPr lang="en-US" sz="1600" dirty="0"/>
            </a:br>
            <a:r>
              <a:rPr lang="en-US" sz="1600" dirty="0"/>
              <a:t>bounded-angle </a:t>
            </a:r>
            <a:r>
              <a:rPr lang="en-US" sz="1600" dirty="0" smtClean="0"/>
              <a:t>DT</a:t>
            </a:r>
          </a:p>
          <a:p>
            <a:r>
              <a:rPr lang="en-US" sz="1800" dirty="0"/>
              <a:t>If shrink too </a:t>
            </a:r>
            <a:r>
              <a:rPr lang="en-US" sz="1800" dirty="0" smtClean="0"/>
              <a:t>fast</a:t>
            </a:r>
            <a:endParaRPr lang="en-US" sz="1800" dirty="0"/>
          </a:p>
          <a:p>
            <a:pPr lvl="1"/>
            <a:r>
              <a:rPr lang="en-US" sz="1600" dirty="0" smtClean="0"/>
              <a:t>Unbounded # neighbors</a:t>
            </a:r>
          </a:p>
          <a:p>
            <a:pPr lvl="1"/>
            <a:r>
              <a:rPr lang="en-US" sz="1600" dirty="0" smtClean="0"/>
              <a:t>Infinite run-time</a:t>
            </a:r>
          </a:p>
          <a:p>
            <a:pPr lvl="1"/>
            <a:r>
              <a:rPr lang="en-US" sz="1600" dirty="0" smtClean="0"/>
              <a:t>Zero angles in triangulation</a:t>
            </a:r>
          </a:p>
          <a:p>
            <a:endParaRPr lang="en-US" sz="2000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4708768" y="2032652"/>
            <a:ext cx="1828800" cy="1828800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559668" y="2877202"/>
            <a:ext cx="137160" cy="13716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162918" y="2477152"/>
            <a:ext cx="914400" cy="914400"/>
            <a:chOff x="1168400" y="2667000"/>
            <a:chExt cx="1828800" cy="1828800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 bwMode="auto">
            <a:xfrm>
              <a:off x="1168400" y="2667000"/>
              <a:ext cx="1828800" cy="1828800"/>
            </a:xfrm>
            <a:prstGeom prst="ellipse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019300" y="3511550"/>
              <a:ext cx="137160" cy="13716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pic>
        <p:nvPicPr>
          <p:cNvPr id="9" name="Picture 8" descr="growing-disk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40" y="3308676"/>
            <a:ext cx="3606800" cy="2984500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023218" y="2966102"/>
            <a:ext cx="914400" cy="914400"/>
            <a:chOff x="1168400" y="2667000"/>
            <a:chExt cx="1828800" cy="1828800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1168400" y="2667000"/>
              <a:ext cx="1828800" cy="1828800"/>
            </a:xfrm>
            <a:prstGeom prst="ellipse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019300" y="3511550"/>
              <a:ext cx="137160" cy="13716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4740518" y="3912252"/>
            <a:ext cx="1828800" cy="1828800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591418" y="4756802"/>
            <a:ext cx="137160" cy="13716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5769" y="2967857"/>
            <a:ext cx="1766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big, OK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02688" y="4602739"/>
            <a:ext cx="2347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Vanishing radius, </a:t>
            </a:r>
            <a:br>
              <a:rPr lang="en-US" dirty="0" smtClean="0"/>
            </a:br>
            <a:r>
              <a:rPr lang="en-US" dirty="0" smtClean="0"/>
              <a:t>infinite neighbors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6521693" y="4728227"/>
            <a:ext cx="133350" cy="133350"/>
            <a:chOff x="3597275" y="6042025"/>
            <a:chExt cx="133350" cy="133350"/>
          </a:xfrm>
        </p:grpSpPr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3597275" y="6042025"/>
              <a:ext cx="133350" cy="133350"/>
              <a:chOff x="1168400" y="2667000"/>
              <a:chExt cx="1828800" cy="18288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 bwMode="auto">
              <a:xfrm>
                <a:off x="1168400" y="2667000"/>
                <a:ext cx="1828800" cy="18288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2019300" y="351155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42" name="Oval 41"/>
            <p:cNvSpPr/>
            <p:nvPr/>
          </p:nvSpPr>
          <p:spPr bwMode="auto">
            <a:xfrm>
              <a:off x="3632200" y="6073775"/>
              <a:ext cx="68580" cy="6858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518518" y="4842527"/>
            <a:ext cx="133350" cy="133350"/>
            <a:chOff x="3597275" y="6042025"/>
            <a:chExt cx="133350" cy="133350"/>
          </a:xfrm>
        </p:grpSpPr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3597275" y="6042025"/>
              <a:ext cx="133350" cy="133350"/>
              <a:chOff x="1168400" y="2667000"/>
              <a:chExt cx="1828800" cy="1828800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 bwMode="auto">
              <a:xfrm>
                <a:off x="1168400" y="2667000"/>
                <a:ext cx="1828800" cy="18288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2019300" y="351155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46" name="Oval 45"/>
            <p:cNvSpPr/>
            <p:nvPr/>
          </p:nvSpPr>
          <p:spPr bwMode="auto">
            <a:xfrm>
              <a:off x="3632200" y="6073775"/>
              <a:ext cx="68580" cy="6858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31218" y="4956827"/>
            <a:ext cx="133350" cy="133350"/>
            <a:chOff x="3597275" y="6042025"/>
            <a:chExt cx="133350" cy="133350"/>
          </a:xfrm>
        </p:grpSpPr>
        <p:grpSp>
          <p:nvGrpSpPr>
            <p:cNvPr id="50" name="Group 49"/>
            <p:cNvGrpSpPr>
              <a:grpSpLocks noChangeAspect="1"/>
            </p:cNvGrpSpPr>
            <p:nvPr/>
          </p:nvGrpSpPr>
          <p:grpSpPr>
            <a:xfrm>
              <a:off x="3597275" y="6042025"/>
              <a:ext cx="133350" cy="133350"/>
              <a:chOff x="1168400" y="2667000"/>
              <a:chExt cx="1828800" cy="1828800"/>
            </a:xfrm>
          </p:grpSpPr>
          <p:sp>
            <p:nvSpPr>
              <p:cNvPr id="52" name="Oval 51"/>
              <p:cNvSpPr>
                <a:spLocks noChangeAspect="1"/>
              </p:cNvSpPr>
              <p:nvPr/>
            </p:nvSpPr>
            <p:spPr bwMode="auto">
              <a:xfrm>
                <a:off x="1168400" y="2667000"/>
                <a:ext cx="1828800" cy="18288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2019300" y="351155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51" name="Oval 50"/>
            <p:cNvSpPr/>
            <p:nvPr/>
          </p:nvSpPr>
          <p:spPr bwMode="auto">
            <a:xfrm>
              <a:off x="3632200" y="6073775"/>
              <a:ext cx="68580" cy="6858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499468" y="5058427"/>
            <a:ext cx="133350" cy="133350"/>
            <a:chOff x="3597275" y="6042025"/>
            <a:chExt cx="133350" cy="133350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3597275" y="6042025"/>
              <a:ext cx="133350" cy="133350"/>
              <a:chOff x="1168400" y="2667000"/>
              <a:chExt cx="1828800" cy="1828800"/>
            </a:xfrm>
          </p:grpSpPr>
          <p:sp>
            <p:nvSpPr>
              <p:cNvPr id="57" name="Oval 56"/>
              <p:cNvSpPr>
                <a:spLocks noChangeAspect="1"/>
              </p:cNvSpPr>
              <p:nvPr/>
            </p:nvSpPr>
            <p:spPr bwMode="auto">
              <a:xfrm>
                <a:off x="1168400" y="2667000"/>
                <a:ext cx="1828800" cy="18288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2019300" y="351155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56" name="Oval 55"/>
            <p:cNvSpPr/>
            <p:nvPr/>
          </p:nvSpPr>
          <p:spPr bwMode="auto">
            <a:xfrm>
              <a:off x="3632200" y="6073775"/>
              <a:ext cx="68580" cy="6858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458193" y="5163202"/>
            <a:ext cx="133350" cy="133350"/>
            <a:chOff x="3597275" y="6042025"/>
            <a:chExt cx="133350" cy="133350"/>
          </a:xfrm>
        </p:grpSpPr>
        <p:grpSp>
          <p:nvGrpSpPr>
            <p:cNvPr id="60" name="Group 59"/>
            <p:cNvGrpSpPr>
              <a:grpSpLocks noChangeAspect="1"/>
            </p:cNvGrpSpPr>
            <p:nvPr/>
          </p:nvGrpSpPr>
          <p:grpSpPr>
            <a:xfrm>
              <a:off x="3597275" y="6042025"/>
              <a:ext cx="133350" cy="133350"/>
              <a:chOff x="1168400" y="2667000"/>
              <a:chExt cx="1828800" cy="1828800"/>
            </a:xfrm>
          </p:grpSpPr>
          <p:sp>
            <p:nvSpPr>
              <p:cNvPr id="62" name="Oval 61"/>
              <p:cNvSpPr>
                <a:spLocks noChangeAspect="1"/>
              </p:cNvSpPr>
              <p:nvPr/>
            </p:nvSpPr>
            <p:spPr bwMode="auto">
              <a:xfrm>
                <a:off x="1168400" y="2667000"/>
                <a:ext cx="1828800" cy="18288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 bwMode="auto">
              <a:xfrm>
                <a:off x="2019300" y="351155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 bwMode="auto">
            <a:xfrm>
              <a:off x="3632200" y="6073775"/>
              <a:ext cx="68580" cy="6858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cxnSp>
        <p:nvCxnSpPr>
          <p:cNvPr id="65" name="Straight Connector 64"/>
          <p:cNvCxnSpPr>
            <a:stCxn id="7" idx="2"/>
            <a:endCxn id="5" idx="6"/>
          </p:cNvCxnSpPr>
          <p:nvPr/>
        </p:nvCxnSpPr>
        <p:spPr bwMode="auto">
          <a:xfrm flipH="1">
            <a:off x="5696828" y="2933717"/>
            <a:ext cx="891540" cy="120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2" idx="1"/>
            <a:endCxn id="5" idx="6"/>
          </p:cNvCxnSpPr>
          <p:nvPr/>
        </p:nvCxnSpPr>
        <p:spPr bwMode="auto">
          <a:xfrm flipH="1" flipV="1">
            <a:off x="5696828" y="2945782"/>
            <a:ext cx="761883" cy="45263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5874565" y="2780974"/>
            <a:ext cx="3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α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1" name="Straight Connector 70"/>
          <p:cNvCxnSpPr>
            <a:stCxn id="46" idx="2"/>
            <a:endCxn id="14" idx="6"/>
          </p:cNvCxnSpPr>
          <p:nvPr/>
        </p:nvCxnSpPr>
        <p:spPr bwMode="auto">
          <a:xfrm flipH="1" flipV="1">
            <a:off x="5728578" y="4825382"/>
            <a:ext cx="824865" cy="831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42" idx="2"/>
            <a:endCxn id="14" idx="6"/>
          </p:cNvCxnSpPr>
          <p:nvPr/>
        </p:nvCxnSpPr>
        <p:spPr bwMode="auto">
          <a:xfrm flipH="1">
            <a:off x="5728578" y="4794267"/>
            <a:ext cx="828040" cy="311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5839071" y="4699895"/>
            <a:ext cx="3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α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314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08857"/>
            <a:ext cx="7772400" cy="1186543"/>
          </a:xfrm>
        </p:spPr>
        <p:txBody>
          <a:bodyPr/>
          <a:lstStyle/>
          <a:p>
            <a:r>
              <a:rPr lang="en-US" dirty="0" smtClean="0"/>
              <a:t>Q. How fast can it vary? </a:t>
            </a:r>
            <a:br>
              <a:rPr lang="en-US" dirty="0" smtClean="0"/>
            </a:br>
            <a:r>
              <a:rPr lang="en-US" dirty="0" smtClean="0"/>
              <a:t>A. Depends how Conflict is defined.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365250"/>
            <a:ext cx="8063364" cy="150495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585107" y="1070428"/>
            <a:ext cx="7772400" cy="4656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1600" dirty="0" smtClean="0"/>
              <a:t>L is Lipschitz constant: f(x)-f(y) &lt; L |x-y|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4239380" y="2951239"/>
            <a:ext cx="1828800" cy="1828800"/>
            <a:chOff x="0" y="4572000"/>
            <a:chExt cx="1828800" cy="18288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607352" y="3435048"/>
            <a:ext cx="820057" cy="820057"/>
            <a:chOff x="0" y="4572000"/>
            <a:chExt cx="1828800" cy="1828800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76095" y="4523602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Bigger:</a:t>
            </a:r>
            <a:br>
              <a:rPr lang="en-US" sz="1200" dirty="0" smtClean="0"/>
            </a:br>
            <a:r>
              <a:rPr lang="en-US" sz="1200" dirty="0" smtClean="0"/>
              <a:t>small disk center inside big disk center</a:t>
            </a:r>
            <a:endParaRPr lang="en-US" sz="12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6774542" y="2934309"/>
            <a:ext cx="1828800" cy="1828800"/>
            <a:chOff x="0" y="4572000"/>
            <a:chExt cx="1828800" cy="1828800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7610323" y="3478595"/>
            <a:ext cx="820057" cy="820057"/>
            <a:chOff x="0" y="4572000"/>
            <a:chExt cx="1828800" cy="1828800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611257" y="4524816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Smaller:</a:t>
            </a:r>
            <a:br>
              <a:rPr lang="en-US" sz="1200" dirty="0" smtClean="0"/>
            </a:br>
            <a:r>
              <a:rPr lang="en-US" sz="1200" dirty="0" smtClean="0"/>
              <a:t>big disk center inside small disk center</a:t>
            </a:r>
            <a:endParaRPr lang="en-US" sz="1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4319208" y="5029200"/>
            <a:ext cx="1828800" cy="1828800"/>
            <a:chOff x="0" y="4572000"/>
            <a:chExt cx="1828800" cy="182880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5687180" y="5513009"/>
            <a:ext cx="820057" cy="820057"/>
            <a:chOff x="0" y="4572000"/>
            <a:chExt cx="1828800" cy="1828800"/>
          </a:xfrm>
        </p:grpSpPr>
        <p:sp>
          <p:nvSpPr>
            <p:cNvPr id="31" name="Oval 30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 bwMode="auto">
          <a:xfrm>
            <a:off x="4786084" y="5497285"/>
            <a:ext cx="914400" cy="914400"/>
          </a:xfrm>
          <a:prstGeom prst="ellipse">
            <a:avLst/>
          </a:prstGeom>
          <a:solidFill>
            <a:schemeClr val="accent2">
              <a:alpha val="42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5887961" y="5713790"/>
            <a:ext cx="411480" cy="411480"/>
            <a:chOff x="0" y="4572000"/>
            <a:chExt cx="1828800" cy="1828800"/>
          </a:xfrm>
          <a:solidFill>
            <a:schemeClr val="accent2">
              <a:alpha val="42000"/>
            </a:schemeClr>
          </a:solidFill>
        </p:grpSpPr>
        <p:sp>
          <p:nvSpPr>
            <p:cNvPr id="35" name="Oval 34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561242" y="5342454"/>
            <a:ext cx="1748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Bigger is stricter than</a:t>
            </a:r>
          </a:p>
          <a:p>
            <a:r>
              <a:rPr lang="en-US" sz="1200" dirty="0" smtClean="0"/>
              <a:t>Sphere packing:</a:t>
            </a:r>
          </a:p>
          <a:p>
            <a:r>
              <a:rPr lang="en-US" sz="1200" dirty="0" smtClean="0"/>
              <a:t>½ radius disks overlap</a:t>
            </a:r>
            <a:br>
              <a:rPr lang="en-US" sz="1200" dirty="0" smtClean="0"/>
            </a:br>
            <a:r>
              <a:rPr lang="en-US" sz="1200" dirty="0" smtClean="0"/>
              <a:t>distance: sum(r(x),r(y))/2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55318" y="1768290"/>
            <a:ext cx="1341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Four common 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methods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 in Graphics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16114" y="3084285"/>
            <a:ext cx="966409" cy="965201"/>
            <a:chOff x="0" y="4572000"/>
            <a:chExt cx="1828800" cy="1828800"/>
          </a:xfrm>
        </p:grpSpPr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rgbClr val="FF6600">
                <a:alpha val="42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798563" y="2861733"/>
            <a:ext cx="1255485" cy="1220410"/>
            <a:chOff x="0" y="4572000"/>
            <a:chExt cx="1828800" cy="1828800"/>
          </a:xfrm>
        </p:grpSpPr>
        <p:sp>
          <p:nvSpPr>
            <p:cNvPr id="43" name="Oval 42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1687" y="4125668"/>
            <a:ext cx="3342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Prior:</a:t>
            </a:r>
            <a:br>
              <a:rPr lang="en-US" sz="1200" dirty="0" smtClean="0"/>
            </a:br>
            <a:r>
              <a:rPr lang="en-US" sz="1200" dirty="0" smtClean="0"/>
              <a:t>new candidate </a:t>
            </a:r>
            <a:r>
              <a:rPr lang="en-US" sz="1200" dirty="0"/>
              <a:t>disk </a:t>
            </a:r>
            <a:r>
              <a:rPr lang="en-US" sz="1200" dirty="0" smtClean="0"/>
              <a:t>center inside an old prior disk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62895" y="6396335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Current:</a:t>
            </a:r>
            <a:br>
              <a:rPr lang="en-US" sz="1200" dirty="0" smtClean="0"/>
            </a:br>
            <a:r>
              <a:rPr lang="en-US" sz="1200" dirty="0" smtClean="0"/>
              <a:t>old prior disk center inside a new candidate disk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199571" y="3102429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new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05229" y="5093304"/>
            <a:ext cx="966409" cy="965201"/>
            <a:chOff x="0" y="4572000"/>
            <a:chExt cx="1828800" cy="1828800"/>
          </a:xfrm>
        </p:grpSpPr>
        <p:sp>
          <p:nvSpPr>
            <p:cNvPr id="49" name="Oval 48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rgbClr val="FF6600">
                <a:alpha val="42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33439" y="3513667"/>
            <a:ext cx="685799" cy="654352"/>
            <a:chOff x="0" y="4572000"/>
            <a:chExt cx="1828800" cy="1828800"/>
          </a:xfrm>
        </p:grpSpPr>
        <p:sp>
          <p:nvSpPr>
            <p:cNvPr id="52" name="Oval 51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2725" y="4907038"/>
            <a:ext cx="1255485" cy="1220410"/>
            <a:chOff x="0" y="4572000"/>
            <a:chExt cx="1828800" cy="1828800"/>
          </a:xfrm>
        </p:grpSpPr>
        <p:sp>
          <p:nvSpPr>
            <p:cNvPr id="55" name="Oval 54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62077" y="5649687"/>
            <a:ext cx="685799" cy="654352"/>
            <a:chOff x="0" y="4572000"/>
            <a:chExt cx="1828800" cy="1828800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33830" y="5135637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new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405466" y="3012923"/>
            <a:ext cx="966409" cy="965201"/>
            <a:chOff x="0" y="4572000"/>
            <a:chExt cx="1828800" cy="1828800"/>
          </a:xfrm>
        </p:grpSpPr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rgbClr val="FF6600">
                <a:alpha val="42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404256" y="3103639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new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91228" y="3503991"/>
            <a:ext cx="57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old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83771" y="3795485"/>
            <a:ext cx="57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old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94266" y="5973837"/>
            <a:ext cx="57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old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267582" y="4973562"/>
            <a:ext cx="966409" cy="965201"/>
            <a:chOff x="0" y="4572000"/>
            <a:chExt cx="1828800" cy="1828800"/>
          </a:xfrm>
        </p:grpSpPr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rgbClr val="FF6600">
                <a:alpha val="42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399418" y="4985658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new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096104" y="5621866"/>
            <a:ext cx="57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old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8031238" y="1959429"/>
            <a:ext cx="471714" cy="23585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8020353" y="2341638"/>
            <a:ext cx="471714" cy="23585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053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905"/>
            <a:ext cx="7772400" cy="1180495"/>
          </a:xfrm>
        </p:spPr>
        <p:txBody>
          <a:bodyPr/>
          <a:lstStyle/>
          <a:p>
            <a:r>
              <a:rPr lang="en-US" dirty="0" smtClean="0"/>
              <a:t>Prior Results: CCCG’11</a:t>
            </a:r>
            <a:br>
              <a:rPr lang="en-US" dirty="0" smtClean="0"/>
            </a:br>
            <a:r>
              <a:rPr lang="en-US" dirty="0" smtClean="0"/>
              <a:t>Decoupling coverage and conflict-free radii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13692"/>
            <a:ext cx="7772400" cy="1699846"/>
          </a:xfrm>
        </p:spPr>
        <p:txBody>
          <a:bodyPr/>
          <a:lstStyle/>
          <a:p>
            <a:r>
              <a:rPr lang="en-US" sz="2000" dirty="0" smtClean="0"/>
              <a:t>Disk coverage radius larger than free radius</a:t>
            </a:r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 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BCB54C"/>
                </a:solidFill>
              </a:rPr>
              <a:t>yellow </a:t>
            </a:r>
            <a:r>
              <a:rPr lang="en-US" sz="2000" dirty="0" smtClean="0"/>
              <a:t>&gt; </a:t>
            </a:r>
            <a:r>
              <a:rPr lang="en-US" sz="2000" dirty="0" smtClean="0">
                <a:solidFill>
                  <a:schemeClr val="accent2"/>
                </a:solidFill>
              </a:rPr>
              <a:t>green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New disks must cover some unique uncovered area</a:t>
            </a:r>
          </a:p>
          <a:p>
            <a:pPr lvl="1"/>
            <a:r>
              <a:rPr lang="en-US" sz="1600" dirty="0" smtClean="0"/>
              <a:t>Else maximal (limit) distribution would be the same</a:t>
            </a:r>
          </a:p>
          <a:p>
            <a:pPr lvl="1"/>
            <a:r>
              <a:rPr lang="en-US" sz="1600" dirty="0" smtClean="0"/>
              <a:t>Contrast to </a:t>
            </a:r>
            <a:r>
              <a:rPr lang="en-US" sz="1600" dirty="0"/>
              <a:t>Hard-core Strauss </a:t>
            </a:r>
            <a:r>
              <a:rPr lang="en-US" sz="1600" dirty="0" smtClean="0"/>
              <a:t>disc process:</a:t>
            </a:r>
            <a:br>
              <a:rPr lang="en-US" sz="1600" dirty="0" smtClean="0"/>
            </a:br>
            <a:r>
              <a:rPr lang="en-US" sz="1600" dirty="0" smtClean="0"/>
              <a:t>coverage disks are observed, no effect on process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289819" y="3589962"/>
            <a:ext cx="822960" cy="822960"/>
            <a:chOff x="2799587" y="5448215"/>
            <a:chExt cx="822960" cy="822960"/>
          </a:xfrm>
        </p:grpSpPr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74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04219" y="4015412"/>
            <a:ext cx="822960" cy="822960"/>
            <a:chOff x="2799587" y="5448215"/>
            <a:chExt cx="822960" cy="822960"/>
          </a:xfrm>
        </p:grpSpPr>
        <p:grpSp>
          <p:nvGrpSpPr>
            <p:cNvPr id="68" name="Group 67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70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039119" y="3361362"/>
            <a:ext cx="822960" cy="822960"/>
            <a:chOff x="2799587" y="5448215"/>
            <a:chExt cx="822960" cy="822960"/>
          </a:xfrm>
        </p:grpSpPr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66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613669" y="4288462"/>
            <a:ext cx="822960" cy="822960"/>
            <a:chOff x="2799587" y="5448215"/>
            <a:chExt cx="822960" cy="822960"/>
          </a:xfrm>
        </p:grpSpPr>
        <p:grpSp>
          <p:nvGrpSpPr>
            <p:cNvPr id="60" name="Group 59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62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434715" y="3725543"/>
            <a:ext cx="822960" cy="822960"/>
            <a:chOff x="2799587" y="5448215"/>
            <a:chExt cx="822960" cy="822960"/>
          </a:xfrm>
        </p:grpSpPr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58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610619" y="4288462"/>
            <a:ext cx="822960" cy="822960"/>
            <a:chOff x="2799587" y="5448215"/>
            <a:chExt cx="822960" cy="822960"/>
          </a:xfrm>
        </p:grpSpPr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54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/>
          <p:cNvSpPr/>
          <p:nvPr/>
        </p:nvSpPr>
        <p:spPr bwMode="auto">
          <a:xfrm>
            <a:off x="606000" y="3186601"/>
            <a:ext cx="3657600" cy="36576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1682260" y="5543299"/>
            <a:ext cx="822960" cy="822960"/>
            <a:chOff x="2799587" y="5448215"/>
            <a:chExt cx="822960" cy="822960"/>
          </a:xfrm>
        </p:grpSpPr>
        <p:grpSp>
          <p:nvGrpSpPr>
            <p:cNvPr id="78" name="Group 77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80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253703" y="6069626"/>
            <a:ext cx="822960" cy="822960"/>
            <a:chOff x="2799587" y="5448215"/>
            <a:chExt cx="822960" cy="822960"/>
          </a:xfrm>
        </p:grpSpPr>
        <p:grpSp>
          <p:nvGrpSpPr>
            <p:cNvPr id="83" name="Group 82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8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703401" y="6197865"/>
            <a:ext cx="822960" cy="822960"/>
            <a:chOff x="2799587" y="5448215"/>
            <a:chExt cx="822960" cy="822960"/>
          </a:xfrm>
        </p:grpSpPr>
        <p:grpSp>
          <p:nvGrpSpPr>
            <p:cNvPr id="88" name="Group 87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90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60150" y="5360455"/>
            <a:ext cx="822960" cy="822960"/>
            <a:chOff x="2799587" y="5448215"/>
            <a:chExt cx="822960" cy="822960"/>
          </a:xfrm>
        </p:grpSpPr>
        <p:grpSp>
          <p:nvGrpSpPr>
            <p:cNvPr id="93" name="Group 92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9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2827469" y="5734381"/>
            <a:ext cx="822960" cy="822960"/>
            <a:chOff x="2799587" y="5448215"/>
            <a:chExt cx="822960" cy="822960"/>
          </a:xfrm>
        </p:grpSpPr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00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95897" y="4608483"/>
            <a:ext cx="822960" cy="822960"/>
            <a:chOff x="2799587" y="5448215"/>
            <a:chExt cx="822960" cy="822960"/>
          </a:xfrm>
        </p:grpSpPr>
        <p:grpSp>
          <p:nvGrpSpPr>
            <p:cNvPr id="103" name="Group 102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0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44324" y="5627110"/>
            <a:ext cx="822960" cy="822960"/>
            <a:chOff x="2799587" y="5448215"/>
            <a:chExt cx="822960" cy="822960"/>
          </a:xfrm>
        </p:grpSpPr>
        <p:grpSp>
          <p:nvGrpSpPr>
            <p:cNvPr id="108" name="Group 107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10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895749" y="5420806"/>
            <a:ext cx="822960" cy="822960"/>
            <a:chOff x="2799587" y="5448215"/>
            <a:chExt cx="822960" cy="822960"/>
          </a:xfrm>
        </p:grpSpPr>
        <p:grpSp>
          <p:nvGrpSpPr>
            <p:cNvPr id="113" name="Group 112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1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4312193" y="3087588"/>
            <a:ext cx="5293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Process: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New candidate point uniform at random</a:t>
            </a:r>
          </a:p>
          <a:p>
            <a:r>
              <a:rPr lang="en-US" sz="1800" dirty="0" smtClean="0"/>
              <a:t>  (f) Rejected if center inside a small green disk</a:t>
            </a:r>
          </a:p>
          <a:p>
            <a:r>
              <a:rPr lang="en-US" sz="1800" dirty="0" smtClean="0"/>
              <a:t>  (c) Accepted if its yellow disk covers some white area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2105225" y="5697836"/>
            <a:ext cx="3013519" cy="822960"/>
            <a:chOff x="2105225" y="5521985"/>
            <a:chExt cx="3013519" cy="822960"/>
          </a:xfrm>
        </p:grpSpPr>
        <p:grpSp>
          <p:nvGrpSpPr>
            <p:cNvPr id="118" name="Group 117"/>
            <p:cNvGrpSpPr/>
            <p:nvPr/>
          </p:nvGrpSpPr>
          <p:grpSpPr>
            <a:xfrm>
              <a:off x="2105225" y="5521985"/>
              <a:ext cx="822960" cy="822960"/>
              <a:chOff x="2799587" y="5448215"/>
              <a:chExt cx="822960" cy="822960"/>
            </a:xfrm>
          </p:grpSpPr>
          <p:grpSp>
            <p:nvGrpSpPr>
              <p:cNvPr id="119" name="Group 118"/>
              <p:cNvGrpSpPr>
                <a:grpSpLocks noChangeAspect="1"/>
              </p:cNvGrpSpPr>
              <p:nvPr/>
            </p:nvGrpSpPr>
            <p:grpSpPr>
              <a:xfrm>
                <a:off x="2977387" y="5632365"/>
                <a:ext cx="457200" cy="457200"/>
                <a:chOff x="1014942" y="4818592"/>
                <a:chExt cx="914400" cy="914400"/>
              </a:xfrm>
            </p:grpSpPr>
            <p:sp>
              <p:nvSpPr>
                <p:cNvPr id="12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6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0" name="Flowchart: Connector 9"/>
              <p:cNvSpPr>
                <a:spLocks noChangeAspect="1"/>
              </p:cNvSpPr>
              <p:nvPr/>
            </p:nvSpPr>
            <p:spPr>
              <a:xfrm>
                <a:off x="2799587" y="5448215"/>
                <a:ext cx="822960" cy="822960"/>
              </a:xfrm>
              <a:prstGeom prst="flowChartConnector">
                <a:avLst/>
              </a:prstGeom>
              <a:solidFill>
                <a:srgbClr val="FFFF00">
                  <a:alpha val="20000"/>
                </a:srgb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2461847" y="5809435"/>
              <a:ext cx="26568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reject, yellow already covered</a:t>
              </a:r>
              <a:endParaRPr lang="en-US" sz="1600" dirty="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1493066" y="3119652"/>
            <a:ext cx="822960" cy="822960"/>
            <a:chOff x="2799587" y="5448215"/>
            <a:chExt cx="822960" cy="822960"/>
          </a:xfrm>
        </p:grpSpPr>
        <p:grpSp>
          <p:nvGrpSpPr>
            <p:cNvPr id="126" name="Group 125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28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7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612902" y="3363231"/>
            <a:ext cx="822960" cy="822960"/>
            <a:chOff x="2799587" y="5448215"/>
            <a:chExt cx="822960" cy="822960"/>
          </a:xfrm>
        </p:grpSpPr>
        <p:grpSp>
          <p:nvGrpSpPr>
            <p:cNvPr id="131" name="Group 130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33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2132298" y="3428352"/>
            <a:ext cx="2110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OK, covers some white</a:t>
            </a:r>
            <a:endParaRPr lang="en-US" sz="1600" dirty="0"/>
          </a:p>
        </p:txBody>
      </p:sp>
      <p:grpSp>
        <p:nvGrpSpPr>
          <p:cNvPr id="142" name="Group 141"/>
          <p:cNvGrpSpPr/>
          <p:nvPr/>
        </p:nvGrpSpPr>
        <p:grpSpPr>
          <a:xfrm>
            <a:off x="1545168" y="4428729"/>
            <a:ext cx="2712919" cy="836127"/>
            <a:chOff x="1545168" y="4252878"/>
            <a:chExt cx="2712919" cy="836127"/>
          </a:xfrm>
        </p:grpSpPr>
        <p:grpSp>
          <p:nvGrpSpPr>
            <p:cNvPr id="136" name="Group 135"/>
            <p:cNvGrpSpPr/>
            <p:nvPr/>
          </p:nvGrpSpPr>
          <p:grpSpPr>
            <a:xfrm>
              <a:off x="1545168" y="4252878"/>
              <a:ext cx="822960" cy="822960"/>
              <a:chOff x="2799587" y="5448215"/>
              <a:chExt cx="822960" cy="822960"/>
            </a:xfrm>
          </p:grpSpPr>
          <p:grpSp>
            <p:nvGrpSpPr>
              <p:cNvPr id="137" name="Group 136"/>
              <p:cNvGrpSpPr>
                <a:grpSpLocks noChangeAspect="1"/>
              </p:cNvGrpSpPr>
              <p:nvPr/>
            </p:nvGrpSpPr>
            <p:grpSpPr>
              <a:xfrm>
                <a:off x="2977387" y="5632365"/>
                <a:ext cx="457200" cy="457200"/>
                <a:chOff x="1014942" y="4818592"/>
                <a:chExt cx="914400" cy="914400"/>
              </a:xfrm>
            </p:grpSpPr>
            <p:sp>
              <p:nvSpPr>
                <p:cNvPr id="139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6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8" name="Flowchart: Connector 9"/>
              <p:cNvSpPr>
                <a:spLocks noChangeAspect="1"/>
              </p:cNvSpPr>
              <p:nvPr/>
            </p:nvSpPr>
            <p:spPr>
              <a:xfrm>
                <a:off x="2799587" y="5448215"/>
                <a:ext cx="822960" cy="822960"/>
              </a:xfrm>
              <a:prstGeom prst="flowChartConnector">
                <a:avLst/>
              </a:prstGeom>
              <a:solidFill>
                <a:srgbClr val="FFFF00">
                  <a:alpha val="20000"/>
                </a:srgb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1982504" y="4750451"/>
              <a:ext cx="22755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reject, inside a green disk</a:t>
              </a:r>
              <a:endParaRPr lang="en-US" sz="1600" dirty="0"/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4295260" y="4379772"/>
            <a:ext cx="4774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Alg</a:t>
            </a:r>
            <a:r>
              <a:rPr lang="en-US" sz="1800" dirty="0" smtClean="0"/>
              <a:t>: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Only generate points in an outer approximation</a:t>
            </a:r>
            <a:br>
              <a:rPr lang="en-US" sz="1800" dirty="0" smtClean="0"/>
            </a:br>
            <a:r>
              <a:rPr lang="en-US" sz="1800" dirty="0" smtClean="0"/>
              <a:t>  to regions satisfying (c) and (f) in the first place.</a:t>
            </a: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0570533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5" grpId="1"/>
      <p:bldP spid="1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sa-gpu-0_01-rp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991" y="1319210"/>
            <a:ext cx="2706623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Two-radii MPS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6043" y="1285416"/>
            <a:ext cx="2295066" cy="508000"/>
          </a:xfrm>
        </p:spPr>
        <p:txBody>
          <a:bodyPr lIns="0"/>
          <a:lstStyle/>
          <a:p>
            <a:r>
              <a:rPr lang="en-US" sz="1800" dirty="0" smtClean="0"/>
              <a:t>Classic MPS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err="1" smtClean="0"/>
              <a:t>R</a:t>
            </a:r>
            <a:r>
              <a:rPr lang="en-US" sz="1800" baseline="-25000" dirty="0" err="1" smtClean="0"/>
              <a:t>f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err="1" smtClean="0"/>
              <a:t>R</a:t>
            </a:r>
            <a:r>
              <a:rPr lang="en-US" sz="1800" baseline="-25000" dirty="0" err="1" smtClean="0"/>
              <a:t>c</a:t>
            </a:r>
            <a:endParaRPr lang="en-US" sz="1800" baseline="-25000" dirty="0"/>
          </a:p>
        </p:txBody>
      </p:sp>
      <p:pic>
        <p:nvPicPr>
          <p:cNvPr id="4" name="Picture 3" descr="psa-gpu-0_01-spec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025" y="1181824"/>
            <a:ext cx="1828800" cy="1828800"/>
          </a:xfrm>
          <a:prstGeom prst="rect">
            <a:avLst/>
          </a:prstGeom>
        </p:spPr>
      </p:pic>
      <p:pic>
        <p:nvPicPr>
          <p:cNvPr id="6" name="Picture 5" descr="psa-gpu-0_01-pts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171" y="1176055"/>
            <a:ext cx="1828800" cy="18288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161170" y="3095099"/>
            <a:ext cx="8872025" cy="1828800"/>
            <a:chOff x="-135382" y="5029200"/>
            <a:chExt cx="8872025" cy="1828800"/>
          </a:xfrm>
        </p:grpSpPr>
        <p:pic>
          <p:nvPicPr>
            <p:cNvPr id="10" name="Picture 9" descr="twor_one_step_A_rp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021" y="5029200"/>
              <a:ext cx="2706622" cy="1828800"/>
            </a:xfrm>
            <a:prstGeom prst="rect">
              <a:avLst/>
            </a:prstGeom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-135382" y="5038468"/>
              <a:ext cx="2578726" cy="55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200" b="1">
                  <a:solidFill>
                    <a:srgbClr val="000000"/>
                  </a:solidFill>
                  <a:latin typeface="+mn-lt"/>
                </a:defRPr>
              </a:lvl2pPr>
              <a:lvl3pPr marL="10858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rgbClr val="000000"/>
                  </a:solidFill>
                  <a:latin typeface="+mn-lt"/>
                </a:defRPr>
              </a:lvl3pPr>
              <a:lvl4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b="1">
                  <a:solidFill>
                    <a:srgbClr val="000000"/>
                  </a:solidFill>
                  <a:latin typeface="+mn-lt"/>
                </a:defRPr>
              </a:lvl4pPr>
              <a:lvl5pPr marL="19431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5pPr>
              <a:lvl6pPr marL="24003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6pPr>
              <a:lvl7pPr marL="28575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7pPr>
              <a:lvl8pPr marL="33147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8pPr>
              <a:lvl9pPr marL="37719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9pPr>
            </a:lstStyle>
            <a:p>
              <a:r>
                <a:rPr lang="en-US" sz="1800" dirty="0" smtClean="0"/>
                <a:t>Two-radii MPS</a:t>
              </a:r>
              <a:br>
                <a:rPr lang="en-US" sz="1800" dirty="0" smtClean="0"/>
              </a:br>
              <a:r>
                <a:rPr lang="en-US" sz="1800" dirty="0" smtClean="0"/>
                <a:t> 2 </a:t>
              </a:r>
              <a:r>
                <a:rPr lang="en-US" sz="1800" dirty="0" err="1" smtClean="0"/>
                <a:t>R</a:t>
              </a:r>
              <a:r>
                <a:rPr lang="en-US" sz="1800" baseline="-25000" dirty="0" err="1" smtClean="0"/>
                <a:t>f</a:t>
              </a:r>
              <a:r>
                <a:rPr lang="en-US" sz="1800" dirty="0" smtClean="0"/>
                <a:t> = </a:t>
              </a:r>
              <a:r>
                <a:rPr lang="en-US" sz="1800" dirty="0" err="1" smtClean="0"/>
                <a:t>R</a:t>
              </a:r>
              <a:r>
                <a:rPr lang="en-US" sz="1800" baseline="-25000" dirty="0" err="1" smtClean="0"/>
                <a:t>c</a:t>
              </a:r>
              <a:endParaRPr lang="en-US" sz="1800" baseline="-25000" dirty="0"/>
            </a:p>
            <a:p>
              <a:r>
                <a:rPr lang="en-US" sz="1400" dirty="0" err="1" smtClean="0"/>
                <a:t>R</a:t>
              </a:r>
              <a:r>
                <a:rPr lang="en-US" sz="1400" baseline="-25000" dirty="0" err="1" smtClean="0"/>
                <a:t>f</a:t>
              </a:r>
              <a:r>
                <a:rPr lang="en-US" sz="1400" dirty="0" smtClean="0"/>
                <a:t> = min center </a:t>
              </a:r>
              <a:r>
                <a:rPr lang="en-US" sz="1400" dirty="0" err="1" smtClean="0"/>
                <a:t>dist</a:t>
              </a:r>
              <a:endParaRPr lang="en-US" sz="1400" dirty="0"/>
            </a:p>
            <a:p>
              <a:r>
                <a:rPr lang="en-US" sz="1400" dirty="0" err="1" smtClean="0"/>
                <a:t>R</a:t>
              </a:r>
              <a:r>
                <a:rPr lang="en-US" sz="1400" baseline="-25000" dirty="0" err="1" smtClean="0"/>
                <a:t>c</a:t>
              </a:r>
              <a:r>
                <a:rPr lang="en-US" sz="1400" dirty="0" smtClean="0"/>
                <a:t> =max </a:t>
              </a:r>
              <a:r>
                <a:rPr lang="en-US" sz="1400" dirty="0" err="1" smtClean="0"/>
                <a:t>Vor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dist</a:t>
              </a:r>
              <a:endParaRPr lang="en-US" sz="1400" baseline="-25000" dirty="0" smtClean="0"/>
            </a:p>
          </p:txBody>
        </p:sp>
        <p:pic>
          <p:nvPicPr>
            <p:cNvPr id="9" name="Picture 8" descr="twor_one_step_A_pts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8512" y="5029200"/>
              <a:ext cx="1828800" cy="1828800"/>
            </a:xfrm>
            <a:prstGeom prst="rect">
              <a:avLst/>
            </a:prstGeom>
          </p:spPr>
        </p:pic>
        <p:pic>
          <p:nvPicPr>
            <p:cNvPr id="11" name="Picture 10" descr="twor_one_step_A_spec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2849" y="5029200"/>
              <a:ext cx="1828800" cy="18288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-135382" y="4971179"/>
            <a:ext cx="8875518" cy="1886821"/>
            <a:chOff x="-122489" y="3055880"/>
            <a:chExt cx="8875518" cy="1886821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-122489" y="3082697"/>
              <a:ext cx="7894889" cy="55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200" b="1">
                  <a:solidFill>
                    <a:srgbClr val="000000"/>
                  </a:solidFill>
                  <a:latin typeface="+mn-lt"/>
                </a:defRPr>
              </a:lvl2pPr>
              <a:lvl3pPr marL="10858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rgbClr val="000000"/>
                  </a:solidFill>
                  <a:latin typeface="+mn-lt"/>
                </a:defRPr>
              </a:lvl3pPr>
              <a:lvl4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b="1">
                  <a:solidFill>
                    <a:srgbClr val="000000"/>
                  </a:solidFill>
                  <a:latin typeface="+mn-lt"/>
                </a:defRPr>
              </a:lvl4pPr>
              <a:lvl5pPr marL="19431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5pPr>
              <a:lvl6pPr marL="24003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6pPr>
              <a:lvl7pPr marL="28575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7pPr>
              <a:lvl8pPr marL="33147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8pPr>
              <a:lvl9pPr marL="37719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9pPr>
            </a:lstStyle>
            <a:p>
              <a:r>
                <a:rPr lang="en-US" sz="1800" dirty="0" smtClean="0"/>
                <a:t>Uniform</a:t>
              </a:r>
              <a:br>
                <a:rPr lang="en-US" sz="1800" dirty="0" smtClean="0"/>
              </a:br>
              <a:r>
                <a:rPr lang="en-US" sz="1800" dirty="0" smtClean="0"/>
                <a:t> R = 0</a:t>
              </a:r>
              <a:br>
                <a:rPr lang="en-US" sz="1800" dirty="0" smtClean="0"/>
              </a:br>
              <a:r>
                <a:rPr lang="en-US" sz="1800" dirty="0" smtClean="0"/>
                <a:t>non-maximal</a:t>
              </a:r>
              <a:endParaRPr lang="en-US" sz="1800" dirty="0"/>
            </a:p>
          </p:txBody>
        </p:sp>
        <p:pic>
          <p:nvPicPr>
            <p:cNvPr id="18" name="Picture 17" descr="uniform_rand_A_pts.pdf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8513" y="3062326"/>
              <a:ext cx="1828800" cy="1828800"/>
            </a:xfrm>
            <a:prstGeom prst="rect">
              <a:avLst/>
            </a:prstGeom>
          </p:spPr>
        </p:pic>
        <p:pic>
          <p:nvPicPr>
            <p:cNvPr id="22" name="Picture 21" descr="uniform_rand_A_rp.pdf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6405" y="3113901"/>
              <a:ext cx="2706624" cy="1828800"/>
            </a:xfrm>
            <a:prstGeom prst="rect">
              <a:avLst/>
            </a:prstGeom>
          </p:spPr>
        </p:pic>
        <p:pic>
          <p:nvPicPr>
            <p:cNvPr id="23" name="Picture 22" descr="uniform_rand_A_spec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4388" y="305588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8720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This Research: Improving spatial coverage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890594" cy="5047923"/>
          </a:xfrm>
        </p:spPr>
        <p:txBody>
          <a:bodyPr/>
          <a:lstStyle/>
          <a:p>
            <a:pPr algn="just"/>
            <a:r>
              <a:rPr lang="en-US" dirty="0" err="1" smtClean="0">
                <a:sym typeface="Wingdings"/>
              </a:rPr>
              <a:t>r</a:t>
            </a:r>
            <a:r>
              <a:rPr lang="en-US" baseline="-25000" dirty="0" err="1" smtClean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 &gt; </a:t>
            </a:r>
            <a:r>
              <a:rPr lang="en-US" dirty="0" err="1" smtClean="0">
                <a:sym typeface="Wingdings"/>
              </a:rPr>
              <a:t>r</a:t>
            </a:r>
            <a:r>
              <a:rPr lang="en-US" baseline="-25000" dirty="0" err="1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 increase randomness while degrading mesh quality</a:t>
            </a:r>
          </a:p>
          <a:p>
            <a:pPr algn="just"/>
            <a:endParaRPr lang="en-US" dirty="0">
              <a:sym typeface="Wingdings"/>
            </a:endParaRPr>
          </a:p>
          <a:p>
            <a:pPr algn="just"/>
            <a:r>
              <a:rPr lang="en-US" dirty="0" smtClean="0">
                <a:sym typeface="Wingdings"/>
              </a:rPr>
              <a:t>Here we try the opposite direction </a:t>
            </a:r>
            <a:r>
              <a:rPr lang="en-US" dirty="0" err="1" smtClean="0">
                <a:sym typeface="Wingdings"/>
              </a:rPr>
              <a:t>r</a:t>
            </a:r>
            <a:r>
              <a:rPr lang="en-US" baseline="-25000" dirty="0" err="1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 &lt; </a:t>
            </a:r>
            <a:r>
              <a:rPr lang="en-US" dirty="0" err="1" smtClean="0">
                <a:sym typeface="Wingdings"/>
              </a:rPr>
              <a:t>r</a:t>
            </a:r>
            <a:r>
              <a:rPr lang="en-US" baseline="-25000" dirty="0" err="1" smtClean="0">
                <a:sym typeface="Wingdings"/>
              </a:rPr>
              <a:t>c</a:t>
            </a:r>
            <a:endParaRPr lang="en-US" baseline="-25000" dirty="0" smtClean="0">
              <a:sym typeface="Wingdings"/>
            </a:endParaRPr>
          </a:p>
          <a:p>
            <a:pPr marL="1600200" lvl="4" algn="just">
              <a:buNone/>
            </a:pPr>
            <a:endParaRPr lang="en-US" sz="1200" b="0" dirty="0">
              <a:solidFill>
                <a:schemeClr val="tx2"/>
              </a:solidFill>
            </a:endParaRPr>
          </a:p>
        </p:txBody>
      </p:sp>
      <p:sp>
        <p:nvSpPr>
          <p:cNvPr id="362498" name="AutoShape 2" descr="https://mail-attachment.googleusercontent.com/attachment/u/0/?ui=2&amp;ik=fc9323d944&amp;view=att&amp;th=13965c8eef091c95&amp;attid=0.1&amp;disp=inline&amp;realattid=f_h6cwxm8a0&amp;safe=1&amp;zw&amp;saduie=AG9B_P9sZceLPXf1qIq5vITwxJQC&amp;sadet=1346088157521&amp;sads=xTD9B_e89pc5q8qGftn-rVq3lV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500" name="AutoShape 4" descr="https://mail-attachment.googleusercontent.com/attachment/u/0/?ui=2&amp;ik=fc9323d944&amp;view=att&amp;th=13965c8eef091c95&amp;attid=0.1&amp;disp=inline&amp;realattid=f_h6cwxm8a0&amp;safe=1&amp;zw&amp;saduie=AG9B_P9sZceLPXf1qIq5vITwxJQC&amp;sadet=1346088157521&amp;sads=xTD9B_e89pc5q8qGftn-rVq3lV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502" name="AutoShape 6" descr="https://mail-attachment.googleusercontent.com/attachment/u/0/?ui=2&amp;ik=fc9323d944&amp;view=att&amp;th=13965c8eef091c95&amp;attid=0.1&amp;disp=inline&amp;realattid=f_h6cwxm8a0&amp;safe=1&amp;zw&amp;saduie=AG9B_P9sZceLPXf1qIq5vITwxJQC&amp;sadet=1346088157521&amp;sads=xTD9B_e89pc5q8qGftn-rVq3lV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171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061" y="2701317"/>
            <a:ext cx="3993913" cy="340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3241" y="2696174"/>
            <a:ext cx="2304180" cy="231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4352304" y="4985168"/>
            <a:ext cx="47916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Question:</a:t>
            </a:r>
          </a:p>
          <a:p>
            <a:r>
              <a:rPr lang="en-US" dirty="0" smtClean="0"/>
              <a:t>Can we decouple coverage radius </a:t>
            </a:r>
          </a:p>
          <a:p>
            <a:r>
              <a:rPr lang="en-US" dirty="0" smtClean="0"/>
              <a:t>from disk-free radius such </a:t>
            </a:r>
            <a:r>
              <a:rPr lang="en-US" dirty="0" err="1" smtClean="0"/>
              <a:t>r_c</a:t>
            </a:r>
            <a:r>
              <a:rPr lang="en-US" dirty="0" smtClean="0"/>
              <a:t> &lt; </a:t>
            </a:r>
            <a:r>
              <a:rPr lang="en-US" dirty="0" err="1" smtClean="0"/>
              <a:t>r_f</a:t>
            </a:r>
            <a:r>
              <a:rPr lang="en-US" dirty="0" smtClean="0"/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738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Current Research: Sparse MPS (under preparation)</a:t>
            </a:r>
            <a:endParaRPr lang="en-US" sz="2400" dirty="0"/>
          </a:p>
        </p:txBody>
      </p:sp>
      <p:sp>
        <p:nvSpPr>
          <p:cNvPr id="362498" name="AutoShape 2" descr="https://mail-attachment.googleusercontent.com/attachment/u/0/?ui=2&amp;ik=fc9323d944&amp;view=att&amp;th=13965c8eef091c95&amp;attid=0.1&amp;disp=inline&amp;realattid=f_h6cwxm8a0&amp;safe=1&amp;zw&amp;saduie=AG9B_P9sZceLPXf1qIq5vITwxJQC&amp;sadet=1346088157521&amp;sads=xTD9B_e89pc5q8qGftn-rVq3lV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500" name="AutoShape 4" descr="https://mail-attachment.googleusercontent.com/attachment/u/0/?ui=2&amp;ik=fc9323d944&amp;view=att&amp;th=13965c8eef091c95&amp;attid=0.1&amp;disp=inline&amp;realattid=f_h6cwxm8a0&amp;safe=1&amp;zw&amp;saduie=AG9B_P9sZceLPXf1qIq5vITwxJQC&amp;sadet=1346088157521&amp;sads=xTD9B_e89pc5q8qGftn-rVq3lV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2502" name="AutoShape 6" descr="https://mail-attachment.googleusercontent.com/attachment/u/0/?ui=2&amp;ik=fc9323d944&amp;view=att&amp;th=13965c8eef091c95&amp;attid=0.1&amp;disp=inline&amp;realattid=f_h6cwxm8a0&amp;safe=1&amp;zw&amp;saduie=AG9B_P9sZceLPXf1qIq5vITwxJQC&amp;sadet=1346088157521&amp;sads=xTD9B_e89pc5q8qGftn-rVq3lV0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6368" y="1420111"/>
            <a:ext cx="7635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Answer: Yes, If the algorithm doesn’t lead to configurations </a:t>
            </a:r>
          </a:p>
          <a:p>
            <a:r>
              <a:rPr lang="en-US" dirty="0" smtClean="0"/>
              <a:t>Like this.</a:t>
            </a:r>
            <a:endParaRPr lang="en-US" dirty="0"/>
          </a:p>
        </p:txBody>
      </p:sp>
      <p:pic>
        <p:nvPicPr>
          <p:cNvPr id="37274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3071" y="1887245"/>
            <a:ext cx="3503165" cy="297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81742" y="240145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Unfortunately!</a:t>
            </a:r>
          </a:p>
          <a:p>
            <a:r>
              <a:rPr lang="en-US" dirty="0" smtClean="0"/>
              <a:t>Vey hard to achieve </a:t>
            </a:r>
          </a:p>
          <a:p>
            <a:r>
              <a:rPr lang="en-US" dirty="0" smtClean="0"/>
              <a:t>via sampling due to </a:t>
            </a:r>
          </a:p>
          <a:p>
            <a:r>
              <a:rPr lang="en-US" dirty="0" smtClean="0"/>
              <a:t>global constraints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849" y="4738945"/>
            <a:ext cx="4850676" cy="16867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963" y="453901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Impact of solution:</a:t>
            </a:r>
          </a:p>
          <a:p>
            <a:r>
              <a:rPr lang="en-US" dirty="0" smtClean="0"/>
              <a:t>A tune-up parameter </a:t>
            </a:r>
          </a:p>
          <a:p>
            <a:r>
              <a:rPr lang="en-US" dirty="0" smtClean="0"/>
              <a:t>to trade randomness</a:t>
            </a:r>
          </a:p>
          <a:p>
            <a:r>
              <a:rPr lang="en-US" dirty="0" smtClean="0"/>
              <a:t>For better space coverage</a:t>
            </a:r>
          </a:p>
          <a:p>
            <a:r>
              <a:rPr lang="en-US" dirty="0" smtClean="0"/>
              <a:t>e.g. better mesh quality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009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poor-man’s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217006" cy="4572000"/>
          </a:xfrm>
        </p:spPr>
        <p:txBody>
          <a:bodyPr/>
          <a:lstStyle/>
          <a:p>
            <a:r>
              <a:rPr lang="en-US" dirty="0" smtClean="0"/>
              <a:t>Generate an MPS as usual and relocate points to optimize </a:t>
            </a:r>
            <a:r>
              <a:rPr lang="en-US" dirty="0" smtClean="0">
                <a:latin typeface="GreekC"/>
                <a:cs typeface="GreekC"/>
              </a:rPr>
              <a:t>beta directly using </a:t>
            </a:r>
            <a:r>
              <a:rPr lang="en-US" dirty="0" err="1" smtClean="0">
                <a:latin typeface="GreekC"/>
                <a:cs typeface="GreekC"/>
              </a:rPr>
              <a:t>Nelder</a:t>
            </a:r>
            <a:r>
              <a:rPr lang="en-US" dirty="0" smtClean="0">
                <a:latin typeface="GreekC"/>
                <a:cs typeface="GreekC"/>
              </a:rPr>
              <a:t> Mead</a:t>
            </a:r>
          </a:p>
          <a:p>
            <a:pPr marL="171450" indent="0">
              <a:buNone/>
            </a:pPr>
            <a:endParaRPr lang="en-US" dirty="0">
              <a:latin typeface="GreekC"/>
              <a:cs typeface="GreekC"/>
            </a:endParaRPr>
          </a:p>
        </p:txBody>
      </p:sp>
      <p:pic>
        <p:nvPicPr>
          <p:cNvPr id="4" name="Picture 3" descr="Nelder_Mead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872" y="2723053"/>
            <a:ext cx="4419135" cy="331435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68672" y="2845162"/>
            <a:ext cx="4542995" cy="3403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indent="0">
              <a:buNone/>
            </a:pPr>
            <a:r>
              <a:rPr lang="en-US" sz="2000" dirty="0" smtClean="0">
                <a:latin typeface="GreekC"/>
                <a:cs typeface="GreekC"/>
              </a:rPr>
              <a:t>Four rules for relocating a point:</a:t>
            </a:r>
          </a:p>
          <a:p>
            <a:pPr marL="171450" indent="0">
              <a:buNone/>
            </a:pPr>
            <a:endParaRPr lang="en-US" sz="2000" dirty="0">
              <a:latin typeface="GreekC"/>
              <a:cs typeface="GreekC"/>
            </a:endParaRPr>
          </a:p>
          <a:p>
            <a:pPr marL="628650" indent="-457200">
              <a:buAutoNum type="arabicPeriod"/>
            </a:pPr>
            <a:r>
              <a:rPr lang="en-US" sz="2000" dirty="0" smtClean="0">
                <a:latin typeface="GreekC"/>
                <a:cs typeface="GreekC"/>
              </a:rPr>
              <a:t>Reflection</a:t>
            </a:r>
          </a:p>
          <a:p>
            <a:pPr marL="171450" indent="0">
              <a:buNone/>
            </a:pPr>
            <a:endParaRPr lang="en-US" sz="2000" dirty="0" smtClean="0">
              <a:latin typeface="GreekC"/>
              <a:cs typeface="GreekC"/>
            </a:endParaRPr>
          </a:p>
          <a:p>
            <a:pPr marL="628650" indent="-457200">
              <a:buAutoNum type="arabicPeriod"/>
            </a:pPr>
            <a:r>
              <a:rPr lang="en-US" sz="2000" dirty="0" smtClean="0">
                <a:latin typeface="GreekC"/>
                <a:cs typeface="GreekC"/>
              </a:rPr>
              <a:t>Expansion</a:t>
            </a:r>
          </a:p>
          <a:p>
            <a:pPr marL="628650" indent="-457200">
              <a:buAutoNum type="arabicPeriod"/>
            </a:pPr>
            <a:endParaRPr lang="en-US" sz="2000" dirty="0" smtClean="0">
              <a:latin typeface="GreekC"/>
              <a:cs typeface="GreekC"/>
            </a:endParaRPr>
          </a:p>
          <a:p>
            <a:pPr marL="628650" indent="-457200">
              <a:buAutoNum type="arabicPeriod"/>
            </a:pPr>
            <a:r>
              <a:rPr lang="en-US" sz="2000" dirty="0" smtClean="0">
                <a:latin typeface="GreekC"/>
                <a:cs typeface="GreekC"/>
              </a:rPr>
              <a:t>Contraction</a:t>
            </a:r>
          </a:p>
          <a:p>
            <a:pPr marL="171450" indent="0">
              <a:buNone/>
            </a:pPr>
            <a:endParaRPr lang="en-US" sz="2000" dirty="0" smtClean="0">
              <a:latin typeface="GreekC"/>
              <a:cs typeface="GreekC"/>
            </a:endParaRPr>
          </a:p>
          <a:p>
            <a:pPr marL="628650" indent="-457200">
              <a:buAutoNum type="arabicPeriod"/>
            </a:pPr>
            <a:r>
              <a:rPr lang="en-US" sz="2000" dirty="0" smtClean="0">
                <a:latin typeface="GreekC"/>
                <a:cs typeface="GreekC"/>
              </a:rPr>
              <a:t>Reduction</a:t>
            </a:r>
          </a:p>
        </p:txBody>
      </p:sp>
    </p:spTree>
    <p:extLst>
      <p:ext uri="{BB962C8B-B14F-4D97-AF65-F5344CB8AC3E}">
        <p14:creationId xmlns:p14="http://schemas.microsoft.com/office/powerpoint/2010/main" val="15988737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 bwMode="auto">
          <a:xfrm>
            <a:off x="1943755" y="1996008"/>
            <a:ext cx="2210234" cy="2210234"/>
          </a:xfrm>
          <a:prstGeom prst="ellipse">
            <a:avLst/>
          </a:prstGeom>
          <a:solidFill>
            <a:srgbClr val="FFC000">
              <a:alpha val="42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2566418" y="2639572"/>
            <a:ext cx="918751" cy="918751"/>
          </a:xfrm>
          <a:prstGeom prst="ellipse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051" y="150360"/>
            <a:ext cx="8259645" cy="1014412"/>
          </a:xfrm>
        </p:spPr>
        <p:txBody>
          <a:bodyPr/>
          <a:lstStyle/>
          <a:p>
            <a:r>
              <a:rPr lang="en-US" dirty="0" smtClean="0"/>
              <a:t>Point Sets: Well-spaced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41850"/>
            <a:ext cx="7772400" cy="1454150"/>
          </a:xfrm>
        </p:spPr>
        <p:txBody>
          <a:bodyPr/>
          <a:lstStyle/>
          <a:p>
            <a:r>
              <a:rPr lang="en-US" sz="1600" dirty="0"/>
              <a:t>Well-spaced =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Farthest Voronoi vertex </a:t>
            </a:r>
            <a:r>
              <a:rPr lang="en-US" sz="1600" dirty="0" smtClean="0">
                <a:solidFill>
                  <a:srgbClr val="FF0000"/>
                </a:solidFill>
              </a:rPr>
              <a:t>(coverage) not </a:t>
            </a:r>
            <a:r>
              <a:rPr lang="en-US" sz="1600" dirty="0">
                <a:solidFill>
                  <a:srgbClr val="FF0000"/>
                </a:solidFill>
              </a:rPr>
              <a:t>much farther than </a:t>
            </a:r>
            <a:r>
              <a:rPr lang="en-US" sz="1600" dirty="0" smtClean="0">
                <a:solidFill>
                  <a:srgbClr val="FF0000"/>
                </a:solidFill>
              </a:rPr>
              <a:t>closest </a:t>
            </a:r>
            <a:r>
              <a:rPr lang="en-US" sz="1600" dirty="0">
                <a:solidFill>
                  <a:srgbClr val="FF0000"/>
                </a:solidFill>
              </a:rPr>
              <a:t>Delaunay </a:t>
            </a:r>
            <a:r>
              <a:rPr lang="en-US" sz="1600" dirty="0" smtClean="0">
                <a:solidFill>
                  <a:srgbClr val="FF0000"/>
                </a:solidFill>
              </a:rPr>
              <a:t>neighbor (free)</a:t>
            </a:r>
            <a:endParaRPr lang="en-US" sz="1600" dirty="0">
              <a:solidFill>
                <a:srgbClr val="FF0000"/>
              </a:solidFill>
            </a:endParaRPr>
          </a:p>
          <a:p>
            <a:pPr lvl="1"/>
            <a:r>
              <a:rPr lang="en-US" sz="1600" dirty="0"/>
              <a:t>Measured by Voronoi cell aspect </a:t>
            </a:r>
            <a:r>
              <a:rPr lang="en-US" sz="1600" dirty="0" smtClean="0"/>
              <a:t>ratio</a:t>
            </a:r>
            <a:r>
              <a:rPr lang="en-US" sz="1600" dirty="0"/>
              <a:t> </a:t>
            </a:r>
            <a:r>
              <a:rPr lang="en-US" sz="1600" dirty="0" smtClean="0"/>
              <a:t>(A) or </a:t>
            </a:r>
            <a:r>
              <a:rPr lang="en-US" sz="1600" dirty="0"/>
              <a:t>beta = r</a:t>
            </a:r>
            <a:r>
              <a:rPr lang="en-US" sz="1600" baseline="-25000" dirty="0"/>
              <a:t>c</a:t>
            </a:r>
            <a:r>
              <a:rPr lang="en-US" sz="1600" dirty="0"/>
              <a:t> / r</a:t>
            </a:r>
            <a:r>
              <a:rPr lang="en-US" sz="1600" baseline="-25000" dirty="0"/>
              <a:t>f</a:t>
            </a:r>
          </a:p>
          <a:p>
            <a:pPr lvl="1"/>
            <a:r>
              <a:rPr lang="en-US" sz="1600" dirty="0"/>
              <a:t>beta </a:t>
            </a:r>
            <a:r>
              <a:rPr lang="en-US" sz="1600" dirty="0" smtClean="0"/>
              <a:t>&lt;= </a:t>
            </a:r>
            <a:r>
              <a:rPr lang="en-US" sz="1600" dirty="0"/>
              <a:t>1 is often the goal </a:t>
            </a:r>
            <a:r>
              <a:rPr lang="en-US" sz="1600" dirty="0" smtClean="0"/>
              <a:t>for uniform distributions</a:t>
            </a:r>
            <a:endParaRPr lang="en-US" sz="1600" baseline="-25000" dirty="0"/>
          </a:p>
        </p:txBody>
      </p:sp>
      <p:sp>
        <p:nvSpPr>
          <p:cNvPr id="4" name="Oval 3"/>
          <p:cNvSpPr/>
          <p:nvPr/>
        </p:nvSpPr>
        <p:spPr bwMode="auto">
          <a:xfrm>
            <a:off x="1257300" y="2724150"/>
            <a:ext cx="137160" cy="13716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524250" y="1841500"/>
            <a:ext cx="137160" cy="13716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936750" y="1847850"/>
            <a:ext cx="137160" cy="13716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965450" y="3060700"/>
            <a:ext cx="137160" cy="13716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8" name="Straight Connector 7"/>
          <p:cNvCxnSpPr>
            <a:cxnSpLocks noChangeAspect="1"/>
          </p:cNvCxnSpPr>
          <p:nvPr/>
        </p:nvCxnSpPr>
        <p:spPr bwMode="auto">
          <a:xfrm flipV="1">
            <a:off x="2232969" y="2260600"/>
            <a:ext cx="600801" cy="5016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>
            <a:cxnSpLocks noChangeAspect="1"/>
          </p:cNvCxnSpPr>
          <p:nvPr/>
        </p:nvCxnSpPr>
        <p:spPr bwMode="auto">
          <a:xfrm>
            <a:off x="2827082" y="2260600"/>
            <a:ext cx="1284633" cy="5905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>
            <a:cxnSpLocks noChangeAspect="1"/>
          </p:cNvCxnSpPr>
          <p:nvPr/>
        </p:nvCxnSpPr>
        <p:spPr bwMode="auto">
          <a:xfrm>
            <a:off x="2780665" y="1024022"/>
            <a:ext cx="39582" cy="12302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cxnSpLocks noChangeAspect="1"/>
          </p:cNvCxnSpPr>
          <p:nvPr/>
        </p:nvCxnSpPr>
        <p:spPr bwMode="auto">
          <a:xfrm>
            <a:off x="1253088" y="1974215"/>
            <a:ext cx="957460" cy="7880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cxnSpLocks noChangeAspect="1"/>
          </p:cNvCxnSpPr>
          <p:nvPr/>
        </p:nvCxnSpPr>
        <p:spPr bwMode="auto">
          <a:xfrm flipH="1">
            <a:off x="2098742" y="2768600"/>
            <a:ext cx="122433" cy="5715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4330700" y="3905250"/>
            <a:ext cx="137160" cy="13716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743200" y="3911600"/>
            <a:ext cx="137160" cy="13716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8" name="Straight Connector 17"/>
          <p:cNvCxnSpPr>
            <a:cxnSpLocks noChangeAspect="1"/>
          </p:cNvCxnSpPr>
          <p:nvPr/>
        </p:nvCxnSpPr>
        <p:spPr bwMode="auto">
          <a:xfrm>
            <a:off x="2101850" y="3340100"/>
            <a:ext cx="1517650" cy="3807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cxnSpLocks noChangeAspect="1"/>
          </p:cNvCxnSpPr>
          <p:nvPr/>
        </p:nvCxnSpPr>
        <p:spPr bwMode="auto">
          <a:xfrm flipV="1">
            <a:off x="3606112" y="2867696"/>
            <a:ext cx="508688" cy="8597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cxnSpLocks/>
          </p:cNvCxnSpPr>
          <p:nvPr/>
        </p:nvCxnSpPr>
        <p:spPr bwMode="auto">
          <a:xfrm flipV="1">
            <a:off x="1473200" y="3331246"/>
            <a:ext cx="628650" cy="7327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cxnSpLocks/>
          </p:cNvCxnSpPr>
          <p:nvPr/>
        </p:nvCxnSpPr>
        <p:spPr bwMode="auto">
          <a:xfrm flipH="1" flipV="1">
            <a:off x="3606800" y="3727450"/>
            <a:ext cx="31750" cy="774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cxnSpLocks/>
          </p:cNvCxnSpPr>
          <p:nvPr/>
        </p:nvCxnSpPr>
        <p:spPr bwMode="auto">
          <a:xfrm flipH="1">
            <a:off x="4114800" y="2470150"/>
            <a:ext cx="901700" cy="3937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cxnSpLocks/>
            <a:stCxn id="7" idx="6"/>
          </p:cNvCxnSpPr>
          <p:nvPr/>
        </p:nvCxnSpPr>
        <p:spPr bwMode="auto">
          <a:xfrm flipV="1">
            <a:off x="3102610" y="2857500"/>
            <a:ext cx="1018540" cy="2717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3441155" y="2552301"/>
            <a:ext cx="378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baseline="-25000" dirty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78830" y="3177773"/>
            <a:ext cx="806707" cy="771806"/>
            <a:chOff x="2178830" y="3177773"/>
            <a:chExt cx="806707" cy="771806"/>
          </a:xfrm>
        </p:grpSpPr>
        <p:cxnSp>
          <p:nvCxnSpPr>
            <p:cNvPr id="52" name="Straight Connector 51"/>
            <p:cNvCxnSpPr>
              <a:cxnSpLocks/>
              <a:stCxn id="7" idx="3"/>
            </p:cNvCxnSpPr>
            <p:nvPr/>
          </p:nvCxnSpPr>
          <p:spPr bwMode="auto">
            <a:xfrm flipH="1">
              <a:off x="2707558" y="3177773"/>
              <a:ext cx="277979" cy="24898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2178830" y="3487914"/>
              <a:ext cx="594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r</a:t>
              </a:r>
              <a:r>
                <a:rPr lang="en-US" baseline="-25000" dirty="0">
                  <a:solidFill>
                    <a:schemeClr val="accent6"/>
                  </a:solidFill>
                </a:rPr>
                <a:t>f</a:t>
              </a:r>
              <a:r>
                <a:rPr lang="en-US" dirty="0">
                  <a:solidFill>
                    <a:schemeClr val="accent6"/>
                  </a:solidFill>
                </a:rPr>
                <a:t>/2</a:t>
              </a:r>
            </a:p>
          </p:txBody>
        </p:sp>
      </p:grpSp>
      <p:cxnSp>
        <p:nvCxnSpPr>
          <p:cNvPr id="59" name="Straight Connector 58"/>
          <p:cNvCxnSpPr>
            <a:cxnSpLocks/>
            <a:endCxn id="14" idx="7"/>
          </p:cNvCxnSpPr>
          <p:nvPr/>
        </p:nvCxnSpPr>
        <p:spPr bwMode="auto">
          <a:xfrm flipH="1">
            <a:off x="2860273" y="3194050"/>
            <a:ext cx="162328" cy="7376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921000" y="3524250"/>
            <a:ext cx="35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en-US" baseline="-25000" dirty="0">
                <a:solidFill>
                  <a:schemeClr val="accent2">
                    <a:lumMod val="50000"/>
                  </a:schemeClr>
                </a:solidFill>
              </a:rPr>
              <a:t>f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16386" y="1244111"/>
            <a:ext cx="3801041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</a:t>
            </a:r>
            <a:r>
              <a:rPr lang="en-US" baseline="-25000" dirty="0" err="1" smtClean="0">
                <a:solidFill>
                  <a:srgbClr val="FF0000"/>
                </a:solidFill>
              </a:rPr>
              <a:t>c</a:t>
            </a:r>
            <a:r>
              <a:rPr lang="en-US" baseline="-25000" dirty="0" smtClean="0">
                <a:solidFill>
                  <a:srgbClr val="FF0000"/>
                </a:solidFill>
              </a:rPr>
              <a:t> = </a:t>
            </a:r>
            <a:r>
              <a:rPr lang="en-US" b="1" baseline="-25000" dirty="0" smtClean="0">
                <a:solidFill>
                  <a:srgbClr val="FF0000"/>
                </a:solidFill>
              </a:rPr>
              <a:t>coverage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farthest distance from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domain point to sample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75712" y="2433478"/>
            <a:ext cx="3329758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en-US" baseline="-25000" dirty="0" err="1" smtClean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en-US" baseline="-25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baseline="-25000" dirty="0" smtClean="0">
                <a:solidFill>
                  <a:schemeClr val="accent2">
                    <a:lumMod val="50000"/>
                  </a:schemeClr>
                </a:solidFill>
              </a:rPr>
              <a:t>= free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shortest distance between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sample points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380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58" y="1169460"/>
            <a:ext cx="7490970" cy="2780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262" y="4023946"/>
            <a:ext cx="4951376" cy="269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837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Impact on Mesh Quality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580" y="4753287"/>
            <a:ext cx="4930132" cy="2104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56" y="1483830"/>
            <a:ext cx="4136646" cy="165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341" y="2967660"/>
            <a:ext cx="4400968" cy="180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574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Noise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" y="1471257"/>
            <a:ext cx="4513840" cy="4529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085" y="1496406"/>
            <a:ext cx="4470915" cy="450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95298"/>
      </p:ext>
    </p:extLst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Noise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74" y="1370658"/>
            <a:ext cx="7053037" cy="46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446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Non-convex domains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28" y="1710176"/>
            <a:ext cx="4486038" cy="4242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95" y="1571854"/>
            <a:ext cx="3806863" cy="431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610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Curved Surfaces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07" y="1270057"/>
            <a:ext cx="3991959" cy="4866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1283" y="1219759"/>
            <a:ext cx="4366111" cy="494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743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Curved Surfaces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729" y="1672454"/>
            <a:ext cx="4199513" cy="4553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853" y="1633426"/>
            <a:ext cx="3945852" cy="469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922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Impact on bilateral filtering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91" y="1332932"/>
            <a:ext cx="5803855" cy="5260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977" y="1798200"/>
            <a:ext cx="25523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Sub-sampling accelerated </a:t>
            </a:r>
            <a:r>
              <a:rPr lang="en-US" baseline="30000" dirty="0" smtClean="0"/>
              <a:t>bilateral </a:t>
            </a:r>
            <a:r>
              <a:rPr lang="en-US" baseline="30000" dirty="0"/>
              <a:t>filtering. β = 0.75 achieves the right balance between uniformity (reducing noise) and randomness (avoiding aliasing). Notice the noisier results with less uniform sampling (β = 2.0) and more aliasing with more regular sampling (CVT and triangle tiling). For the skull and reflection cases, we show both the whole images and partial zoom-ins.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57075"/>
      </p:ext>
    </p:extLst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28104"/>
            <a:ext cx="7772400" cy="4572000"/>
          </a:xfrm>
        </p:spPr>
        <p:txBody>
          <a:bodyPr/>
          <a:lstStyle/>
          <a:p>
            <a:r>
              <a:rPr lang="en-US" dirty="0"/>
              <a:t>This paper introduced a Well-spaced Blue-noise Distribution WBD, with β = </a:t>
            </a:r>
            <a:r>
              <a:rPr lang="en-US" dirty="0" err="1"/>
              <a:t>r</a:t>
            </a:r>
            <a:r>
              <a:rPr lang="en-US" baseline="-25000" dirty="0" err="1"/>
              <a:t>c</a:t>
            </a:r>
            <a:r>
              <a:rPr lang="en-US" dirty="0"/>
              <a:t>/</a:t>
            </a:r>
            <a:r>
              <a:rPr lang="en-US" dirty="0" err="1"/>
              <a:t>r</a:t>
            </a:r>
            <a:r>
              <a:rPr lang="en-US" baseline="-25000" dirty="0" err="1"/>
              <a:t>f</a:t>
            </a:r>
            <a:r>
              <a:rPr lang="en-US" dirty="0"/>
              <a:t> measuring coverage uniformity or well</a:t>
            </a:r>
            <a:r>
              <a:rPr lang="en-US" dirty="0" smtClean="0"/>
              <a:t>-</a:t>
            </a:r>
            <a:r>
              <a:rPr lang="en-US" dirty="0" err="1" smtClean="0"/>
              <a:t>spacedness</a:t>
            </a:r>
            <a:r>
              <a:rPr lang="en-US" dirty="0"/>
              <a:t>. </a:t>
            </a:r>
          </a:p>
          <a:p>
            <a:endParaRPr lang="en-US" sz="1000" dirty="0" smtClean="0"/>
          </a:p>
          <a:p>
            <a:r>
              <a:rPr lang="en-US" dirty="0"/>
              <a:t>We proposed the Opt-</a:t>
            </a:r>
            <a:r>
              <a:rPr lang="en-US" dirty="0" smtClean="0"/>
              <a:t>β </a:t>
            </a:r>
            <a:r>
              <a:rPr lang="en-US" dirty="0"/>
              <a:t>algorithm to change a </a:t>
            </a:r>
            <a:r>
              <a:rPr lang="en-US" dirty="0" smtClean="0"/>
              <a:t>random </a:t>
            </a:r>
            <a:r>
              <a:rPr lang="en-US" dirty="0"/>
              <a:t>point set to a WBD; blue noise is preserved up to β ≈ 0.75. </a:t>
            </a:r>
          </a:p>
          <a:p>
            <a:endParaRPr lang="en-US" sz="800" dirty="0" smtClean="0"/>
          </a:p>
          <a:p>
            <a:r>
              <a:rPr lang="en-US" dirty="0" smtClean="0"/>
              <a:t>Extension to higher dimensions esp. impact on slivers is our next step</a:t>
            </a:r>
          </a:p>
          <a:p>
            <a:endParaRPr lang="en-US" sz="800" dirty="0" smtClean="0"/>
          </a:p>
          <a:p>
            <a:r>
              <a:rPr lang="en-US" dirty="0" smtClean="0"/>
              <a:t>Investigate sampling solutions to the Sparse MPS problem.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 … Questions?</a:t>
            </a:r>
            <a:endParaRPr lang="en-US" dirty="0"/>
          </a:p>
        </p:txBody>
      </p:sp>
      <p:pic>
        <p:nvPicPr>
          <p:cNvPr id="36556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9019" y="1264861"/>
            <a:ext cx="1734746" cy="165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723" y="2596897"/>
            <a:ext cx="1713205" cy="163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161" y="4362712"/>
            <a:ext cx="2102739" cy="166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893" y="3098509"/>
            <a:ext cx="2040264" cy="161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1" y="4397095"/>
            <a:ext cx="1180883" cy="194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5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6645" y="1248808"/>
            <a:ext cx="1456787" cy="137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6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285" y="1786998"/>
            <a:ext cx="928119" cy="150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Omar_Meera_before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82" y="1363763"/>
            <a:ext cx="3624195" cy="2696174"/>
          </a:xfrm>
          <a:prstGeom prst="rect">
            <a:avLst/>
          </a:prstGeom>
        </p:spPr>
      </p:pic>
      <p:pic>
        <p:nvPicPr>
          <p:cNvPr id="13" name="Picture 12" descr="Omar_Meera_after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476" y="3897951"/>
            <a:ext cx="3476033" cy="2597721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453" y="5030050"/>
            <a:ext cx="1176426" cy="119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9871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Sets: Random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675" y="3104135"/>
            <a:ext cx="8853657" cy="1971955"/>
            <a:chOff x="-116043" y="1176055"/>
            <a:chExt cx="8853657" cy="1971955"/>
          </a:xfrm>
        </p:grpSpPr>
        <p:pic>
          <p:nvPicPr>
            <p:cNvPr id="6" name="Picture 5" descr="psa-gpu-0_01-rp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991" y="1319210"/>
              <a:ext cx="2706623" cy="1828800"/>
            </a:xfrm>
            <a:prstGeom prst="rect">
              <a:avLst/>
            </a:prstGeom>
          </p:spPr>
        </p:pic>
        <p:pic>
          <p:nvPicPr>
            <p:cNvPr id="7" name="Picture 6" descr="psa-gpu-0_01-spec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025" y="1181824"/>
              <a:ext cx="1828800" cy="1828800"/>
            </a:xfrm>
            <a:prstGeom prst="rect">
              <a:avLst/>
            </a:prstGeom>
          </p:spPr>
        </p:pic>
        <p:pic>
          <p:nvPicPr>
            <p:cNvPr id="8" name="Picture 7" descr="psa-gpu-0_01-pts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9171" y="1176055"/>
              <a:ext cx="1828800" cy="1828800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-116043" y="1285416"/>
              <a:ext cx="2295066" cy="508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0" tIns="44450" rIns="90487" bIns="4445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00000"/>
                <a:buFontTx/>
                <a:buChar char="•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Random with minimum separation</a:t>
              </a:r>
              <a:b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lang="en-US" sz="1800" b="1" kern="0" dirty="0" smtClean="0">
                  <a:solidFill>
                    <a:srgbClr val="000000"/>
                  </a:solidFill>
                  <a:latin typeface="+mn-lt"/>
                </a:rPr>
                <a:t>(blue noise)</a:t>
              </a:r>
            </a:p>
            <a:p>
              <a:pPr marL="171450"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00000"/>
                <a:tabLst/>
                <a:defRPr/>
              </a:pPr>
              <a:r>
                <a:rPr kumimoji="0" lang="en-US" sz="1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 </a:t>
              </a: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</a:t>
              </a:r>
              <a:r>
                <a:rPr kumimoji="0" lang="en-US" sz="18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= </a:t>
              </a: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</a:t>
              </a:r>
              <a:r>
                <a:rPr kumimoji="0" lang="en-US" sz="18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  <a:endPara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71450"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00000"/>
                <a:tabLst/>
                <a:defRPr/>
              </a:pPr>
              <a:endPara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1224752"/>
            <a:ext cx="8875518" cy="1886821"/>
            <a:chOff x="-122489" y="3055880"/>
            <a:chExt cx="8875518" cy="1886821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-122489" y="3082697"/>
              <a:ext cx="7894889" cy="55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200" b="1">
                  <a:solidFill>
                    <a:srgbClr val="000000"/>
                  </a:solidFill>
                  <a:latin typeface="+mn-lt"/>
                </a:defRPr>
              </a:lvl2pPr>
              <a:lvl3pPr marL="10858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rgbClr val="000000"/>
                  </a:solidFill>
                  <a:latin typeface="+mn-lt"/>
                </a:defRPr>
              </a:lvl3pPr>
              <a:lvl4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b="1">
                  <a:solidFill>
                    <a:srgbClr val="000000"/>
                  </a:solidFill>
                  <a:latin typeface="+mn-lt"/>
                </a:defRPr>
              </a:lvl4pPr>
              <a:lvl5pPr marL="19431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5pPr>
              <a:lvl6pPr marL="24003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6pPr>
              <a:lvl7pPr marL="28575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7pPr>
              <a:lvl8pPr marL="33147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8pPr>
              <a:lvl9pPr marL="37719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9pPr>
            </a:lstStyle>
            <a:p>
              <a:r>
                <a:rPr lang="en-US" sz="1800" dirty="0" smtClean="0"/>
                <a:t>Random</a:t>
              </a:r>
              <a:br>
                <a:rPr lang="en-US" sz="1800" dirty="0" smtClean="0"/>
              </a:br>
              <a:r>
                <a:rPr lang="en-US" sz="1800" dirty="0" smtClean="0"/>
                <a:t>with no </a:t>
              </a:r>
            </a:p>
            <a:p>
              <a:pPr>
                <a:buNone/>
              </a:pPr>
              <a:r>
                <a:rPr lang="en-US" sz="1800" dirty="0" smtClean="0"/>
                <a:t>   constraints</a:t>
              </a:r>
            </a:p>
            <a:p>
              <a:pPr>
                <a:buNone/>
              </a:pPr>
              <a:r>
                <a:rPr lang="en-US" sz="1800" dirty="0" smtClean="0"/>
                <a:t>   (white noise)</a:t>
              </a:r>
              <a:endParaRPr lang="en-US" sz="1800" dirty="0"/>
            </a:p>
          </p:txBody>
        </p:sp>
        <p:pic>
          <p:nvPicPr>
            <p:cNvPr id="12" name="Picture 11" descr="uniform_rand_A_pts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8513" y="3062326"/>
              <a:ext cx="1828800" cy="1828800"/>
            </a:xfrm>
            <a:prstGeom prst="rect">
              <a:avLst/>
            </a:prstGeom>
          </p:spPr>
        </p:pic>
        <p:pic>
          <p:nvPicPr>
            <p:cNvPr id="13" name="Picture 12" descr="uniform_rand_A_rp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6405" y="3113901"/>
              <a:ext cx="2706624" cy="1828800"/>
            </a:xfrm>
            <a:prstGeom prst="rect">
              <a:avLst/>
            </a:prstGeom>
          </p:spPr>
        </p:pic>
        <p:pic>
          <p:nvPicPr>
            <p:cNvPr id="14" name="Picture 13" descr="uniform_rand_A_spec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4388" y="3055880"/>
              <a:ext cx="1828800" cy="1828800"/>
            </a:xfrm>
            <a:prstGeom prst="rect">
              <a:avLst/>
            </a:prstGeom>
          </p:spPr>
        </p:pic>
      </p:grpSp>
      <p:pic>
        <p:nvPicPr>
          <p:cNvPr id="17" name="Picture 16" descr="square11txt_spec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674" y="4996947"/>
            <a:ext cx="1824466" cy="1824466"/>
          </a:xfrm>
          <a:prstGeom prst="rect">
            <a:avLst/>
          </a:prstGeom>
        </p:spPr>
      </p:pic>
      <p:pic>
        <p:nvPicPr>
          <p:cNvPr id="18" name="Picture 17" descr="square11txt_rp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482" y="5063162"/>
            <a:ext cx="2689197" cy="1817025"/>
          </a:xfrm>
          <a:prstGeom prst="rect">
            <a:avLst/>
          </a:prstGeom>
        </p:spPr>
      </p:pic>
      <p:pic>
        <p:nvPicPr>
          <p:cNvPr id="19" name="Picture 18" descr="square11txt_pts.pd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957" y="5003069"/>
            <a:ext cx="1818350" cy="1818350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0" y="4949114"/>
            <a:ext cx="229506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Correlated</a:t>
            </a:r>
          </a:p>
          <a:p>
            <a:pPr marL="34290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tabLst/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+mn-lt"/>
              </a:rPr>
              <a:t> 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Points</a:t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US" sz="18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US" sz="18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endParaRPr kumimoji="0" lang="en-US" sz="18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0728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/>
              <a:t>D</a:t>
            </a:r>
            <a:r>
              <a:rPr lang="en-US" dirty="0" smtClean="0"/>
              <a:t>o We Care?!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78387" y="2711550"/>
            <a:ext cx="77724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Applications for Random Well Spaced point Sets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20026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Provably Good Meshing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767" y="4576232"/>
            <a:ext cx="3225800" cy="160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333" y="6104466"/>
            <a:ext cx="27068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Seismic </a:t>
            </a:r>
            <a:r>
              <a:rPr lang="en-US" dirty="0" smtClean="0"/>
              <a:t>Simulations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m</a:t>
            </a:r>
            <a:r>
              <a:rPr lang="en-US" sz="2000" dirty="0" smtClean="0">
                <a:solidFill>
                  <a:srgbClr val="0000FF"/>
                </a:solidFill>
              </a:rPr>
              <a:t>aximal helps </a:t>
            </a:r>
            <a:r>
              <a:rPr lang="en-US" sz="2000" dirty="0" err="1" smtClean="0">
                <a:solidFill>
                  <a:srgbClr val="0000FF"/>
                </a:solidFill>
              </a:rPr>
              <a:t>Δ</a:t>
            </a:r>
            <a:r>
              <a:rPr lang="en-US" sz="2000" dirty="0" smtClean="0">
                <a:solidFill>
                  <a:srgbClr val="0000FF"/>
                </a:solidFill>
              </a:rPr>
              <a:t> quality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585200" cy="4572000"/>
          </a:xfrm>
        </p:spPr>
        <p:txBody>
          <a:bodyPr/>
          <a:lstStyle/>
          <a:p>
            <a:pPr marL="342900" lvl="1" indent="-171450">
              <a:buFontTx/>
              <a:buChar char="•"/>
            </a:pPr>
            <a:r>
              <a:rPr lang="en-US" dirty="0"/>
              <a:t>Physics </a:t>
            </a:r>
            <a:r>
              <a:rPr lang="en-US" dirty="0" smtClean="0"/>
              <a:t>simulations</a:t>
            </a:r>
            <a:endParaRPr lang="en-US" dirty="0"/>
          </a:p>
          <a:p>
            <a:pPr marL="742950" lvl="2"/>
            <a:r>
              <a:rPr lang="en-US" dirty="0"/>
              <a:t>Voronoi mesh, cell = points closest to a sample</a:t>
            </a:r>
          </a:p>
          <a:p>
            <a:pPr marL="742950" lvl="2"/>
            <a:r>
              <a:rPr lang="en-US" dirty="0"/>
              <a:t>Fractures occur on Voronoi cell boundaries</a:t>
            </a:r>
          </a:p>
          <a:p>
            <a:pPr marL="1200150" lvl="3"/>
            <a:r>
              <a:rPr lang="en-US" dirty="0" smtClean="0"/>
              <a:t>Mesh variation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models </a:t>
            </a:r>
            <a:r>
              <a:rPr lang="en-US" dirty="0" smtClean="0"/>
              <a:t>material strength variation</a:t>
            </a:r>
          </a:p>
          <a:p>
            <a:pPr marL="1200150" lvl="3"/>
            <a:r>
              <a:rPr lang="en-US" dirty="0" smtClean="0"/>
              <a:t>CVT, regular lattices give unrealistic cracks</a:t>
            </a:r>
          </a:p>
          <a:p>
            <a:pPr marL="1600200" lvl="4"/>
            <a:r>
              <a:rPr lang="en-US" dirty="0" smtClean="0">
                <a:solidFill>
                  <a:schemeClr val="tx2"/>
                </a:solidFill>
              </a:rPr>
              <a:t>Unbiased sampling gives realistic cracks</a:t>
            </a:r>
            <a:endParaRPr lang="en-US" dirty="0">
              <a:solidFill>
                <a:schemeClr val="tx2"/>
              </a:solidFill>
            </a:endParaRPr>
          </a:p>
          <a:p>
            <a:pPr marL="742950" lvl="2"/>
            <a:r>
              <a:rPr lang="en-US" dirty="0"/>
              <a:t>Ensembles of simulations</a:t>
            </a:r>
          </a:p>
          <a:p>
            <a:pPr marL="742950" lvl="2"/>
            <a:r>
              <a:rPr lang="en-US" dirty="0"/>
              <a:t>Domains: non-</a:t>
            </a:r>
            <a:r>
              <a:rPr lang="en-US" dirty="0" smtClean="0"/>
              <a:t>convex, internal </a:t>
            </a:r>
            <a:r>
              <a:rPr lang="en-US" dirty="0"/>
              <a:t>boundaries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5700" y="1799167"/>
            <a:ext cx="520700" cy="27686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7400" y="1282700"/>
            <a:ext cx="1422400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9472" y="3683003"/>
            <a:ext cx="15113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37873" y="4775203"/>
            <a:ext cx="1663700" cy="106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3566" y="5723467"/>
            <a:ext cx="2971800" cy="660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H="1" flipV="1">
            <a:off x="7069667" y="1244600"/>
            <a:ext cx="1617133" cy="15578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 flipH="1" flipV="1">
            <a:off x="7078134" y="1227666"/>
            <a:ext cx="1617133" cy="15578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662693" y="3725333"/>
            <a:ext cx="1481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</a:t>
            </a:r>
            <a:br>
              <a:rPr lang="en-US" sz="1400" dirty="0"/>
            </a:br>
            <a:r>
              <a:rPr lang="en-US" sz="1400" dirty="0"/>
              <a:t>Joe Bishop (SNL)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260084" y="1896533"/>
            <a:ext cx="812800" cy="1011768"/>
            <a:chOff x="4774184" y="3179233"/>
            <a:chExt cx="812800" cy="1011768"/>
          </a:xfrm>
        </p:grpSpPr>
        <p:grpSp>
          <p:nvGrpSpPr>
            <p:cNvPr id="17" name="Group 17"/>
            <p:cNvGrpSpPr/>
            <p:nvPr/>
          </p:nvGrpSpPr>
          <p:grpSpPr>
            <a:xfrm>
              <a:off x="5129784" y="3409357"/>
              <a:ext cx="457200" cy="457200"/>
              <a:chOff x="1014942" y="4818592"/>
              <a:chExt cx="914400" cy="914400"/>
            </a:xfrm>
          </p:grpSpPr>
          <p:sp>
            <p:nvSpPr>
              <p:cNvPr id="26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23"/>
            <p:cNvGrpSpPr/>
            <p:nvPr/>
          </p:nvGrpSpPr>
          <p:grpSpPr>
            <a:xfrm>
              <a:off x="4774184" y="3409356"/>
              <a:ext cx="457200" cy="457200"/>
              <a:chOff x="1014942" y="4818592"/>
              <a:chExt cx="914400" cy="914400"/>
            </a:xfrm>
          </p:grpSpPr>
          <p:sp>
            <p:nvSpPr>
              <p:cNvPr id="24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/>
            <p:cNvCxnSpPr/>
            <p:nvPr/>
          </p:nvCxnSpPr>
          <p:spPr bwMode="auto">
            <a:xfrm flipH="1" flipV="1">
              <a:off x="5173133" y="3179233"/>
              <a:ext cx="8467" cy="101176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173134" y="3708401"/>
              <a:ext cx="173566" cy="677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5168900" y="3496734"/>
              <a:ext cx="173567" cy="4656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5338235" y="3670301"/>
              <a:ext cx="224365" cy="11006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334000" y="3492499"/>
              <a:ext cx="232834" cy="177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1945" y="5190898"/>
            <a:ext cx="2102739" cy="166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522" y="4176760"/>
            <a:ext cx="2040264" cy="161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87395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5738"/>
            <a:ext cx="7772400" cy="1014412"/>
          </a:xfrm>
        </p:spPr>
        <p:txBody>
          <a:bodyPr/>
          <a:lstStyle/>
          <a:p>
            <a:r>
              <a:rPr lang="en-US" dirty="0" smtClean="0"/>
              <a:t>Motivating from Modern Graphics:</a:t>
            </a:r>
            <a:br>
              <a:rPr lang="en-US" dirty="0" smtClean="0"/>
            </a:br>
            <a:r>
              <a:rPr lang="en-US" dirty="0" smtClean="0"/>
              <a:t>Texture 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44600"/>
            <a:ext cx="7772400" cy="4851400"/>
          </a:xfrm>
        </p:spPr>
        <p:txBody>
          <a:bodyPr/>
          <a:lstStyle/>
          <a:p>
            <a:r>
              <a:rPr lang="en-US" sz="2000" dirty="0" smtClean="0"/>
              <a:t>Real-time environment exploration. </a:t>
            </a:r>
            <a:r>
              <a:rPr lang="en-US" sz="2000" dirty="0" smtClean="0">
                <a:solidFill>
                  <a:srgbClr val="FF0000"/>
                </a:solidFill>
              </a:rPr>
              <a:t>Games! Movies!</a:t>
            </a:r>
          </a:p>
          <a:p>
            <a:r>
              <a:rPr lang="en-US" sz="2000" dirty="0" smtClean="0"/>
              <a:t>Algorithm to create output image from input sample</a:t>
            </a:r>
          </a:p>
          <a:p>
            <a:pPr lvl="1"/>
            <a:r>
              <a:rPr lang="en-US" sz="2000" dirty="0" smtClean="0"/>
              <a:t>Arbitrary size</a:t>
            </a:r>
          </a:p>
          <a:p>
            <a:pPr lvl="1"/>
            <a:r>
              <a:rPr lang="en-US" sz="2000" dirty="0" smtClean="0"/>
              <a:t>Similar to input</a:t>
            </a:r>
          </a:p>
          <a:p>
            <a:pPr lvl="1"/>
            <a:r>
              <a:rPr lang="en-US" sz="2000" dirty="0" smtClean="0"/>
              <a:t>No visible seams, blocks</a:t>
            </a:r>
            <a:endParaRPr lang="en-US" sz="2000" dirty="0"/>
          </a:p>
          <a:p>
            <a:pPr lvl="1"/>
            <a:r>
              <a:rPr lang="en-US" sz="2000" dirty="0" smtClean="0"/>
              <a:t>No visible, regular repeated patterns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examples from </a:t>
            </a:r>
            <a:r>
              <a:rPr lang="en-US" sz="2000" dirty="0" err="1" smtClean="0"/>
              <a:t>wikipedia</a:t>
            </a:r>
            <a:r>
              <a:rPr lang="en-US" sz="2000" dirty="0" smtClean="0"/>
              <a:t>:</a:t>
            </a:r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3999534"/>
            <a:ext cx="6832600" cy="2399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250" y="1987550"/>
            <a:ext cx="2543175" cy="1695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1245" y="3619500"/>
            <a:ext cx="14799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Spaghetti </a:t>
            </a:r>
            <a:br>
              <a:rPr lang="en-US" sz="1400" dirty="0" smtClean="0"/>
            </a:br>
            <a:r>
              <a:rPr lang="en-US" sz="1400" dirty="0" smtClean="0"/>
              <a:t>Li Yi Wei</a:t>
            </a:r>
          </a:p>
          <a:p>
            <a:r>
              <a:rPr lang="en-US" sz="1400" dirty="0" smtClean="0"/>
              <a:t>SIGGRAPH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84443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 Motion Planning</a:t>
            </a:r>
            <a:endParaRPr lang="en-US" dirty="0"/>
          </a:p>
        </p:txBody>
      </p:sp>
      <p:grpSp>
        <p:nvGrpSpPr>
          <p:cNvPr id="4" name="Group 33"/>
          <p:cNvGrpSpPr/>
          <p:nvPr/>
        </p:nvGrpSpPr>
        <p:grpSpPr>
          <a:xfrm>
            <a:off x="4969111" y="1353312"/>
            <a:ext cx="4028585" cy="3053998"/>
            <a:chOff x="6767430" y="1353312"/>
            <a:chExt cx="2230266" cy="1576629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93529" y="1353312"/>
              <a:ext cx="1792178" cy="1367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767430" y="2707495"/>
              <a:ext cx="2230266" cy="222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Real time motion planning  23 DOF</a:t>
              </a:r>
              <a:br>
                <a:rPr lang="en-US" sz="1100" dirty="0" smtClean="0"/>
              </a:br>
              <a:endParaRPr lang="en-US" sz="1100" dirty="0"/>
            </a:p>
          </p:txBody>
        </p:sp>
      </p:grpSp>
      <p:sp>
        <p:nvSpPr>
          <p:cNvPr id="36866" name="AutoShape 2" descr="https://webmail.sandia.gov/OWA/attachment.ashx?id=RgAAAACxTtvhY12sRJr7JNljYCjzBwAjhMFcK%2bX7QIXG%2b0b0qRegAABwlQ2wAAAjhMFcK%2bX7QIXG%2b0b0qRegAABwlQ3FAAAJ&amp;attcnt=1&amp;attid0=EAAA9wcBWK4fQoVecpK%2fEixX&amp;attcid0=BA75CA52-B5B2-4E52-882C-FB019C7BB9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59" y="1288185"/>
            <a:ext cx="4855736" cy="279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72430" y="6294891"/>
            <a:ext cx="8830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Pictures and results provided by: Chonhyon Park (</a:t>
            </a:r>
            <a:r>
              <a:rPr lang="en-US" sz="2000" dirty="0" err="1" smtClean="0"/>
              <a:t>Dinesh’s</a:t>
            </a:r>
            <a:r>
              <a:rPr lang="en-US" sz="2000" dirty="0" smtClean="0"/>
              <a:t> group)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242969" y="4455641"/>
            <a:ext cx="8383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+mn-lt"/>
              </a:rPr>
              <a:t>Precomputed</a:t>
            </a:r>
            <a:r>
              <a:rPr lang="en-US" dirty="0" smtClean="0">
                <a:latin typeface="+mn-lt"/>
              </a:rPr>
              <a:t> Well-Spaced points directs parallel tree expansion  and enables real-time motion planning in higher dimensions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34031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ctr">
              <a:buNone/>
            </a:pPr>
            <a:r>
              <a:rPr lang="en-US" sz="2400" dirty="0">
                <a:ea typeface="+mn-ea"/>
                <a:cs typeface="+mn-cs"/>
              </a:rPr>
              <a:t>That was the applications!</a:t>
            </a:r>
          </a:p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… </a:t>
            </a:r>
          </a:p>
          <a:p>
            <a:pPr algn="ctr">
              <a:buNone/>
            </a:pPr>
            <a:r>
              <a:rPr lang="en-US" dirty="0" smtClean="0"/>
              <a:t>Now for the algorithms!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 How can we generate a random well spaced point set?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2294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988"/>
            <a:ext cx="9144000" cy="1014412"/>
          </a:xfrm>
        </p:spPr>
        <p:txBody>
          <a:bodyPr/>
          <a:lstStyle/>
          <a:p>
            <a:r>
              <a:rPr lang="en-US" sz="2400" dirty="0" smtClean="0"/>
              <a:t> … So We </a:t>
            </a:r>
            <a:r>
              <a:rPr lang="en-US" sz="2400" dirty="0"/>
              <a:t>N</a:t>
            </a:r>
            <a:r>
              <a:rPr lang="en-US" sz="2400" dirty="0" smtClean="0"/>
              <a:t>eed to Generate Random Well-Spaced Points.</a:t>
            </a:r>
            <a:br>
              <a:rPr lang="en-US" sz="2400" dirty="0" smtClean="0"/>
            </a:br>
            <a:r>
              <a:rPr lang="en-US" sz="2400" dirty="0" smtClean="0"/>
              <a:t>But How?!!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/>
              <a:t>Maximal Poisson-Disk Sampling (MPS)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51467"/>
            <a:ext cx="7772400" cy="4572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is MPS?</a:t>
            </a:r>
          </a:p>
          <a:p>
            <a:pPr lvl="1"/>
            <a:r>
              <a:rPr lang="en-US" dirty="0" smtClean="0"/>
              <a:t>Insert </a:t>
            </a:r>
            <a:r>
              <a:rPr lang="en-US" dirty="0"/>
              <a:t>random points into a domain, build set </a:t>
            </a:r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5015991" y="2910404"/>
            <a:ext cx="2743200" cy="2541325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5235066" y="2997456"/>
            <a:ext cx="914400" cy="914400"/>
            <a:chOff x="1014942" y="4818592"/>
            <a:chExt cx="914400" cy="914400"/>
          </a:xfrm>
        </p:grpSpPr>
        <p:sp>
          <p:nvSpPr>
            <p:cNvPr id="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12"/>
          <p:cNvGrpSpPr/>
          <p:nvPr/>
        </p:nvGrpSpPr>
        <p:grpSpPr>
          <a:xfrm>
            <a:off x="4776596" y="4895471"/>
            <a:ext cx="914400" cy="914400"/>
            <a:chOff x="1014942" y="4818592"/>
            <a:chExt cx="914400" cy="914400"/>
          </a:xfrm>
        </p:grpSpPr>
        <p:sp>
          <p:nvSpPr>
            <p:cNvPr id="1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5"/>
          <p:cNvGrpSpPr/>
          <p:nvPr/>
        </p:nvGrpSpPr>
        <p:grpSpPr>
          <a:xfrm>
            <a:off x="5429799" y="4335189"/>
            <a:ext cx="914400" cy="914400"/>
            <a:chOff x="1014942" y="4818592"/>
            <a:chExt cx="914400" cy="914400"/>
          </a:xfrm>
        </p:grpSpPr>
        <p:sp>
          <p:nvSpPr>
            <p:cNvPr id="1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5556800" y="2980523"/>
            <a:ext cx="914400" cy="914400"/>
            <a:chOff x="1014942" y="4818592"/>
            <a:chExt cx="914400" cy="914400"/>
          </a:xfrm>
        </p:grpSpPr>
        <p:sp>
          <p:nvSpPr>
            <p:cNvPr id="2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37"/>
          <p:cNvGrpSpPr/>
          <p:nvPr/>
        </p:nvGrpSpPr>
        <p:grpSpPr>
          <a:xfrm>
            <a:off x="5507663" y="3641331"/>
            <a:ext cx="1387929" cy="760504"/>
            <a:chOff x="6020405" y="3879201"/>
            <a:chExt cx="1387929" cy="760504"/>
          </a:xfrm>
        </p:grpSpPr>
        <p:sp>
          <p:nvSpPr>
            <p:cNvPr id="25" name="Freeform 24"/>
            <p:cNvSpPr/>
            <p:nvPr/>
          </p:nvSpPr>
          <p:spPr bwMode="auto">
            <a:xfrm>
              <a:off x="6020405" y="3879201"/>
              <a:ext cx="1387929" cy="760504"/>
            </a:xfrm>
            <a:custGeom>
              <a:avLst/>
              <a:gdLst>
                <a:gd name="connsiteX0" fmla="*/ 624342 w 881517"/>
                <a:gd name="connsiteY0" fmla="*/ 517115 h 760504"/>
                <a:gd name="connsiteX1" fmla="*/ 695779 w 881517"/>
                <a:gd name="connsiteY1" fmla="*/ 464728 h 760504"/>
                <a:gd name="connsiteX2" fmla="*/ 757692 w 881517"/>
                <a:gd name="connsiteY2" fmla="*/ 412340 h 760504"/>
                <a:gd name="connsiteX3" fmla="*/ 771979 w 881517"/>
                <a:gd name="connsiteY3" fmla="*/ 402815 h 760504"/>
                <a:gd name="connsiteX4" fmla="*/ 786267 w 881517"/>
                <a:gd name="connsiteY4" fmla="*/ 398053 h 760504"/>
                <a:gd name="connsiteX5" fmla="*/ 795792 w 881517"/>
                <a:gd name="connsiteY5" fmla="*/ 383765 h 760504"/>
                <a:gd name="connsiteX6" fmla="*/ 800554 w 881517"/>
                <a:gd name="connsiteY6" fmla="*/ 364715 h 760504"/>
                <a:gd name="connsiteX7" fmla="*/ 805317 w 881517"/>
                <a:gd name="connsiteY7" fmla="*/ 340903 h 760504"/>
                <a:gd name="connsiteX8" fmla="*/ 824367 w 881517"/>
                <a:gd name="connsiteY8" fmla="*/ 312328 h 760504"/>
                <a:gd name="connsiteX9" fmla="*/ 829129 w 881517"/>
                <a:gd name="connsiteY9" fmla="*/ 298040 h 760504"/>
                <a:gd name="connsiteX10" fmla="*/ 857704 w 881517"/>
                <a:gd name="connsiteY10" fmla="*/ 264703 h 760504"/>
                <a:gd name="connsiteX11" fmla="*/ 876754 w 881517"/>
                <a:gd name="connsiteY11" fmla="*/ 188503 h 760504"/>
                <a:gd name="connsiteX12" fmla="*/ 881517 w 881517"/>
                <a:gd name="connsiteY12" fmla="*/ 174215 h 760504"/>
                <a:gd name="connsiteX13" fmla="*/ 876754 w 881517"/>
                <a:gd name="connsiteY13" fmla="*/ 145640 h 760504"/>
                <a:gd name="connsiteX14" fmla="*/ 857704 w 881517"/>
                <a:gd name="connsiteY14" fmla="*/ 117065 h 760504"/>
                <a:gd name="connsiteX15" fmla="*/ 843417 w 881517"/>
                <a:gd name="connsiteY15" fmla="*/ 83728 h 760504"/>
                <a:gd name="connsiteX16" fmla="*/ 824367 w 881517"/>
                <a:gd name="connsiteY16" fmla="*/ 64678 h 760504"/>
                <a:gd name="connsiteX17" fmla="*/ 810079 w 881517"/>
                <a:gd name="connsiteY17" fmla="*/ 59915 h 760504"/>
                <a:gd name="connsiteX18" fmla="*/ 795792 w 881517"/>
                <a:gd name="connsiteY18" fmla="*/ 50390 h 760504"/>
                <a:gd name="connsiteX19" fmla="*/ 776742 w 881517"/>
                <a:gd name="connsiteY19" fmla="*/ 40865 h 760504"/>
                <a:gd name="connsiteX20" fmla="*/ 733879 w 881517"/>
                <a:gd name="connsiteY20" fmla="*/ 21815 h 760504"/>
                <a:gd name="connsiteX21" fmla="*/ 714829 w 881517"/>
                <a:gd name="connsiteY21" fmla="*/ 12290 h 760504"/>
                <a:gd name="connsiteX22" fmla="*/ 633867 w 881517"/>
                <a:gd name="connsiteY22" fmla="*/ 12290 h 760504"/>
                <a:gd name="connsiteX23" fmla="*/ 600529 w 881517"/>
                <a:gd name="connsiteY23" fmla="*/ 45628 h 760504"/>
                <a:gd name="connsiteX24" fmla="*/ 567192 w 881517"/>
                <a:gd name="connsiteY24" fmla="*/ 83728 h 760504"/>
                <a:gd name="connsiteX25" fmla="*/ 548142 w 881517"/>
                <a:gd name="connsiteY25" fmla="*/ 126590 h 760504"/>
                <a:gd name="connsiteX26" fmla="*/ 538617 w 881517"/>
                <a:gd name="connsiteY26" fmla="*/ 150403 h 760504"/>
                <a:gd name="connsiteX27" fmla="*/ 533854 w 881517"/>
                <a:gd name="connsiteY27" fmla="*/ 183740 h 760504"/>
                <a:gd name="connsiteX28" fmla="*/ 529092 w 881517"/>
                <a:gd name="connsiteY28" fmla="*/ 298040 h 760504"/>
                <a:gd name="connsiteX29" fmla="*/ 519567 w 881517"/>
                <a:gd name="connsiteY29" fmla="*/ 312328 h 760504"/>
                <a:gd name="connsiteX30" fmla="*/ 490992 w 881517"/>
                <a:gd name="connsiteY30" fmla="*/ 336140 h 760504"/>
                <a:gd name="connsiteX31" fmla="*/ 452892 w 881517"/>
                <a:gd name="connsiteY31" fmla="*/ 364715 h 760504"/>
                <a:gd name="connsiteX32" fmla="*/ 438604 w 881517"/>
                <a:gd name="connsiteY32" fmla="*/ 369478 h 760504"/>
                <a:gd name="connsiteX33" fmla="*/ 424317 w 881517"/>
                <a:gd name="connsiteY33" fmla="*/ 374240 h 760504"/>
                <a:gd name="connsiteX34" fmla="*/ 410029 w 881517"/>
                <a:gd name="connsiteY34" fmla="*/ 383765 h 760504"/>
                <a:gd name="connsiteX35" fmla="*/ 352879 w 881517"/>
                <a:gd name="connsiteY35" fmla="*/ 393290 h 760504"/>
                <a:gd name="connsiteX36" fmla="*/ 338592 w 881517"/>
                <a:gd name="connsiteY36" fmla="*/ 402815 h 760504"/>
                <a:gd name="connsiteX37" fmla="*/ 319542 w 881517"/>
                <a:gd name="connsiteY37" fmla="*/ 421865 h 760504"/>
                <a:gd name="connsiteX38" fmla="*/ 305254 w 881517"/>
                <a:gd name="connsiteY38" fmla="*/ 426628 h 760504"/>
                <a:gd name="connsiteX39" fmla="*/ 271917 w 881517"/>
                <a:gd name="connsiteY39" fmla="*/ 436153 h 760504"/>
                <a:gd name="connsiteX40" fmla="*/ 124279 w 881517"/>
                <a:gd name="connsiteY40" fmla="*/ 431390 h 760504"/>
                <a:gd name="connsiteX41" fmla="*/ 119517 w 881517"/>
                <a:gd name="connsiteY41" fmla="*/ 412340 h 760504"/>
                <a:gd name="connsiteX42" fmla="*/ 105229 w 881517"/>
                <a:gd name="connsiteY42" fmla="*/ 402815 h 760504"/>
                <a:gd name="connsiteX43" fmla="*/ 100467 w 881517"/>
                <a:gd name="connsiteY43" fmla="*/ 388528 h 760504"/>
                <a:gd name="connsiteX44" fmla="*/ 90942 w 881517"/>
                <a:gd name="connsiteY44" fmla="*/ 374240 h 760504"/>
                <a:gd name="connsiteX45" fmla="*/ 86179 w 881517"/>
                <a:gd name="connsiteY45" fmla="*/ 350428 h 760504"/>
                <a:gd name="connsiteX46" fmla="*/ 76654 w 881517"/>
                <a:gd name="connsiteY46" fmla="*/ 317090 h 760504"/>
                <a:gd name="connsiteX47" fmla="*/ 67129 w 881517"/>
                <a:gd name="connsiteY47" fmla="*/ 302803 h 760504"/>
                <a:gd name="connsiteX48" fmla="*/ 14742 w 881517"/>
                <a:gd name="connsiteY48" fmla="*/ 288515 h 760504"/>
                <a:gd name="connsiteX49" fmla="*/ 454 w 881517"/>
                <a:gd name="connsiteY49" fmla="*/ 293278 h 760504"/>
                <a:gd name="connsiteX50" fmla="*/ 29029 w 881517"/>
                <a:gd name="connsiteY50" fmla="*/ 379003 h 760504"/>
                <a:gd name="connsiteX51" fmla="*/ 43317 w 881517"/>
                <a:gd name="connsiteY51" fmla="*/ 383765 h 760504"/>
                <a:gd name="connsiteX52" fmla="*/ 52842 w 881517"/>
                <a:gd name="connsiteY52" fmla="*/ 402815 h 760504"/>
                <a:gd name="connsiteX53" fmla="*/ 57604 w 881517"/>
                <a:gd name="connsiteY53" fmla="*/ 417103 h 760504"/>
                <a:gd name="connsiteX54" fmla="*/ 67129 w 881517"/>
                <a:gd name="connsiteY54" fmla="*/ 431390 h 760504"/>
                <a:gd name="connsiteX55" fmla="*/ 62367 w 881517"/>
                <a:gd name="connsiteY55" fmla="*/ 536165 h 760504"/>
                <a:gd name="connsiteX56" fmla="*/ 48079 w 881517"/>
                <a:gd name="connsiteY56" fmla="*/ 555215 h 760504"/>
                <a:gd name="connsiteX57" fmla="*/ 38554 w 881517"/>
                <a:gd name="connsiteY57" fmla="*/ 588553 h 760504"/>
                <a:gd name="connsiteX58" fmla="*/ 43317 w 881517"/>
                <a:gd name="connsiteY58" fmla="*/ 602840 h 760504"/>
                <a:gd name="connsiteX59" fmla="*/ 71892 w 881517"/>
                <a:gd name="connsiteY59" fmla="*/ 650465 h 760504"/>
                <a:gd name="connsiteX60" fmla="*/ 86179 w 881517"/>
                <a:gd name="connsiteY60" fmla="*/ 664753 h 760504"/>
                <a:gd name="connsiteX61" fmla="*/ 119517 w 881517"/>
                <a:gd name="connsiteY61" fmla="*/ 679040 h 760504"/>
                <a:gd name="connsiteX62" fmla="*/ 229054 w 881517"/>
                <a:gd name="connsiteY62" fmla="*/ 674278 h 760504"/>
                <a:gd name="connsiteX63" fmla="*/ 252867 w 881517"/>
                <a:gd name="connsiteY63" fmla="*/ 669515 h 760504"/>
                <a:gd name="connsiteX64" fmla="*/ 271917 w 881517"/>
                <a:gd name="connsiteY64" fmla="*/ 655228 h 760504"/>
                <a:gd name="connsiteX65" fmla="*/ 300492 w 881517"/>
                <a:gd name="connsiteY65" fmla="*/ 640940 h 760504"/>
                <a:gd name="connsiteX66" fmla="*/ 333829 w 881517"/>
                <a:gd name="connsiteY66" fmla="*/ 650465 h 760504"/>
                <a:gd name="connsiteX67" fmla="*/ 348117 w 881517"/>
                <a:gd name="connsiteY67" fmla="*/ 655228 h 760504"/>
                <a:gd name="connsiteX68" fmla="*/ 376692 w 881517"/>
                <a:gd name="connsiteY68" fmla="*/ 683803 h 760504"/>
                <a:gd name="connsiteX69" fmla="*/ 395742 w 881517"/>
                <a:gd name="connsiteY69" fmla="*/ 717140 h 760504"/>
                <a:gd name="connsiteX70" fmla="*/ 400504 w 881517"/>
                <a:gd name="connsiteY70" fmla="*/ 731428 h 760504"/>
                <a:gd name="connsiteX71" fmla="*/ 405267 w 881517"/>
                <a:gd name="connsiteY71" fmla="*/ 750478 h 760504"/>
                <a:gd name="connsiteX72" fmla="*/ 419554 w 881517"/>
                <a:gd name="connsiteY72" fmla="*/ 755240 h 760504"/>
                <a:gd name="connsiteX73" fmla="*/ 438604 w 881517"/>
                <a:gd name="connsiteY73" fmla="*/ 745715 h 760504"/>
                <a:gd name="connsiteX74" fmla="*/ 457654 w 881517"/>
                <a:gd name="connsiteY74" fmla="*/ 740953 h 760504"/>
                <a:gd name="connsiteX75" fmla="*/ 471942 w 881517"/>
                <a:gd name="connsiteY75" fmla="*/ 736190 h 760504"/>
                <a:gd name="connsiteX76" fmla="*/ 548142 w 881517"/>
                <a:gd name="connsiteY76" fmla="*/ 740953 h 760504"/>
                <a:gd name="connsiteX77" fmla="*/ 529092 w 881517"/>
                <a:gd name="connsiteY77" fmla="*/ 631415 h 760504"/>
                <a:gd name="connsiteX78" fmla="*/ 514804 w 881517"/>
                <a:gd name="connsiteY78" fmla="*/ 626653 h 760504"/>
                <a:gd name="connsiteX79" fmla="*/ 490992 w 881517"/>
                <a:gd name="connsiteY79" fmla="*/ 588553 h 760504"/>
                <a:gd name="connsiteX80" fmla="*/ 481467 w 881517"/>
                <a:gd name="connsiteY80" fmla="*/ 569503 h 760504"/>
                <a:gd name="connsiteX81" fmla="*/ 486229 w 881517"/>
                <a:gd name="connsiteY81" fmla="*/ 536165 h 760504"/>
                <a:gd name="connsiteX82" fmla="*/ 514804 w 881517"/>
                <a:gd name="connsiteY82" fmla="*/ 521878 h 760504"/>
                <a:gd name="connsiteX83" fmla="*/ 624342 w 881517"/>
                <a:gd name="connsiteY83" fmla="*/ 517115 h 76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881517" h="760504">
                  <a:moveTo>
                    <a:pt x="624342" y="517115"/>
                  </a:moveTo>
                  <a:cubicBezTo>
                    <a:pt x="654504" y="507590"/>
                    <a:pt x="673237" y="483802"/>
                    <a:pt x="695779" y="464728"/>
                  </a:cubicBezTo>
                  <a:cubicBezTo>
                    <a:pt x="716417" y="447265"/>
                    <a:pt x="735198" y="427336"/>
                    <a:pt x="757692" y="412340"/>
                  </a:cubicBezTo>
                  <a:cubicBezTo>
                    <a:pt x="762454" y="409165"/>
                    <a:pt x="766860" y="405375"/>
                    <a:pt x="771979" y="402815"/>
                  </a:cubicBezTo>
                  <a:cubicBezTo>
                    <a:pt x="776469" y="400570"/>
                    <a:pt x="781504" y="399640"/>
                    <a:pt x="786267" y="398053"/>
                  </a:cubicBezTo>
                  <a:cubicBezTo>
                    <a:pt x="789442" y="393290"/>
                    <a:pt x="793537" y="389026"/>
                    <a:pt x="795792" y="383765"/>
                  </a:cubicBezTo>
                  <a:cubicBezTo>
                    <a:pt x="798370" y="377749"/>
                    <a:pt x="799134" y="371105"/>
                    <a:pt x="800554" y="364715"/>
                  </a:cubicBezTo>
                  <a:cubicBezTo>
                    <a:pt x="802310" y="356813"/>
                    <a:pt x="801967" y="348272"/>
                    <a:pt x="805317" y="340903"/>
                  </a:cubicBezTo>
                  <a:cubicBezTo>
                    <a:pt x="810054" y="330482"/>
                    <a:pt x="824367" y="312328"/>
                    <a:pt x="824367" y="312328"/>
                  </a:cubicBezTo>
                  <a:cubicBezTo>
                    <a:pt x="825954" y="307565"/>
                    <a:pt x="825915" y="301897"/>
                    <a:pt x="829129" y="298040"/>
                  </a:cubicBezTo>
                  <a:cubicBezTo>
                    <a:pt x="849940" y="273067"/>
                    <a:pt x="848135" y="296601"/>
                    <a:pt x="857704" y="264703"/>
                  </a:cubicBezTo>
                  <a:cubicBezTo>
                    <a:pt x="865227" y="239625"/>
                    <a:pt x="868474" y="213341"/>
                    <a:pt x="876754" y="188503"/>
                  </a:cubicBezTo>
                  <a:lnTo>
                    <a:pt x="881517" y="174215"/>
                  </a:lnTo>
                  <a:cubicBezTo>
                    <a:pt x="879929" y="164690"/>
                    <a:pt x="880468" y="154554"/>
                    <a:pt x="876754" y="145640"/>
                  </a:cubicBezTo>
                  <a:cubicBezTo>
                    <a:pt x="872351" y="135073"/>
                    <a:pt x="857704" y="117065"/>
                    <a:pt x="857704" y="117065"/>
                  </a:cubicBezTo>
                  <a:cubicBezTo>
                    <a:pt x="854026" y="106029"/>
                    <a:pt x="850480" y="93145"/>
                    <a:pt x="843417" y="83728"/>
                  </a:cubicBezTo>
                  <a:cubicBezTo>
                    <a:pt x="838029" y="76544"/>
                    <a:pt x="831675" y="69898"/>
                    <a:pt x="824367" y="64678"/>
                  </a:cubicBezTo>
                  <a:cubicBezTo>
                    <a:pt x="820282" y="61760"/>
                    <a:pt x="814569" y="62160"/>
                    <a:pt x="810079" y="59915"/>
                  </a:cubicBezTo>
                  <a:cubicBezTo>
                    <a:pt x="804960" y="57355"/>
                    <a:pt x="800762" y="53230"/>
                    <a:pt x="795792" y="50390"/>
                  </a:cubicBezTo>
                  <a:cubicBezTo>
                    <a:pt x="789628" y="46868"/>
                    <a:pt x="782762" y="44628"/>
                    <a:pt x="776742" y="40865"/>
                  </a:cubicBezTo>
                  <a:cubicBezTo>
                    <a:pt x="743709" y="20220"/>
                    <a:pt x="773132" y="29666"/>
                    <a:pt x="733879" y="21815"/>
                  </a:cubicBezTo>
                  <a:cubicBezTo>
                    <a:pt x="727529" y="18640"/>
                    <a:pt x="721355" y="15087"/>
                    <a:pt x="714829" y="12290"/>
                  </a:cubicBezTo>
                  <a:cubicBezTo>
                    <a:pt x="686153" y="0"/>
                    <a:pt x="675593" y="9310"/>
                    <a:pt x="633867" y="12290"/>
                  </a:cubicBezTo>
                  <a:cubicBezTo>
                    <a:pt x="622754" y="23403"/>
                    <a:pt x="610347" y="33356"/>
                    <a:pt x="600529" y="45628"/>
                  </a:cubicBezTo>
                  <a:cubicBezTo>
                    <a:pt x="577272" y="74699"/>
                    <a:pt x="588666" y="62252"/>
                    <a:pt x="567192" y="83728"/>
                  </a:cubicBezTo>
                  <a:cubicBezTo>
                    <a:pt x="538951" y="154330"/>
                    <a:pt x="574844" y="66510"/>
                    <a:pt x="548142" y="126590"/>
                  </a:cubicBezTo>
                  <a:cubicBezTo>
                    <a:pt x="544670" y="134402"/>
                    <a:pt x="541792" y="142465"/>
                    <a:pt x="538617" y="150403"/>
                  </a:cubicBezTo>
                  <a:cubicBezTo>
                    <a:pt x="537029" y="161515"/>
                    <a:pt x="534577" y="172538"/>
                    <a:pt x="533854" y="183740"/>
                  </a:cubicBezTo>
                  <a:cubicBezTo>
                    <a:pt x="531399" y="221794"/>
                    <a:pt x="533303" y="260140"/>
                    <a:pt x="529092" y="298040"/>
                  </a:cubicBezTo>
                  <a:cubicBezTo>
                    <a:pt x="528460" y="303729"/>
                    <a:pt x="523231" y="307931"/>
                    <a:pt x="519567" y="312328"/>
                  </a:cubicBezTo>
                  <a:cubicBezTo>
                    <a:pt x="508110" y="326077"/>
                    <a:pt x="505038" y="326776"/>
                    <a:pt x="490992" y="336140"/>
                  </a:cubicBezTo>
                  <a:cubicBezTo>
                    <a:pt x="476977" y="364170"/>
                    <a:pt x="488202" y="352945"/>
                    <a:pt x="452892" y="364715"/>
                  </a:cubicBezTo>
                  <a:lnTo>
                    <a:pt x="438604" y="369478"/>
                  </a:lnTo>
                  <a:lnTo>
                    <a:pt x="424317" y="374240"/>
                  </a:lnTo>
                  <a:cubicBezTo>
                    <a:pt x="419554" y="377415"/>
                    <a:pt x="415290" y="381510"/>
                    <a:pt x="410029" y="383765"/>
                  </a:cubicBezTo>
                  <a:cubicBezTo>
                    <a:pt x="397069" y="389319"/>
                    <a:pt x="361287" y="392239"/>
                    <a:pt x="352879" y="393290"/>
                  </a:cubicBezTo>
                  <a:cubicBezTo>
                    <a:pt x="348117" y="396465"/>
                    <a:pt x="342938" y="399090"/>
                    <a:pt x="338592" y="402815"/>
                  </a:cubicBezTo>
                  <a:cubicBezTo>
                    <a:pt x="331774" y="408659"/>
                    <a:pt x="326850" y="416645"/>
                    <a:pt x="319542" y="421865"/>
                  </a:cubicBezTo>
                  <a:cubicBezTo>
                    <a:pt x="315457" y="424783"/>
                    <a:pt x="310081" y="425249"/>
                    <a:pt x="305254" y="426628"/>
                  </a:cubicBezTo>
                  <a:cubicBezTo>
                    <a:pt x="263402" y="438586"/>
                    <a:pt x="306166" y="424735"/>
                    <a:pt x="271917" y="436153"/>
                  </a:cubicBezTo>
                  <a:lnTo>
                    <a:pt x="124279" y="431390"/>
                  </a:lnTo>
                  <a:cubicBezTo>
                    <a:pt x="117812" y="430380"/>
                    <a:pt x="123148" y="417786"/>
                    <a:pt x="119517" y="412340"/>
                  </a:cubicBezTo>
                  <a:cubicBezTo>
                    <a:pt x="116342" y="407577"/>
                    <a:pt x="109992" y="405990"/>
                    <a:pt x="105229" y="402815"/>
                  </a:cubicBezTo>
                  <a:cubicBezTo>
                    <a:pt x="103642" y="398053"/>
                    <a:pt x="102712" y="393018"/>
                    <a:pt x="100467" y="388528"/>
                  </a:cubicBezTo>
                  <a:cubicBezTo>
                    <a:pt x="97907" y="383408"/>
                    <a:pt x="92952" y="379599"/>
                    <a:pt x="90942" y="374240"/>
                  </a:cubicBezTo>
                  <a:cubicBezTo>
                    <a:pt x="88100" y="366661"/>
                    <a:pt x="87935" y="358330"/>
                    <a:pt x="86179" y="350428"/>
                  </a:cubicBezTo>
                  <a:cubicBezTo>
                    <a:pt x="84957" y="344930"/>
                    <a:pt x="79838" y="323457"/>
                    <a:pt x="76654" y="317090"/>
                  </a:cubicBezTo>
                  <a:cubicBezTo>
                    <a:pt x="74094" y="311971"/>
                    <a:pt x="71983" y="305836"/>
                    <a:pt x="67129" y="302803"/>
                  </a:cubicBezTo>
                  <a:cubicBezTo>
                    <a:pt x="55756" y="295695"/>
                    <a:pt x="28339" y="291235"/>
                    <a:pt x="14742" y="288515"/>
                  </a:cubicBezTo>
                  <a:cubicBezTo>
                    <a:pt x="9979" y="290103"/>
                    <a:pt x="839" y="288272"/>
                    <a:pt x="454" y="293278"/>
                  </a:cubicBezTo>
                  <a:cubicBezTo>
                    <a:pt x="0" y="299184"/>
                    <a:pt x="6297" y="371427"/>
                    <a:pt x="29029" y="379003"/>
                  </a:cubicBezTo>
                  <a:lnTo>
                    <a:pt x="43317" y="383765"/>
                  </a:lnTo>
                  <a:cubicBezTo>
                    <a:pt x="46492" y="390115"/>
                    <a:pt x="50045" y="396289"/>
                    <a:pt x="52842" y="402815"/>
                  </a:cubicBezTo>
                  <a:cubicBezTo>
                    <a:pt x="54819" y="407429"/>
                    <a:pt x="55359" y="412613"/>
                    <a:pt x="57604" y="417103"/>
                  </a:cubicBezTo>
                  <a:cubicBezTo>
                    <a:pt x="60164" y="422222"/>
                    <a:pt x="63954" y="426628"/>
                    <a:pt x="67129" y="431390"/>
                  </a:cubicBezTo>
                  <a:cubicBezTo>
                    <a:pt x="65542" y="466315"/>
                    <a:pt x="67683" y="501610"/>
                    <a:pt x="62367" y="536165"/>
                  </a:cubicBezTo>
                  <a:cubicBezTo>
                    <a:pt x="61160" y="544010"/>
                    <a:pt x="52017" y="548323"/>
                    <a:pt x="48079" y="555215"/>
                  </a:cubicBezTo>
                  <a:cubicBezTo>
                    <a:pt x="45045" y="560525"/>
                    <a:pt x="39584" y="584435"/>
                    <a:pt x="38554" y="588553"/>
                  </a:cubicBezTo>
                  <a:cubicBezTo>
                    <a:pt x="40142" y="593315"/>
                    <a:pt x="41278" y="598253"/>
                    <a:pt x="43317" y="602840"/>
                  </a:cubicBezTo>
                  <a:cubicBezTo>
                    <a:pt x="52773" y="624115"/>
                    <a:pt x="57461" y="633629"/>
                    <a:pt x="71892" y="650465"/>
                  </a:cubicBezTo>
                  <a:cubicBezTo>
                    <a:pt x="76275" y="655579"/>
                    <a:pt x="80698" y="660838"/>
                    <a:pt x="86179" y="664753"/>
                  </a:cubicBezTo>
                  <a:cubicBezTo>
                    <a:pt x="96479" y="672110"/>
                    <a:pt x="107856" y="675154"/>
                    <a:pt x="119517" y="679040"/>
                  </a:cubicBezTo>
                  <a:cubicBezTo>
                    <a:pt x="156029" y="677453"/>
                    <a:pt x="192600" y="676882"/>
                    <a:pt x="229054" y="674278"/>
                  </a:cubicBezTo>
                  <a:cubicBezTo>
                    <a:pt x="237128" y="673701"/>
                    <a:pt x="245470" y="672803"/>
                    <a:pt x="252867" y="669515"/>
                  </a:cubicBezTo>
                  <a:cubicBezTo>
                    <a:pt x="260120" y="666291"/>
                    <a:pt x="265458" y="659842"/>
                    <a:pt x="271917" y="655228"/>
                  </a:cubicBezTo>
                  <a:cubicBezTo>
                    <a:pt x="288074" y="643687"/>
                    <a:pt x="282797" y="646839"/>
                    <a:pt x="300492" y="640940"/>
                  </a:cubicBezTo>
                  <a:lnTo>
                    <a:pt x="333829" y="650465"/>
                  </a:lnTo>
                  <a:cubicBezTo>
                    <a:pt x="338638" y="651908"/>
                    <a:pt x="344154" y="652146"/>
                    <a:pt x="348117" y="655228"/>
                  </a:cubicBezTo>
                  <a:cubicBezTo>
                    <a:pt x="358750" y="663498"/>
                    <a:pt x="370668" y="671755"/>
                    <a:pt x="376692" y="683803"/>
                  </a:cubicBezTo>
                  <a:cubicBezTo>
                    <a:pt x="388777" y="707972"/>
                    <a:pt x="382279" y="696946"/>
                    <a:pt x="395742" y="717140"/>
                  </a:cubicBezTo>
                  <a:cubicBezTo>
                    <a:pt x="397329" y="721903"/>
                    <a:pt x="399125" y="726601"/>
                    <a:pt x="400504" y="731428"/>
                  </a:cubicBezTo>
                  <a:cubicBezTo>
                    <a:pt x="402302" y="737722"/>
                    <a:pt x="401178" y="745367"/>
                    <a:pt x="405267" y="750478"/>
                  </a:cubicBezTo>
                  <a:cubicBezTo>
                    <a:pt x="408403" y="754398"/>
                    <a:pt x="414792" y="753653"/>
                    <a:pt x="419554" y="755240"/>
                  </a:cubicBezTo>
                  <a:cubicBezTo>
                    <a:pt x="425904" y="752065"/>
                    <a:pt x="431956" y="748208"/>
                    <a:pt x="438604" y="745715"/>
                  </a:cubicBezTo>
                  <a:cubicBezTo>
                    <a:pt x="444733" y="743417"/>
                    <a:pt x="451360" y="742751"/>
                    <a:pt x="457654" y="740953"/>
                  </a:cubicBezTo>
                  <a:cubicBezTo>
                    <a:pt x="462481" y="739574"/>
                    <a:pt x="467179" y="737778"/>
                    <a:pt x="471942" y="736190"/>
                  </a:cubicBezTo>
                  <a:cubicBezTo>
                    <a:pt x="497342" y="737778"/>
                    <a:pt x="531850" y="760504"/>
                    <a:pt x="548142" y="740953"/>
                  </a:cubicBezTo>
                  <a:cubicBezTo>
                    <a:pt x="564089" y="721816"/>
                    <a:pt x="555949" y="653796"/>
                    <a:pt x="529092" y="631415"/>
                  </a:cubicBezTo>
                  <a:cubicBezTo>
                    <a:pt x="525235" y="628201"/>
                    <a:pt x="519567" y="628240"/>
                    <a:pt x="514804" y="626653"/>
                  </a:cubicBezTo>
                  <a:cubicBezTo>
                    <a:pt x="505002" y="597244"/>
                    <a:pt x="516875" y="627377"/>
                    <a:pt x="490992" y="588553"/>
                  </a:cubicBezTo>
                  <a:cubicBezTo>
                    <a:pt x="487054" y="582646"/>
                    <a:pt x="484642" y="575853"/>
                    <a:pt x="481467" y="569503"/>
                  </a:cubicBezTo>
                  <a:cubicBezTo>
                    <a:pt x="483054" y="558390"/>
                    <a:pt x="481670" y="546423"/>
                    <a:pt x="486229" y="536165"/>
                  </a:cubicBezTo>
                  <a:cubicBezTo>
                    <a:pt x="488486" y="531088"/>
                    <a:pt x="509301" y="522107"/>
                    <a:pt x="514804" y="521878"/>
                  </a:cubicBezTo>
                  <a:cubicBezTo>
                    <a:pt x="548113" y="520490"/>
                    <a:pt x="594180" y="526640"/>
                    <a:pt x="624342" y="51711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00333" y="3926416"/>
              <a:ext cx="323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smtClean="0">
                  <a:latin typeface="Calibri"/>
                </a:rPr>
                <a:t>Ω</a:t>
              </a:r>
              <a:endParaRPr lang="en-US" sz="20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74341" y="4187825"/>
              <a:ext cx="48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smtClean="0">
                  <a:latin typeface="Calibri"/>
                </a:rPr>
                <a:t>x</a:t>
              </a:r>
              <a:r>
                <a:rPr lang="en-US" sz="1800" i="1" baseline="-25000" smtClean="0">
                  <a:latin typeface="Calibri"/>
                </a:rPr>
                <a:t>4</a:t>
              </a:r>
              <a:r>
                <a:rPr lang="en-US" sz="1800" smtClean="0">
                  <a:latin typeface="Calibri"/>
                </a:rPr>
                <a:t>?</a:t>
              </a:r>
              <a:endParaRPr lang="en-US" sz="1800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8557" y="2196295"/>
            <a:ext cx="452967" cy="503297"/>
          </a:xfrm>
          <a:prstGeom prst="rect">
            <a:avLst/>
          </a:prstGeom>
        </p:spPr>
      </p:pic>
      <p:grpSp>
        <p:nvGrpSpPr>
          <p:cNvPr id="13" name="Group 303"/>
          <p:cNvGrpSpPr/>
          <p:nvPr/>
        </p:nvGrpSpPr>
        <p:grpSpPr>
          <a:xfrm>
            <a:off x="4642883" y="2516279"/>
            <a:ext cx="3589866" cy="3375800"/>
            <a:chOff x="5104343" y="2484843"/>
            <a:chExt cx="3589866" cy="3375800"/>
          </a:xfrm>
        </p:grpSpPr>
        <p:grpSp>
          <p:nvGrpSpPr>
            <p:cNvPr id="16" name="Group 307"/>
            <p:cNvGrpSpPr/>
            <p:nvPr/>
          </p:nvGrpSpPr>
          <p:grpSpPr>
            <a:xfrm>
              <a:off x="5104343" y="2484843"/>
              <a:ext cx="3589866" cy="3375800"/>
              <a:chOff x="5104343" y="2484843"/>
              <a:chExt cx="3589866" cy="3375800"/>
            </a:xfrm>
          </p:grpSpPr>
          <p:grpSp>
            <p:nvGrpSpPr>
              <p:cNvPr id="19" name="Group 314"/>
              <p:cNvGrpSpPr/>
              <p:nvPr/>
            </p:nvGrpSpPr>
            <p:grpSpPr>
              <a:xfrm>
                <a:off x="5434542" y="4412194"/>
                <a:ext cx="914400" cy="914400"/>
                <a:chOff x="1014942" y="4818592"/>
                <a:chExt cx="914400" cy="914400"/>
              </a:xfrm>
            </p:grpSpPr>
            <p:sp>
              <p:nvSpPr>
                <p:cNvPr id="376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Oval 376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315"/>
              <p:cNvGrpSpPr/>
              <p:nvPr/>
            </p:nvGrpSpPr>
            <p:grpSpPr>
              <a:xfrm>
                <a:off x="6873875" y="4234394"/>
                <a:ext cx="914400" cy="914400"/>
                <a:chOff x="1014942" y="4818592"/>
                <a:chExt cx="914400" cy="914400"/>
              </a:xfrm>
            </p:grpSpPr>
            <p:sp>
              <p:nvSpPr>
                <p:cNvPr id="374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Oval 374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316"/>
              <p:cNvGrpSpPr/>
              <p:nvPr/>
            </p:nvGrpSpPr>
            <p:grpSpPr>
              <a:xfrm>
                <a:off x="7263343" y="3243793"/>
                <a:ext cx="914400" cy="914400"/>
                <a:chOff x="1014942" y="4818592"/>
                <a:chExt cx="914400" cy="914400"/>
              </a:xfrm>
            </p:grpSpPr>
            <p:sp>
              <p:nvSpPr>
                <p:cNvPr id="372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Oval 372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317"/>
              <p:cNvGrpSpPr/>
              <p:nvPr/>
            </p:nvGrpSpPr>
            <p:grpSpPr>
              <a:xfrm>
                <a:off x="5180543" y="2574927"/>
                <a:ext cx="914400" cy="914400"/>
                <a:chOff x="1014942" y="4818592"/>
                <a:chExt cx="914400" cy="914400"/>
              </a:xfrm>
            </p:grpSpPr>
            <p:sp>
              <p:nvSpPr>
                <p:cNvPr id="370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Oval 370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318"/>
              <p:cNvGrpSpPr/>
              <p:nvPr/>
            </p:nvGrpSpPr>
            <p:grpSpPr>
              <a:xfrm>
                <a:off x="5104343" y="3709460"/>
                <a:ext cx="914400" cy="914400"/>
                <a:chOff x="1014942" y="4818592"/>
                <a:chExt cx="914400" cy="914400"/>
              </a:xfrm>
            </p:grpSpPr>
            <p:sp>
              <p:nvSpPr>
                <p:cNvPr id="368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Oval 368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319"/>
              <p:cNvGrpSpPr/>
              <p:nvPr/>
            </p:nvGrpSpPr>
            <p:grpSpPr>
              <a:xfrm>
                <a:off x="5840943" y="3777193"/>
                <a:ext cx="914400" cy="914400"/>
                <a:chOff x="1014942" y="4818592"/>
                <a:chExt cx="914400" cy="914400"/>
              </a:xfrm>
            </p:grpSpPr>
            <p:sp>
              <p:nvSpPr>
                <p:cNvPr id="366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Oval 366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320"/>
              <p:cNvGrpSpPr/>
              <p:nvPr/>
            </p:nvGrpSpPr>
            <p:grpSpPr>
              <a:xfrm>
                <a:off x="7779809" y="4606927"/>
                <a:ext cx="914400" cy="914400"/>
                <a:chOff x="1014942" y="4818592"/>
                <a:chExt cx="914400" cy="914400"/>
              </a:xfrm>
            </p:grpSpPr>
            <p:sp>
              <p:nvSpPr>
                <p:cNvPr id="364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Oval 364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21"/>
              <p:cNvGrpSpPr/>
              <p:nvPr/>
            </p:nvGrpSpPr>
            <p:grpSpPr>
              <a:xfrm>
                <a:off x="7305676" y="4479927"/>
                <a:ext cx="914400" cy="914400"/>
                <a:chOff x="1014942" y="4818592"/>
                <a:chExt cx="914400" cy="914400"/>
              </a:xfrm>
            </p:grpSpPr>
            <p:sp>
              <p:nvSpPr>
                <p:cNvPr id="362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Oval 362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22"/>
              <p:cNvGrpSpPr/>
              <p:nvPr/>
            </p:nvGrpSpPr>
            <p:grpSpPr>
              <a:xfrm>
                <a:off x="6975476" y="4903261"/>
                <a:ext cx="914400" cy="914400"/>
                <a:chOff x="1014942" y="4818592"/>
                <a:chExt cx="914400" cy="914400"/>
              </a:xfrm>
            </p:grpSpPr>
            <p:sp>
              <p:nvSpPr>
                <p:cNvPr id="360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Oval 360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3"/>
              <p:cNvGrpSpPr/>
              <p:nvPr/>
            </p:nvGrpSpPr>
            <p:grpSpPr>
              <a:xfrm>
                <a:off x="7593542" y="2845860"/>
                <a:ext cx="914400" cy="914400"/>
                <a:chOff x="1014942" y="4818592"/>
                <a:chExt cx="914400" cy="914400"/>
              </a:xfrm>
            </p:grpSpPr>
            <p:sp>
              <p:nvSpPr>
                <p:cNvPr id="358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Oval 358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24"/>
              <p:cNvGrpSpPr/>
              <p:nvPr/>
            </p:nvGrpSpPr>
            <p:grpSpPr>
              <a:xfrm>
                <a:off x="7077076" y="2761194"/>
                <a:ext cx="914400" cy="914400"/>
                <a:chOff x="1014942" y="4818592"/>
                <a:chExt cx="914400" cy="914400"/>
              </a:xfrm>
            </p:grpSpPr>
            <p:sp>
              <p:nvSpPr>
                <p:cNvPr id="356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Oval 356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25"/>
              <p:cNvGrpSpPr/>
              <p:nvPr/>
            </p:nvGrpSpPr>
            <p:grpSpPr>
              <a:xfrm>
                <a:off x="6365875" y="4875302"/>
                <a:ext cx="914400" cy="914400"/>
                <a:chOff x="1014942" y="4604367"/>
                <a:chExt cx="914400" cy="914400"/>
              </a:xfrm>
            </p:grpSpPr>
            <p:sp>
              <p:nvSpPr>
                <p:cNvPr id="354" name="Flowchart: Connector 9"/>
                <p:cNvSpPr/>
                <p:nvPr/>
              </p:nvSpPr>
              <p:spPr>
                <a:xfrm>
                  <a:off x="1014942" y="4604367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Oval 354"/>
                <p:cNvSpPr/>
                <p:nvPr/>
              </p:nvSpPr>
              <p:spPr>
                <a:xfrm>
                  <a:off x="1467570" y="5056995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26"/>
              <p:cNvGrpSpPr/>
              <p:nvPr/>
            </p:nvGrpSpPr>
            <p:grpSpPr>
              <a:xfrm>
                <a:off x="7449609" y="4946243"/>
                <a:ext cx="914400" cy="914400"/>
                <a:chOff x="1014942" y="4658374"/>
                <a:chExt cx="914400" cy="914400"/>
              </a:xfrm>
            </p:grpSpPr>
            <p:sp>
              <p:nvSpPr>
                <p:cNvPr id="352" name="Flowchart: Connector 9"/>
                <p:cNvSpPr/>
                <p:nvPr/>
              </p:nvSpPr>
              <p:spPr>
                <a:xfrm>
                  <a:off x="1014942" y="4658374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Oval 352"/>
                <p:cNvSpPr/>
                <p:nvPr/>
              </p:nvSpPr>
              <p:spPr>
                <a:xfrm>
                  <a:off x="1467570" y="5111002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327"/>
              <p:cNvGrpSpPr/>
              <p:nvPr/>
            </p:nvGrpSpPr>
            <p:grpSpPr>
              <a:xfrm>
                <a:off x="6772276" y="3760260"/>
                <a:ext cx="914400" cy="914400"/>
                <a:chOff x="1014942" y="4818592"/>
                <a:chExt cx="914400" cy="914400"/>
              </a:xfrm>
            </p:grpSpPr>
            <p:sp>
              <p:nvSpPr>
                <p:cNvPr id="350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Oval 350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328"/>
              <p:cNvGrpSpPr/>
              <p:nvPr/>
            </p:nvGrpSpPr>
            <p:grpSpPr>
              <a:xfrm>
                <a:off x="6247343" y="2989794"/>
                <a:ext cx="914400" cy="914400"/>
                <a:chOff x="1014942" y="4818592"/>
                <a:chExt cx="914400" cy="914400"/>
              </a:xfrm>
            </p:grpSpPr>
            <p:sp>
              <p:nvSpPr>
                <p:cNvPr id="348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Oval 348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329"/>
              <p:cNvGrpSpPr/>
              <p:nvPr/>
            </p:nvGrpSpPr>
            <p:grpSpPr>
              <a:xfrm>
                <a:off x="7618942" y="3768727"/>
                <a:ext cx="914400" cy="914400"/>
                <a:chOff x="1014942" y="4818592"/>
                <a:chExt cx="914400" cy="914400"/>
              </a:xfrm>
            </p:grpSpPr>
            <p:sp>
              <p:nvSpPr>
                <p:cNvPr id="346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Oval 346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331"/>
              <p:cNvGrpSpPr/>
              <p:nvPr/>
            </p:nvGrpSpPr>
            <p:grpSpPr>
              <a:xfrm>
                <a:off x="6755343" y="3192993"/>
                <a:ext cx="914400" cy="914400"/>
                <a:chOff x="1014942" y="4818592"/>
                <a:chExt cx="914400" cy="914400"/>
              </a:xfrm>
            </p:grpSpPr>
            <p:sp>
              <p:nvSpPr>
                <p:cNvPr id="342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Oval 342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332"/>
              <p:cNvGrpSpPr/>
              <p:nvPr/>
            </p:nvGrpSpPr>
            <p:grpSpPr>
              <a:xfrm>
                <a:off x="5231342" y="3133727"/>
                <a:ext cx="914400" cy="914400"/>
                <a:chOff x="1014942" y="4818592"/>
                <a:chExt cx="914400" cy="914400"/>
              </a:xfrm>
            </p:grpSpPr>
            <p:sp>
              <p:nvSpPr>
                <p:cNvPr id="340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Oval 340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333"/>
              <p:cNvGrpSpPr/>
              <p:nvPr/>
            </p:nvGrpSpPr>
            <p:grpSpPr>
              <a:xfrm>
                <a:off x="6433609" y="2524127"/>
                <a:ext cx="914400" cy="914400"/>
                <a:chOff x="1014942" y="4818592"/>
                <a:chExt cx="914400" cy="914400"/>
              </a:xfrm>
            </p:grpSpPr>
            <p:sp>
              <p:nvSpPr>
                <p:cNvPr id="338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Oval 338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334"/>
              <p:cNvGrpSpPr/>
              <p:nvPr/>
            </p:nvGrpSpPr>
            <p:grpSpPr>
              <a:xfrm>
                <a:off x="5945634" y="2484843"/>
                <a:ext cx="914400" cy="914400"/>
                <a:chOff x="1187367" y="4745442"/>
                <a:chExt cx="914400" cy="914400"/>
              </a:xfrm>
            </p:grpSpPr>
            <p:sp>
              <p:nvSpPr>
                <p:cNvPr id="336" name="Flowchart: Connector 9"/>
                <p:cNvSpPr/>
                <p:nvPr/>
              </p:nvSpPr>
              <p:spPr>
                <a:xfrm>
                  <a:off x="1187367" y="474544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Oval 336"/>
                <p:cNvSpPr/>
                <p:nvPr/>
              </p:nvSpPr>
              <p:spPr>
                <a:xfrm>
                  <a:off x="1639995" y="519807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308"/>
            <p:cNvGrpSpPr/>
            <p:nvPr/>
          </p:nvGrpSpPr>
          <p:grpSpPr>
            <a:xfrm>
              <a:off x="6374342" y="4319061"/>
              <a:ext cx="914400" cy="914400"/>
              <a:chOff x="1014942" y="4818592"/>
              <a:chExt cx="914400" cy="914400"/>
            </a:xfrm>
          </p:grpSpPr>
          <p:sp>
            <p:nvSpPr>
              <p:cNvPr id="313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309"/>
            <p:cNvGrpSpPr/>
            <p:nvPr/>
          </p:nvGrpSpPr>
          <p:grpSpPr>
            <a:xfrm>
              <a:off x="5851391" y="4807185"/>
              <a:ext cx="914400" cy="914400"/>
              <a:chOff x="1025392" y="4468517"/>
              <a:chExt cx="914400" cy="914400"/>
            </a:xfrm>
          </p:grpSpPr>
          <p:sp>
            <p:nvSpPr>
              <p:cNvPr id="311" name="Flowchart: Connector 9"/>
              <p:cNvSpPr/>
              <p:nvPr/>
            </p:nvSpPr>
            <p:spPr>
              <a:xfrm>
                <a:off x="1025392" y="4468517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1478020" y="4921145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2" name="Group 19666"/>
          <p:cNvGrpSpPr/>
          <p:nvPr/>
        </p:nvGrpSpPr>
        <p:grpSpPr>
          <a:xfrm>
            <a:off x="317132" y="2424466"/>
            <a:ext cx="3573032" cy="940525"/>
            <a:chOff x="317132" y="2424466"/>
            <a:chExt cx="3573032" cy="940525"/>
          </a:xfrm>
        </p:grpSpPr>
        <p:sp>
          <p:nvSpPr>
            <p:cNvPr id="13143" name="Rectangle 13142"/>
            <p:cNvSpPr/>
            <p:nvPr/>
          </p:nvSpPr>
          <p:spPr bwMode="auto">
            <a:xfrm>
              <a:off x="319395" y="2424466"/>
              <a:ext cx="3570769" cy="9405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306"/>
            <a:stretch>
              <a:fillRect/>
            </a:stretch>
          </p:blipFill>
          <p:spPr>
            <a:xfrm>
              <a:off x="405502" y="2964021"/>
              <a:ext cx="3435896" cy="325966"/>
            </a:xfrm>
            <a:prstGeom prst="rect">
              <a:avLst/>
            </a:prstGeom>
          </p:spPr>
        </p:pic>
        <p:sp>
          <p:nvSpPr>
            <p:cNvPr id="13142" name="TextBox 13141"/>
            <p:cNvSpPr txBox="1"/>
            <p:nvPr/>
          </p:nvSpPr>
          <p:spPr>
            <a:xfrm>
              <a:off x="317132" y="2429928"/>
              <a:ext cx="3573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Disk-free condition</a:t>
              </a:r>
              <a:endParaRPr lang="en-US" sz="1800" u="sng" dirty="0"/>
            </a:p>
          </p:txBody>
        </p:sp>
      </p:grpSp>
      <p:grpSp>
        <p:nvGrpSpPr>
          <p:cNvPr id="53" name="Group 19667"/>
          <p:cNvGrpSpPr/>
          <p:nvPr/>
        </p:nvGrpSpPr>
        <p:grpSpPr>
          <a:xfrm>
            <a:off x="-1028508" y="3623670"/>
            <a:ext cx="4934529" cy="1380976"/>
            <a:chOff x="-1028508" y="3782250"/>
            <a:chExt cx="4934529" cy="1380976"/>
          </a:xfrm>
        </p:grpSpPr>
        <p:sp>
          <p:nvSpPr>
            <p:cNvPr id="19665" name="Rectangle 19664"/>
            <p:cNvSpPr/>
            <p:nvPr/>
          </p:nvSpPr>
          <p:spPr bwMode="auto">
            <a:xfrm>
              <a:off x="315196" y="3816010"/>
              <a:ext cx="3590825" cy="13472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028508" y="4247523"/>
              <a:ext cx="4344706" cy="898104"/>
            </a:xfrm>
            <a:prstGeom prst="rect">
              <a:avLst/>
            </a:prstGeom>
          </p:spPr>
        </p:pic>
        <p:sp>
          <p:nvSpPr>
            <p:cNvPr id="19666" name="TextBox 19665"/>
            <p:cNvSpPr txBox="1"/>
            <p:nvPr/>
          </p:nvSpPr>
          <p:spPr>
            <a:xfrm>
              <a:off x="311847" y="3782250"/>
              <a:ext cx="359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Bias-free condition</a:t>
              </a:r>
              <a:endParaRPr lang="en-US" sz="1800" u="sng" dirty="0"/>
            </a:p>
          </p:txBody>
        </p:sp>
      </p:grpSp>
      <p:grpSp>
        <p:nvGrpSpPr>
          <p:cNvPr id="54" name="Group 19670"/>
          <p:cNvGrpSpPr/>
          <p:nvPr/>
        </p:nvGrpSpPr>
        <p:grpSpPr>
          <a:xfrm>
            <a:off x="-950379" y="5422974"/>
            <a:ext cx="4866971" cy="893258"/>
            <a:chOff x="-950379" y="5422974"/>
            <a:chExt cx="4866971" cy="893258"/>
          </a:xfrm>
        </p:grpSpPr>
        <p:sp>
          <p:nvSpPr>
            <p:cNvPr id="19670" name="Rectangle 19669"/>
            <p:cNvSpPr/>
            <p:nvPr/>
          </p:nvSpPr>
          <p:spPr bwMode="auto">
            <a:xfrm>
              <a:off x="301276" y="5422974"/>
              <a:ext cx="3615316" cy="8932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950379" y="5913361"/>
              <a:ext cx="4656668" cy="303696"/>
            </a:xfrm>
            <a:prstGeom prst="rect">
              <a:avLst/>
            </a:prstGeom>
          </p:spPr>
        </p:pic>
        <p:sp>
          <p:nvSpPr>
            <p:cNvPr id="19669" name="TextBox 19668"/>
            <p:cNvSpPr txBox="1"/>
            <p:nvPr/>
          </p:nvSpPr>
          <p:spPr>
            <a:xfrm>
              <a:off x="327704" y="5437403"/>
              <a:ext cx="3583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Maximal condition</a:t>
              </a:r>
              <a:endParaRPr lang="en-US" sz="1800" u="sng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268713" y="3336157"/>
            <a:ext cx="914400" cy="914400"/>
            <a:chOff x="4582663" y="5901557"/>
            <a:chExt cx="914400" cy="914400"/>
          </a:xfrm>
        </p:grpSpPr>
        <p:sp>
          <p:nvSpPr>
            <p:cNvPr id="109" name="Flowchart: Connector 9"/>
            <p:cNvSpPr/>
            <p:nvPr/>
          </p:nvSpPr>
          <p:spPr>
            <a:xfrm>
              <a:off x="4582663" y="5901557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5038360" y="6351466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5855838" y="3564757"/>
            <a:ext cx="914400" cy="914400"/>
            <a:chOff x="4582663" y="5901557"/>
            <a:chExt cx="914400" cy="914400"/>
          </a:xfrm>
        </p:grpSpPr>
        <p:sp>
          <p:nvSpPr>
            <p:cNvPr id="115" name="Flowchart: Connector 9"/>
            <p:cNvSpPr/>
            <p:nvPr/>
          </p:nvSpPr>
          <p:spPr>
            <a:xfrm>
              <a:off x="4582663" y="5901557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038360" y="6351466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566788" y="4199757"/>
            <a:ext cx="914400" cy="914400"/>
            <a:chOff x="4582663" y="5901557"/>
            <a:chExt cx="914400" cy="914400"/>
          </a:xfrm>
        </p:grpSpPr>
        <p:sp>
          <p:nvSpPr>
            <p:cNvPr id="118" name="Flowchart: Connector 9"/>
            <p:cNvSpPr/>
            <p:nvPr/>
          </p:nvSpPr>
          <p:spPr>
            <a:xfrm>
              <a:off x="4582663" y="5901557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038360" y="6351466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60230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75157</TotalTime>
  <Words>927</Words>
  <Application>Microsoft Macintosh PowerPoint</Application>
  <PresentationFormat>On-screen Show (4:3)</PresentationFormat>
  <Paragraphs>206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Improving spatial coverage while preserving blue noise </vt:lpstr>
      <vt:lpstr>Point Sets: Well-spaced</vt:lpstr>
      <vt:lpstr>Point Sets: Random</vt:lpstr>
      <vt:lpstr>Why Do We Care?!</vt:lpstr>
      <vt:lpstr>Provably Good Meshing</vt:lpstr>
      <vt:lpstr>Motivating from Modern Graphics: Texture Synthesis</vt:lpstr>
      <vt:lpstr>Robot Motion Planning</vt:lpstr>
      <vt:lpstr>PowerPoint Presentation</vt:lpstr>
      <vt:lpstr> … So We Need to Generate Random Well-Spaced Points. But How?!!  Maximal Poisson-Disk Sampling (MPS)</vt:lpstr>
      <vt:lpstr>Simple Problem?!</vt:lpstr>
      <vt:lpstr>Main Published Results</vt:lpstr>
      <vt:lpstr>Main Published Results</vt:lpstr>
      <vt:lpstr>Prior Results: CCCG’11 How fast can radii vary?</vt:lpstr>
      <vt:lpstr>Q. How fast can it vary?  A. Depends how Conflict is defined.</vt:lpstr>
      <vt:lpstr>Prior Results: CCCG’11 Decoupling coverage and conflict-free radii</vt:lpstr>
      <vt:lpstr>Two-radii MPS output</vt:lpstr>
      <vt:lpstr>This Research: Improving spatial coverage</vt:lpstr>
      <vt:lpstr>Current Research: Sparse MPS (under preparation)</vt:lpstr>
      <vt:lpstr>Our poor-man’s solution</vt:lpstr>
      <vt:lpstr>Results</vt:lpstr>
      <vt:lpstr>Results: Impact on Mesh Quality</vt:lpstr>
      <vt:lpstr>Impact on Noise</vt:lpstr>
      <vt:lpstr>Impact on Noise</vt:lpstr>
      <vt:lpstr>Results: Non-convex domains</vt:lpstr>
      <vt:lpstr>Results: Curved Surfaces</vt:lpstr>
      <vt:lpstr>Results: Curved Surfaces</vt:lpstr>
      <vt:lpstr>Results: Impact on bilateral filtering</vt:lpstr>
      <vt:lpstr>Summary and Future Work</vt:lpstr>
      <vt:lpstr>Thanks! …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dc:creator>Ebeida, Mohamed Salah</dc:creator>
  <cp:lastModifiedBy>Scott Mitchell</cp:lastModifiedBy>
  <cp:revision>1187</cp:revision>
  <cp:lastPrinted>2001-12-04T02:38:31Z</cp:lastPrinted>
  <dcterms:modified xsi:type="dcterms:W3CDTF">2013-12-06T19:37:34Z</dcterms:modified>
</cp:coreProperties>
</file>