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02" r:id="rId2"/>
  </p:sldIdLst>
  <p:sldSz cx="9144000" cy="6858000" type="screen4x3"/>
  <p:notesSz cx="6940550" cy="90805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A1FF"/>
    <a:srgbClr val="FF0000"/>
    <a:srgbClr val="00D200"/>
    <a:srgbClr val="FA0456"/>
    <a:srgbClr val="3366FF"/>
    <a:srgbClr val="000000"/>
    <a:srgbClr val="080808"/>
    <a:srgbClr val="3A984A"/>
    <a:srgbClr val="25B41E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 snapToGrid="0">
      <p:cViewPr varScale="1">
        <p:scale>
          <a:sx n="210" d="100"/>
          <a:sy n="210" d="100"/>
        </p:scale>
        <p:origin x="-217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4"/>
    </p:cViewPr>
  </p:sorterViewPr>
  <p:notesViewPr>
    <p:cSldViewPr snapToGrid="0">
      <p:cViewPr varScale="1">
        <p:scale>
          <a:sx n="96" d="100"/>
          <a:sy n="96" d="100"/>
        </p:scale>
        <p:origin x="-3084" y="-108"/>
      </p:cViewPr>
      <p:guideLst>
        <p:guide orient="horz" pos="2860"/>
        <p:guide pos="218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300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340225"/>
            <a:ext cx="5049837" cy="4105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581" tIns="46085" rIns="90581" bIns="46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687388"/>
            <a:ext cx="4522788" cy="3392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8917420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80988"/>
            <a:ext cx="1943100" cy="5815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0988"/>
            <a:ext cx="5676900" cy="5815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wmf"/><Relationship Id="rId14" Type="http://schemas.openxmlformats.org/officeDocument/2006/relationships/image" Target="../media/image2.w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24 pt</a:t>
            </a:r>
          </a:p>
          <a:p>
            <a:pPr lvl="1"/>
            <a:r>
              <a:rPr lang="en-US" smtClean="0"/>
              <a:t>Second level 22 pt</a:t>
            </a:r>
          </a:p>
          <a:p>
            <a:pPr lvl="2"/>
            <a:r>
              <a:rPr lang="en-US" smtClean="0"/>
              <a:t>Third level 20 pt</a:t>
            </a:r>
          </a:p>
          <a:p>
            <a:pPr lvl="3"/>
            <a:r>
              <a:rPr lang="en-US" smtClean="0"/>
              <a:t>Fourth level 18pt</a:t>
            </a:r>
          </a:p>
          <a:p>
            <a:pPr lvl="4"/>
            <a:r>
              <a:rPr lang="en-US" smtClean="0"/>
              <a:t>Fifth level 18pt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2578100" cy="147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817563" y="1143000"/>
            <a:ext cx="758983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80988"/>
            <a:ext cx="7772400" cy="1014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- 28 Point Helvetica Bold</a:t>
            </a: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53400" y="6418263"/>
            <a:ext cx="8890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rgbClr val="000000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rgbClr val="000000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Variable Radii Poisson-Disk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6358"/>
            <a:ext cx="8458200" cy="4359641"/>
          </a:xfrm>
        </p:spPr>
        <p:txBody>
          <a:bodyPr/>
          <a:lstStyle/>
          <a:p>
            <a:r>
              <a:rPr lang="en-US" sz="1800" dirty="0">
                <a:solidFill>
                  <a:srgbClr val="00AE00"/>
                </a:solidFill>
              </a:rPr>
              <a:t>Maximal Poisson-Disk Sampling is a particular </a:t>
            </a:r>
            <a:r>
              <a:rPr lang="en-US" sz="1800" dirty="0" smtClean="0">
                <a:solidFill>
                  <a:srgbClr val="00AE00"/>
                </a:solidFill>
              </a:rPr>
              <a:t>statistical </a:t>
            </a:r>
            <a:br>
              <a:rPr lang="en-US" sz="1800" dirty="0" smtClean="0">
                <a:solidFill>
                  <a:srgbClr val="00AE00"/>
                </a:solidFill>
              </a:rPr>
            </a:br>
            <a:r>
              <a:rPr lang="en-US" sz="1800" dirty="0" smtClean="0">
                <a:solidFill>
                  <a:srgbClr val="00AE00"/>
                </a:solidFill>
              </a:rPr>
              <a:t>process </a:t>
            </a:r>
            <a:r>
              <a:rPr lang="en-US" sz="1800" dirty="0">
                <a:solidFill>
                  <a:srgbClr val="00AE00"/>
                </a:solidFill>
              </a:rPr>
              <a:t>for generating </a:t>
            </a:r>
            <a:r>
              <a:rPr lang="en-US" sz="1800" dirty="0" smtClean="0">
                <a:solidFill>
                  <a:srgbClr val="00AE00"/>
                </a:solidFill>
              </a:rPr>
              <a:t>separated-yet-dense point </a:t>
            </a:r>
            <a:r>
              <a:rPr lang="en-US" sz="1800" dirty="0">
                <a:solidFill>
                  <a:srgbClr val="00AE00"/>
                </a:solidFill>
              </a:rPr>
              <a:t>clouds</a:t>
            </a:r>
          </a:p>
          <a:p>
            <a:pPr marL="857250" lvl="3"/>
            <a:r>
              <a:rPr lang="en-US" sz="1400" dirty="0"/>
              <a:t>Similar-yet-different from </a:t>
            </a:r>
            <a:r>
              <a:rPr lang="en-US" sz="1400" dirty="0" smtClean="0"/>
              <a:t>Delaunay Refinement </a:t>
            </a:r>
            <a:r>
              <a:rPr lang="en-US" sz="1400" dirty="0"/>
              <a:t>and sphere </a:t>
            </a:r>
            <a:r>
              <a:rPr lang="en-US" sz="1400" dirty="0" smtClean="0"/>
              <a:t>packings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better </a:t>
            </a:r>
            <a:r>
              <a:rPr lang="en-US" sz="1400" dirty="0"/>
              <a:t>output properties for certain apps</a:t>
            </a:r>
          </a:p>
          <a:p>
            <a:r>
              <a:rPr lang="en-US" sz="1800" dirty="0" smtClean="0">
                <a:solidFill>
                  <a:schemeClr val="accent2"/>
                </a:solidFill>
              </a:rPr>
              <a:t>Motivation</a:t>
            </a:r>
          </a:p>
          <a:p>
            <a:pPr lvl="1"/>
            <a:r>
              <a:rPr lang="en-US" sz="1600" dirty="0" smtClean="0">
                <a:solidFill>
                  <a:srgbClr val="FF0000"/>
                </a:solidFill>
              </a:rPr>
              <a:t>Hot </a:t>
            </a:r>
            <a:r>
              <a:rPr lang="en-US" sz="1600" dirty="0">
                <a:solidFill>
                  <a:srgbClr val="FF0000"/>
                </a:solidFill>
              </a:rPr>
              <a:t>topic in Computer </a:t>
            </a:r>
            <a:r>
              <a:rPr lang="en-US" sz="1600" dirty="0" smtClean="0">
                <a:solidFill>
                  <a:srgbClr val="FF0000"/>
                </a:solidFill>
              </a:rPr>
              <a:t>Graphics</a:t>
            </a:r>
          </a:p>
          <a:p>
            <a:pPr lvl="2"/>
            <a:r>
              <a:rPr lang="en-US" sz="1600" dirty="0" smtClean="0"/>
              <a:t>for </a:t>
            </a:r>
            <a:r>
              <a:rPr lang="en-US" sz="1600" dirty="0"/>
              <a:t>texture synthesis</a:t>
            </a:r>
          </a:p>
          <a:p>
            <a:pPr lvl="1"/>
            <a:r>
              <a:rPr lang="en-US" sz="1600" dirty="0"/>
              <a:t>Voronoi meshes for fracture mechanics</a:t>
            </a:r>
          </a:p>
          <a:p>
            <a:r>
              <a:rPr lang="en-US" sz="1800" dirty="0" smtClean="0">
                <a:solidFill>
                  <a:srgbClr val="00AE00"/>
                </a:solidFill>
              </a:rPr>
              <a:t>Two Contributions </a:t>
            </a:r>
            <a:endParaRPr lang="en-US" sz="1800" dirty="0">
              <a:solidFill>
                <a:srgbClr val="00AE00"/>
              </a:solidFill>
            </a:endParaRPr>
          </a:p>
          <a:p>
            <a:pPr lvl="1"/>
            <a:r>
              <a:rPr lang="en-US" sz="1800" dirty="0"/>
              <a:t>Lipschitz conditions for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spatially </a:t>
            </a:r>
            <a:r>
              <a:rPr lang="en-US" sz="1800" dirty="0"/>
              <a:t>varying </a:t>
            </a:r>
            <a:r>
              <a:rPr lang="en-US" sz="1800" dirty="0" smtClean="0"/>
              <a:t>radii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Necessary condition for certain Graphics </a:t>
            </a:r>
            <a:r>
              <a:rPr lang="en-US" sz="1600" dirty="0" err="1" smtClean="0">
                <a:solidFill>
                  <a:srgbClr val="FF0000"/>
                </a:solidFill>
              </a:rPr>
              <a:t>algs</a:t>
            </a:r>
            <a:r>
              <a:rPr lang="en-US" sz="1600" dirty="0" smtClean="0">
                <a:solidFill>
                  <a:srgbClr val="FF0000"/>
                </a:solidFill>
              </a:rPr>
              <a:t> to work</a:t>
            </a:r>
            <a:endParaRPr lang="en-US" sz="16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New two-radii </a:t>
            </a:r>
            <a:r>
              <a:rPr lang="en-US" sz="1800" dirty="0" smtClean="0"/>
              <a:t>definition </a:t>
            </a:r>
            <a:br>
              <a:rPr lang="en-US" sz="1800" dirty="0" smtClean="0"/>
            </a:br>
            <a:r>
              <a:rPr lang="en-US" sz="1800" dirty="0" smtClean="0"/>
              <a:t>decoupled </a:t>
            </a:r>
            <a:r>
              <a:rPr lang="en-US" sz="1800" dirty="0"/>
              <a:t>coverage 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inhibition radii</a:t>
            </a:r>
            <a:endParaRPr lang="en-US" sz="1800" dirty="0"/>
          </a:p>
          <a:p>
            <a:pPr lvl="2"/>
            <a:r>
              <a:rPr lang="en-US" sz="1600" dirty="0">
                <a:solidFill>
                  <a:srgbClr val="FF0000"/>
                </a:solidFill>
              </a:rPr>
              <a:t>Better “blue noise”</a:t>
            </a:r>
          </a:p>
          <a:p>
            <a:pPr lvl="2"/>
            <a:r>
              <a:rPr lang="en-US" sz="1600" dirty="0"/>
              <a:t>More random refinements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16993" y="0"/>
            <a:ext cx="52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FF</a:t>
            </a:r>
            <a:endParaRPr lang="en-US" dirty="0"/>
          </a:p>
        </p:txBody>
      </p:sp>
      <p:sp>
        <p:nvSpPr>
          <p:cNvPr id="6" name="Subtitle 4"/>
          <p:cNvSpPr txBox="1">
            <a:spLocks/>
          </p:cNvSpPr>
          <p:nvPr/>
        </p:nvSpPr>
        <p:spPr bwMode="auto">
          <a:xfrm>
            <a:off x="175387" y="1139675"/>
            <a:ext cx="8569476" cy="6806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marL="171450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Scott A. Mitchell, </a:t>
            </a:r>
            <a:r>
              <a:rPr lang="en-US" sz="1800" dirty="0" smtClean="0">
                <a:solidFill>
                  <a:schemeClr val="tx1"/>
                </a:solidFill>
              </a:rPr>
              <a:t>Alexander Rand, Mohamed S. Ebeida, Chandrajit Bajaj</a:t>
            </a:r>
          </a:p>
          <a:p>
            <a:pPr marL="171450" indent="0">
              <a:buNone/>
            </a:pPr>
            <a:r>
              <a:rPr lang="en-US" sz="1400" dirty="0" smtClean="0">
                <a:solidFill>
                  <a:srgbClr val="44A1FF"/>
                </a:solidFill>
              </a:rPr>
              <a:t>Session 4B, Thursday Aug 9, 11:30-11:50</a:t>
            </a:r>
            <a:endParaRPr lang="en-US" sz="1400" dirty="0">
              <a:solidFill>
                <a:srgbClr val="44A1FF"/>
              </a:solidFill>
            </a:endParaRPr>
          </a:p>
        </p:txBody>
      </p:sp>
      <p:pic>
        <p:nvPicPr>
          <p:cNvPr id="7" name="Picture 6" descr="twor_one_step_A_r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978" y="5393140"/>
            <a:ext cx="1725313" cy="1165752"/>
          </a:xfrm>
          <a:prstGeom prst="rect">
            <a:avLst/>
          </a:prstGeom>
        </p:spPr>
      </p:pic>
      <p:pic>
        <p:nvPicPr>
          <p:cNvPr id="9" name="Picture 8" descr="psa-gpu-0_01-r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328" y="3342012"/>
            <a:ext cx="1773466" cy="1198288"/>
          </a:xfrm>
          <a:prstGeom prst="rect">
            <a:avLst/>
          </a:prstGeom>
        </p:spPr>
      </p:pic>
      <p:pic>
        <p:nvPicPr>
          <p:cNvPr id="14" name="Picture 13" descr="psa-gpu-0_01-spe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44" y="3380683"/>
            <a:ext cx="955556" cy="955556"/>
          </a:xfrm>
          <a:prstGeom prst="rect">
            <a:avLst/>
          </a:prstGeom>
        </p:spPr>
      </p:pic>
      <p:pic>
        <p:nvPicPr>
          <p:cNvPr id="15" name="Picture 14" descr="psa-gpu-0_01-pt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37" y="3380728"/>
            <a:ext cx="1625873" cy="1625873"/>
          </a:xfrm>
          <a:prstGeom prst="rect">
            <a:avLst/>
          </a:prstGeom>
        </p:spPr>
      </p:pic>
      <p:pic>
        <p:nvPicPr>
          <p:cNvPr id="17" name="Picture 16" descr="twor_one_step_A_pts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602" y="5207577"/>
            <a:ext cx="1619737" cy="1619737"/>
          </a:xfrm>
          <a:prstGeom prst="rect">
            <a:avLst/>
          </a:prstGeom>
        </p:spPr>
      </p:pic>
      <p:pic>
        <p:nvPicPr>
          <p:cNvPr id="18" name="Picture 17" descr="twor_one_step_A_spec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926" y="5393139"/>
            <a:ext cx="986074" cy="986074"/>
          </a:xfrm>
          <a:prstGeom prst="rect">
            <a:avLst/>
          </a:prstGeom>
        </p:spPr>
      </p:pic>
      <p:grpSp>
        <p:nvGrpSpPr>
          <p:cNvPr id="27" name="Group 26"/>
          <p:cNvGrpSpPr>
            <a:grpSpLocks noChangeAspect="1"/>
          </p:cNvGrpSpPr>
          <p:nvPr/>
        </p:nvGrpSpPr>
        <p:grpSpPr>
          <a:xfrm>
            <a:off x="6629651" y="4316806"/>
            <a:ext cx="1834306" cy="1463040"/>
            <a:chOff x="-1585607" y="4795379"/>
            <a:chExt cx="2292883" cy="1828800"/>
          </a:xfrm>
        </p:grpSpPr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-1585607" y="4795379"/>
              <a:ext cx="1828800" cy="1828800"/>
            </a:xfrm>
            <a:prstGeom prst="ellipse">
              <a:avLst/>
            </a:prstGeom>
            <a:solidFill>
              <a:schemeClr val="accent1">
                <a:alpha val="42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-1128407" y="5246229"/>
              <a:ext cx="914400" cy="914400"/>
            </a:xfrm>
            <a:prstGeom prst="ellipse">
              <a:avLst/>
            </a:prstGeom>
            <a:solidFill>
              <a:srgbClr val="FF0000">
                <a:alpha val="6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17777" y="5218903"/>
              <a:ext cx="925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coverage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746547" y="5683523"/>
              <a:ext cx="971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exclusion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-871612" y="5459062"/>
              <a:ext cx="2872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en-US" sz="1600" dirty="0"/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>
              <a:off x="-633107" y="5709780"/>
              <a:ext cx="412750" cy="2539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V="1">
              <a:off x="-639457" y="5189079"/>
              <a:ext cx="711200" cy="52705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797857" y="5270556"/>
            <a:ext cx="1619738" cy="4968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marL="171450" indent="0">
              <a:buNone/>
            </a:pPr>
            <a:r>
              <a:rPr lang="en-US" sz="1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Two</a:t>
            </a:r>
            <a:r>
              <a:rPr lang="en-US" sz="1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-radii </a:t>
            </a:r>
            <a:r>
              <a:rPr lang="en-US" sz="1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MPS</a:t>
            </a:r>
            <a:endParaRPr lang="en-US" sz="14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839446" y="3436406"/>
            <a:ext cx="1547473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2200" b="1">
                <a:solidFill>
                  <a:srgbClr val="000000"/>
                </a:solidFill>
                <a:latin typeface="+mn-lt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2000" b="1">
                <a:solidFill>
                  <a:srgbClr val="000000"/>
                </a:solidFill>
                <a:latin typeface="+mn-lt"/>
              </a:defRPr>
            </a:lvl3pPr>
            <a:lvl4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rgbClr val="000000"/>
                </a:solidFill>
                <a:latin typeface="+mn-lt"/>
              </a:defRPr>
            </a:lvl4pPr>
            <a:lvl5pPr marL="19431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5pPr>
            <a:lvl6pPr marL="24003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6pPr>
            <a:lvl7pPr marL="28575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7pPr>
            <a:lvl8pPr marL="33147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8pPr>
            <a:lvl9pPr marL="3771900" indent="-1143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b="1">
                <a:solidFill>
                  <a:srgbClr val="000000"/>
                </a:solidFill>
                <a:latin typeface="+mn-lt"/>
              </a:defRPr>
            </a:lvl9pPr>
          </a:lstStyle>
          <a:p>
            <a:pPr marL="171450" indent="0">
              <a:buNone/>
            </a:pPr>
            <a:r>
              <a:rPr lang="en-US" sz="1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Classic MPS</a:t>
            </a:r>
            <a:endParaRPr lang="en-US" sz="1400" b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7003620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65219</TotalTime>
  <Words>54</Words>
  <Application>Microsoft Macintosh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Variable Radii Poisson-Disk Sampling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cp:lastModifiedBy>Scott Mitchell</cp:lastModifiedBy>
  <cp:revision>701</cp:revision>
  <cp:lastPrinted>2001-12-04T02:38:31Z</cp:lastPrinted>
  <dcterms:modified xsi:type="dcterms:W3CDTF">2012-08-03T17:54:05Z</dcterms:modified>
</cp:coreProperties>
</file>