
<file path=[Content_Types].xml><?xml version="1.0" encoding="utf-8"?>
<Types xmlns="http://schemas.openxmlformats.org/package/2006/content-types">
  <Default Extension="xml" ContentType="application/xml"/>
  <Default Extension="wmf" ContentType="image/x-wmf"/>
  <Default Extension="jpeg" ContentType="image/jpeg"/>
  <Default Extension="mpg" ContentType="video/unknown"/>
  <Default Extension="emf" ContentType="image/x-emf"/>
  <Default Extension="jp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2.xml" ContentType="application/vnd.openxmlformats-officedocument.presentationml.notesSlide+xml"/>
  <Override PartName="/ppt/embeddings/oleObject4.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7"/>
  </p:notesMasterIdLst>
  <p:handoutMasterIdLst>
    <p:handoutMasterId r:id="rId68"/>
  </p:handoutMasterIdLst>
  <p:sldIdLst>
    <p:sldId id="381" r:id="rId2"/>
    <p:sldId id="380" r:id="rId3"/>
    <p:sldId id="403" r:id="rId4"/>
    <p:sldId id="303" r:id="rId5"/>
    <p:sldId id="389" r:id="rId6"/>
    <p:sldId id="304" r:id="rId7"/>
    <p:sldId id="305" r:id="rId8"/>
    <p:sldId id="306" r:id="rId9"/>
    <p:sldId id="326" r:id="rId10"/>
    <p:sldId id="364" r:id="rId11"/>
    <p:sldId id="325" r:id="rId12"/>
    <p:sldId id="307" r:id="rId13"/>
    <p:sldId id="308" r:id="rId14"/>
    <p:sldId id="405" r:id="rId15"/>
    <p:sldId id="309" r:id="rId16"/>
    <p:sldId id="310" r:id="rId17"/>
    <p:sldId id="311" r:id="rId18"/>
    <p:sldId id="313" r:id="rId19"/>
    <p:sldId id="314" r:id="rId20"/>
    <p:sldId id="297" r:id="rId21"/>
    <p:sldId id="256" r:id="rId22"/>
    <p:sldId id="289" r:id="rId23"/>
    <p:sldId id="292" r:id="rId24"/>
    <p:sldId id="290" r:id="rId25"/>
    <p:sldId id="321" r:id="rId26"/>
    <p:sldId id="299" r:id="rId27"/>
    <p:sldId id="375" r:id="rId28"/>
    <p:sldId id="404" r:id="rId29"/>
    <p:sldId id="377" r:id="rId30"/>
    <p:sldId id="365" r:id="rId31"/>
    <p:sldId id="357" r:id="rId32"/>
    <p:sldId id="358" r:id="rId33"/>
    <p:sldId id="359" r:id="rId34"/>
    <p:sldId id="390" r:id="rId35"/>
    <p:sldId id="362" r:id="rId36"/>
    <p:sldId id="383" r:id="rId37"/>
    <p:sldId id="384" r:id="rId38"/>
    <p:sldId id="385" r:id="rId39"/>
    <p:sldId id="382" r:id="rId40"/>
    <p:sldId id="361" r:id="rId41"/>
    <p:sldId id="386" r:id="rId42"/>
    <p:sldId id="387" r:id="rId43"/>
    <p:sldId id="371" r:id="rId44"/>
    <p:sldId id="327" r:id="rId45"/>
    <p:sldId id="328" r:id="rId46"/>
    <p:sldId id="363" r:id="rId47"/>
    <p:sldId id="338" r:id="rId48"/>
    <p:sldId id="339" r:id="rId49"/>
    <p:sldId id="340" r:id="rId50"/>
    <p:sldId id="353" r:id="rId51"/>
    <p:sldId id="372" r:id="rId52"/>
    <p:sldId id="355" r:id="rId53"/>
    <p:sldId id="374" r:id="rId54"/>
    <p:sldId id="391" r:id="rId55"/>
    <p:sldId id="392" r:id="rId56"/>
    <p:sldId id="393" r:id="rId57"/>
    <p:sldId id="394" r:id="rId58"/>
    <p:sldId id="395" r:id="rId59"/>
    <p:sldId id="396" r:id="rId60"/>
    <p:sldId id="397" r:id="rId61"/>
    <p:sldId id="398" r:id="rId62"/>
    <p:sldId id="399" r:id="rId63"/>
    <p:sldId id="400" r:id="rId64"/>
    <p:sldId id="401" r:id="rId65"/>
    <p:sldId id="402" r:id="rId66"/>
  </p:sldIdLst>
  <p:sldSz cx="9144000" cy="6858000" type="screen4x3"/>
  <p:notesSz cx="6940550" cy="9080500"/>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D200"/>
    <a:srgbClr val="FA0456"/>
    <a:srgbClr val="3366FF"/>
    <a:srgbClr val="000000"/>
    <a:srgbClr val="080808"/>
    <a:srgbClr val="3A984A"/>
    <a:srgbClr val="25B41E"/>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3" autoAdjust="0"/>
  </p:normalViewPr>
  <p:slideViewPr>
    <p:cSldViewPr snapToGrid="0">
      <p:cViewPr>
        <p:scale>
          <a:sx n="200" d="100"/>
          <a:sy n="200" d="100"/>
        </p:scale>
        <p:origin x="-2336"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96" d="100"/>
          <a:sy n="96" d="100"/>
        </p:scale>
        <p:origin x="-3084" y="-108"/>
      </p:cViewPr>
      <p:guideLst>
        <p:guide orient="horz" pos="2860"/>
        <p:guide pos="218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notesMaster" Target="notesMasters/notesMaster1.xml"/><Relationship Id="rId68" Type="http://schemas.openxmlformats.org/officeDocument/2006/relationships/handoutMaster" Target="handoutMasters/handoutMaster1.xml"/><Relationship Id="rId69" Type="http://schemas.openxmlformats.org/officeDocument/2006/relationships/printerSettings" Target="printerSettings/printerSettings1.bin"/><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emf"/><Relationship Id="rId2" Type="http://schemas.openxmlformats.org/officeDocument/2006/relationships/image" Target="../media/image3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82.emf"/><Relationship Id="rId6" Type="http://schemas.openxmlformats.org/officeDocument/2006/relationships/image" Target="../media/image83.emf"/><Relationship Id="rId7" Type="http://schemas.openxmlformats.org/officeDocument/2006/relationships/image" Target="../media/image84.emf"/><Relationship Id="rId8" Type="http://schemas.openxmlformats.org/officeDocument/2006/relationships/image" Target="../media/image85.emf"/><Relationship Id="rId9" Type="http://schemas.openxmlformats.org/officeDocument/2006/relationships/image" Target="../media/image86.emf"/><Relationship Id="rId1" Type="http://schemas.openxmlformats.org/officeDocument/2006/relationships/image" Target="../media/image78.emf"/><Relationship Id="rId2"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300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44563" y="4340225"/>
            <a:ext cx="5049837" cy="4105275"/>
          </a:xfrm>
          <a:prstGeom prst="rect">
            <a:avLst/>
          </a:prstGeom>
          <a:noFill/>
          <a:ln w="12700">
            <a:noFill/>
            <a:miter lim="800000"/>
            <a:headEnd/>
            <a:tailEnd/>
          </a:ln>
          <a:effectLst/>
        </p:spPr>
        <p:txBody>
          <a:bodyPr vert="horz" wrap="square" lIns="90581" tIns="46085" rIns="90581" bIns="4608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51" name="Rectangle 3"/>
          <p:cNvSpPr>
            <a:spLocks noGrp="1" noRot="1" noChangeAspect="1" noChangeArrowheads="1" noTextEdit="1"/>
          </p:cNvSpPr>
          <p:nvPr>
            <p:ph type="sldImg" idx="2"/>
          </p:nvPr>
        </p:nvSpPr>
        <p:spPr bwMode="auto">
          <a:xfrm>
            <a:off x="1209675" y="687388"/>
            <a:ext cx="4522788" cy="3392487"/>
          </a:xfrm>
          <a:prstGeom prst="rect">
            <a:avLst/>
          </a:prstGeom>
          <a:noFill/>
          <a:ln w="12700">
            <a:solidFill>
              <a:schemeClr val="tx1"/>
            </a:solidFill>
            <a:miter lim="800000"/>
            <a:headEnd/>
            <a:tailEnd/>
          </a:ln>
          <a:effectLst/>
        </p:spPr>
      </p:sp>
    </p:spTree>
    <p:extLst>
      <p:ext uri="{BB962C8B-B14F-4D97-AF65-F5344CB8AC3E}">
        <p14:creationId xmlns:p14="http://schemas.microsoft.com/office/powerpoint/2010/main" val="2891742072"/>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2438" algn="l" defTabSz="904875"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4875" algn="l" defTabSz="904875"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57313" algn="l" defTabSz="904875"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09750" algn="l" defTabSz="904875"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ln/>
        </p:spPr>
        <p:txBody>
          <a:bodyPr/>
          <a:lstStyle/>
          <a:p>
            <a:r>
              <a:rPr lang="en-US" dirty="0" smtClean="0"/>
              <a:t>I’m talking about uniformly sampling a domain with a random dense packing, as Singapore, rather than Canada with “voids” and a “bias” towards a region</a:t>
            </a:r>
            <a:endParaRPr lang="en-US" dirty="0"/>
          </a:p>
        </p:txBody>
      </p:sp>
      <p:sp>
        <p:nvSpPr>
          <p:cNvPr id="5123"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5187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ln/>
        </p:spPr>
        <p:txBody>
          <a:bodyPr/>
          <a:lstStyle/>
          <a:p>
            <a:r>
              <a:rPr lang="en-US" dirty="0" smtClean="0"/>
              <a:t>I’m talking about uniformly sampling a domain with a random dense packing, as Singapore, rather than Canada with “voids” and a “bias” towards a region</a:t>
            </a:r>
            <a:endParaRPr lang="en-US" dirty="0"/>
          </a:p>
        </p:txBody>
      </p:sp>
      <p:sp>
        <p:nvSpPr>
          <p:cNvPr id="5123" name="Rectangle 3"/>
          <p:cNvSpPr>
            <a:spLocks noGrp="1" noRot="1" noChangeAspect="1" noChangeArrowheads="1" noTextEdit="1"/>
          </p:cNvSpPr>
          <p:nvPr>
            <p:ph type="sldImg"/>
          </p:nvPr>
        </p:nvSpPr>
        <p:spPr>
          <a:ln cap="flat"/>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xfrm>
            <a:off x="944563" y="4331154"/>
            <a:ext cx="5049837" cy="4105275"/>
          </a:xfrm>
          <a:ln/>
        </p:spPr>
        <p:txBody>
          <a:bodyPr/>
          <a:lstStyle/>
          <a:p>
            <a:r>
              <a:rPr lang="en-US" dirty="0" smtClean="0"/>
              <a:t>&lt;25 min gross talk slot – aim for 20 min talk + questions&gt;</a:t>
            </a:r>
          </a:p>
          <a:p>
            <a:endParaRPr lang="en-US" dirty="0" smtClean="0"/>
          </a:p>
          <a:p>
            <a:r>
              <a:rPr lang="en-US" dirty="0" smtClean="0"/>
              <a:t>Great to be back at IMR. </a:t>
            </a:r>
          </a:p>
          <a:p>
            <a:endParaRPr lang="en-US" dirty="0"/>
          </a:p>
          <a:p>
            <a:r>
              <a:rPr lang="en-US" dirty="0" smtClean="0"/>
              <a:t>Also thank John Owen’s group at UC Davis, and </a:t>
            </a:r>
          </a:p>
          <a:p>
            <a:r>
              <a:rPr lang="en-US" dirty="0" smtClean="0"/>
              <a:t>Vitus Leung, Pat Knupp, and Joe Bishop and Mario Martinez</a:t>
            </a:r>
            <a:endParaRPr lang="en-US" dirty="0"/>
          </a:p>
        </p:txBody>
      </p:sp>
      <p:sp>
        <p:nvSpPr>
          <p:cNvPr id="5123" name="Rectangle 3"/>
          <p:cNvSpPr>
            <a:spLocks noGrp="1" noRot="1" noChangeAspect="1" noChangeArrowheads="1" noTextEdit="1"/>
          </p:cNvSpPr>
          <p:nvPr>
            <p:ph type="sldImg"/>
          </p:nvPr>
        </p:nvSpPr>
        <p:spPr>
          <a:ln cap="flat"/>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293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6927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38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6927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a:ln/>
        </p:spPr>
        <p:txBody>
          <a:bodyPr/>
          <a:lstStyle/>
          <a:p>
            <a:r>
              <a:rPr lang="en-US" dirty="0" smtClean="0"/>
              <a:t>Takes a village to make me successful</a:t>
            </a:r>
          </a:p>
          <a:p>
            <a:r>
              <a:rPr lang="en-US" dirty="0"/>
              <a:t>Mohamed Ebeida, lead author with me at Sandia National Laboratories</a:t>
            </a:r>
          </a:p>
          <a:p>
            <a:r>
              <a:rPr lang="en-US" dirty="0"/>
              <a:t>Spends Saturdays mentoring undergrad students at Alexandria, his undergrad </a:t>
            </a:r>
          </a:p>
          <a:p>
            <a:endParaRPr lang="en-US" dirty="0"/>
          </a:p>
          <a:p>
            <a:r>
              <a:rPr lang="en-US" dirty="0"/>
              <a:t>Mohamed – his idea</a:t>
            </a:r>
          </a:p>
          <a:p>
            <a:r>
              <a:rPr lang="en-US" dirty="0"/>
              <a:t>Alexandria -- implementation</a:t>
            </a:r>
          </a:p>
          <a:p>
            <a:r>
              <a:rPr lang="en-US" dirty="0"/>
              <a:t>Me – algorithmic correctness proofs</a:t>
            </a:r>
          </a:p>
          <a:p>
            <a:r>
              <a:rPr lang="en-US" dirty="0"/>
              <a:t>Alexander Rand – quality measurements and relationships</a:t>
            </a:r>
          </a:p>
          <a:p>
            <a:r>
              <a:rPr lang="en-US" dirty="0"/>
              <a:t>John - graphics prof at UC Davis, Ebeida’s PhD there</a:t>
            </a:r>
          </a:p>
          <a:p>
            <a:endParaRPr lang="en-US" dirty="0"/>
          </a:p>
        </p:txBody>
      </p:sp>
      <p:sp>
        <p:nvSpPr>
          <p:cNvPr id="5123" name="Rectangle 3"/>
          <p:cNvSpPr>
            <a:spLocks noGrp="1" noRot="1" noChangeAspect="1" noChangeArrowheads="1" noTextEdit="1"/>
          </p:cNvSpPr>
          <p:nvPr>
            <p:ph type="sldImg"/>
          </p:nvPr>
        </p:nvSpPr>
        <p:spPr>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5187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80988"/>
            <a:ext cx="1943100" cy="58150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80988"/>
            <a:ext cx="5676900" cy="58150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wmf"/><Relationship Id="rId1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smtClean="0"/>
              <a:t>Subtitle 24 pt</a:t>
            </a:r>
          </a:p>
          <a:p>
            <a:pPr lvl="1"/>
            <a:r>
              <a:rPr lang="en-US" smtClean="0"/>
              <a:t>Second level 22 pt</a:t>
            </a:r>
          </a:p>
          <a:p>
            <a:pPr lvl="2"/>
            <a:r>
              <a:rPr lang="en-US" smtClean="0"/>
              <a:t>Third level 20 pt</a:t>
            </a:r>
          </a:p>
          <a:p>
            <a:pPr lvl="3"/>
            <a:r>
              <a:rPr lang="en-US" smtClean="0"/>
              <a:t>Fourth level 18pt</a:t>
            </a:r>
          </a:p>
          <a:p>
            <a:pPr lvl="4"/>
            <a:r>
              <a:rPr lang="en-US" smtClean="0"/>
              <a:t>Fifth level 18pt</a:t>
            </a:r>
          </a:p>
        </p:txBody>
      </p:sp>
      <p:pic>
        <p:nvPicPr>
          <p:cNvPr id="1027" name="Picture 3"/>
          <p:cNvPicPr>
            <a:picLocks noChangeArrowheads="1"/>
          </p:cNvPicPr>
          <p:nvPr/>
        </p:nvPicPr>
        <p:blipFill>
          <a:blip r:embed="rId13" cstate="print"/>
          <a:srcRect/>
          <a:stretch>
            <a:fillRect/>
          </a:stretch>
        </p:blipFill>
        <p:spPr bwMode="auto">
          <a:xfrm>
            <a:off x="0" y="0"/>
            <a:ext cx="2578100" cy="1473200"/>
          </a:xfrm>
          <a:prstGeom prst="rect">
            <a:avLst/>
          </a:prstGeom>
          <a:noFill/>
          <a:ln w="12700">
            <a:noFill/>
            <a:miter lim="800000"/>
            <a:headEnd/>
            <a:tailEnd/>
          </a:ln>
          <a:effectLst/>
        </p:spPr>
      </p:pic>
      <p:sp>
        <p:nvSpPr>
          <p:cNvPr id="1028" name="Line 4"/>
          <p:cNvSpPr>
            <a:spLocks noChangeShapeType="1"/>
          </p:cNvSpPr>
          <p:nvPr/>
        </p:nvSpPr>
        <p:spPr bwMode="auto">
          <a:xfrm>
            <a:off x="817563" y="1143000"/>
            <a:ext cx="7589837" cy="0"/>
          </a:xfrm>
          <a:prstGeom prst="line">
            <a:avLst/>
          </a:prstGeom>
          <a:noFill/>
          <a:ln w="25400">
            <a:solidFill>
              <a:srgbClr val="000000"/>
            </a:solidFill>
            <a:round/>
            <a:headEnd/>
            <a:tailEnd/>
          </a:ln>
          <a:effectLst/>
        </p:spPr>
        <p:txBody>
          <a:bodyPr wrap="none" anchor="ctr"/>
          <a:lstStyle/>
          <a:p>
            <a:endParaRPr lang="en-US" dirty="0"/>
          </a:p>
        </p:txBody>
      </p:sp>
      <p:sp>
        <p:nvSpPr>
          <p:cNvPr id="1029" name="Rectangle 5"/>
          <p:cNvSpPr>
            <a:spLocks noGrp="1" noChangeArrowheads="1"/>
          </p:cNvSpPr>
          <p:nvPr>
            <p:ph type="title"/>
          </p:nvPr>
        </p:nvSpPr>
        <p:spPr bwMode="auto">
          <a:xfrm>
            <a:off x="685800" y="280988"/>
            <a:ext cx="7772400" cy="101441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smtClean="0"/>
              <a:t>Title - 28 Point Helvetica Bold</a:t>
            </a:r>
          </a:p>
        </p:txBody>
      </p:sp>
      <p:pic>
        <p:nvPicPr>
          <p:cNvPr id="1030" name="Picture 6"/>
          <p:cNvPicPr>
            <a:picLocks noChangeArrowheads="1"/>
          </p:cNvPicPr>
          <p:nvPr/>
        </p:nvPicPr>
        <p:blipFill>
          <a:blip r:embed="rId14" cstate="print"/>
          <a:srcRect/>
          <a:stretch>
            <a:fillRect/>
          </a:stretch>
        </p:blipFill>
        <p:spPr bwMode="auto">
          <a:xfrm>
            <a:off x="8153400" y="6418263"/>
            <a:ext cx="889000" cy="363537"/>
          </a:xfrm>
          <a:prstGeom prst="rect">
            <a:avLst/>
          </a:prstGeom>
          <a:noFill/>
          <a:ln w="12700">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med"/>
  <p:txStyles>
    <p:titleStyle>
      <a:lvl1pPr algn="ctr" rtl="0" eaLnBrk="0" fontAlgn="base" hangingPunct="0">
        <a:spcBef>
          <a:spcPct val="0"/>
        </a:spcBef>
        <a:spcAft>
          <a:spcPct val="0"/>
        </a:spcAft>
        <a:defRPr sz="2800" b="1">
          <a:solidFill>
            <a:srgbClr val="000000"/>
          </a:solidFill>
          <a:latin typeface="+mj-lt"/>
          <a:ea typeface="+mj-ea"/>
          <a:cs typeface="+mj-cs"/>
        </a:defRPr>
      </a:lvl1pPr>
      <a:lvl2pPr algn="ctr" rtl="0" eaLnBrk="0" fontAlgn="base" hangingPunct="0">
        <a:spcBef>
          <a:spcPct val="0"/>
        </a:spcBef>
        <a:spcAft>
          <a:spcPct val="0"/>
        </a:spcAft>
        <a:defRPr sz="2800" b="1">
          <a:solidFill>
            <a:srgbClr val="000000"/>
          </a:solidFill>
          <a:latin typeface="Arial" charset="0"/>
        </a:defRPr>
      </a:lvl2pPr>
      <a:lvl3pPr algn="ctr" rtl="0" eaLnBrk="0" fontAlgn="base" hangingPunct="0">
        <a:spcBef>
          <a:spcPct val="0"/>
        </a:spcBef>
        <a:spcAft>
          <a:spcPct val="0"/>
        </a:spcAft>
        <a:defRPr sz="2800" b="1">
          <a:solidFill>
            <a:srgbClr val="000000"/>
          </a:solidFill>
          <a:latin typeface="Arial" charset="0"/>
        </a:defRPr>
      </a:lvl3pPr>
      <a:lvl4pPr algn="ctr" rtl="0" eaLnBrk="0" fontAlgn="base" hangingPunct="0">
        <a:spcBef>
          <a:spcPct val="0"/>
        </a:spcBef>
        <a:spcAft>
          <a:spcPct val="0"/>
        </a:spcAft>
        <a:defRPr sz="2800" b="1">
          <a:solidFill>
            <a:srgbClr val="000000"/>
          </a:solidFill>
          <a:latin typeface="Arial" charset="0"/>
        </a:defRPr>
      </a:lvl4pPr>
      <a:lvl5pPr algn="ctr" rtl="0" eaLnBrk="0" fontAlgn="base" hangingPunct="0">
        <a:spcBef>
          <a:spcPct val="0"/>
        </a:spcBef>
        <a:spcAft>
          <a:spcPct val="0"/>
        </a:spcAft>
        <a:defRPr sz="2800" b="1">
          <a:solidFill>
            <a:srgbClr val="000000"/>
          </a:solidFill>
          <a:latin typeface="Arial" charset="0"/>
        </a:defRPr>
      </a:lvl5pPr>
      <a:lvl6pPr marL="457200" algn="ctr" rtl="0" eaLnBrk="0" fontAlgn="base" hangingPunct="0">
        <a:spcBef>
          <a:spcPct val="0"/>
        </a:spcBef>
        <a:spcAft>
          <a:spcPct val="0"/>
        </a:spcAft>
        <a:defRPr sz="2800" b="1">
          <a:solidFill>
            <a:srgbClr val="000000"/>
          </a:solidFill>
          <a:latin typeface="Arial" charset="0"/>
        </a:defRPr>
      </a:lvl6pPr>
      <a:lvl7pPr marL="914400" algn="ctr" rtl="0" eaLnBrk="0" fontAlgn="base" hangingPunct="0">
        <a:spcBef>
          <a:spcPct val="0"/>
        </a:spcBef>
        <a:spcAft>
          <a:spcPct val="0"/>
        </a:spcAft>
        <a:defRPr sz="2800" b="1">
          <a:solidFill>
            <a:srgbClr val="000000"/>
          </a:solidFill>
          <a:latin typeface="Arial" charset="0"/>
        </a:defRPr>
      </a:lvl7pPr>
      <a:lvl8pPr marL="1371600" algn="ctr" rtl="0" eaLnBrk="0" fontAlgn="base" hangingPunct="0">
        <a:spcBef>
          <a:spcPct val="0"/>
        </a:spcBef>
        <a:spcAft>
          <a:spcPct val="0"/>
        </a:spcAft>
        <a:defRPr sz="2800" b="1">
          <a:solidFill>
            <a:srgbClr val="000000"/>
          </a:solidFill>
          <a:latin typeface="Arial" charset="0"/>
        </a:defRPr>
      </a:lvl8pPr>
      <a:lvl9pPr marL="1828800" algn="ctr" rtl="0" eaLnBrk="0" fontAlgn="base" hangingPunct="0">
        <a:spcBef>
          <a:spcPct val="0"/>
        </a:spcBef>
        <a:spcAft>
          <a:spcPct val="0"/>
        </a:spcAft>
        <a:defRPr sz="28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www.cs.sandia.gov/~samitch"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4" Type="http://schemas.openxmlformats.org/officeDocument/2006/relationships/image" Target="../media/image16.emf"/><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1" Type="http://schemas.openxmlformats.org/officeDocument/2006/relationships/oleObject" Target="../embeddings/oleObject1.bin"/><Relationship Id="rId12" Type="http://schemas.openxmlformats.org/officeDocument/2006/relationships/image" Target="../media/image19.emf"/><Relationship Id="rId13" Type="http://schemas.openxmlformats.org/officeDocument/2006/relationships/image" Target="../media/image26.png"/><Relationship Id="rId1" Type="http://schemas.openxmlformats.org/officeDocument/2006/relationships/vmlDrawing" Target="../drawings/vmlDrawing1.vml"/><Relationship Id="rId2" Type="http://schemas.microsoft.com/office/2007/relationships/media" Target="../media/media1.mpg"/><Relationship Id="rId3" Type="http://schemas.openxmlformats.org/officeDocument/2006/relationships/video" Target="../media/media1.mpg"/><Relationship Id="rId4" Type="http://schemas.openxmlformats.org/officeDocument/2006/relationships/slideLayout" Target="../slideLayouts/slideLayout2.xml"/><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emf"/><Relationship Id="rId8" Type="http://schemas.openxmlformats.org/officeDocument/2006/relationships/image" Target="../media/image23.emf"/><Relationship Id="rId9" Type="http://schemas.openxmlformats.org/officeDocument/2006/relationships/image" Target="../media/image24.emf"/><Relationship Id="rId10" Type="http://schemas.openxmlformats.org/officeDocument/2006/relationships/image" Target="../media/image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emf"/><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 Id="rId3"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4" Type="http://schemas.openxmlformats.org/officeDocument/2006/relationships/image" Target="../media/image34.emf"/><Relationship Id="rId5" Type="http://schemas.openxmlformats.org/officeDocument/2006/relationships/image" Target="../media/image35.emf"/><Relationship Id="rId1" Type="http://schemas.openxmlformats.org/officeDocument/2006/relationships/slideLayout" Target="../slideLayouts/slideLayout2.xml"/><Relationship Id="rId2"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37.emf"/><Relationship Id="rId5" Type="http://schemas.openxmlformats.org/officeDocument/2006/relationships/image" Target="../media/image39.emf"/><Relationship Id="rId6" Type="http://schemas.openxmlformats.org/officeDocument/2006/relationships/oleObject" Target="../embeddings/oleObject3.bin"/><Relationship Id="rId7" Type="http://schemas.openxmlformats.org/officeDocument/2006/relationships/image" Target="../media/image3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wmf"/><Relationship Id="rId5" Type="http://schemas.openxmlformats.org/officeDocument/2006/relationships/image" Target="../media/image6.jpeg"/><Relationship Id="rId6" Type="http://schemas.openxmlformats.org/officeDocument/2006/relationships/image" Target="../media/image41.png"/><Relationship Id="rId7" Type="http://schemas.openxmlformats.org/officeDocument/2006/relationships/image" Target="../media/image42.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s>
</file>

<file path=ppt/slides/_rels/slide25.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58.wmf"/><Relationship Id="rId5" Type="http://schemas.openxmlformats.org/officeDocument/2006/relationships/image" Target="../media/image48.jpeg"/><Relationship Id="rId6" Type="http://schemas.openxmlformats.org/officeDocument/2006/relationships/image" Target="../media/image49.emf"/><Relationship Id="rId7" Type="http://schemas.openxmlformats.org/officeDocument/2006/relationships/image" Target="../media/image50.emf"/><Relationship Id="rId8" Type="http://schemas.openxmlformats.org/officeDocument/2006/relationships/image" Target="../media/image51.emf"/><Relationship Id="rId9" Type="http://schemas.openxmlformats.org/officeDocument/2006/relationships/image" Target="../media/image5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emf"/><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 Id="rId3" Type="http://schemas.openxmlformats.org/officeDocument/2006/relationships/image" Target="../media/image6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emf"/></Relationships>
</file>

<file path=ppt/slides/_rels/slide44.xml.rels><?xml version="1.0" encoding="UTF-8" standalone="yes"?>
<Relationships xmlns="http://schemas.openxmlformats.org/package/2006/relationships"><Relationship Id="rId3" Type="http://schemas.openxmlformats.org/officeDocument/2006/relationships/image" Target="../media/image5.wmf"/><Relationship Id="rId4" Type="http://schemas.openxmlformats.org/officeDocument/2006/relationships/image" Target="../media/image6.jpeg"/><Relationship Id="rId5" Type="http://schemas.openxmlformats.org/officeDocument/2006/relationships/image" Target="../media/image71.png"/><Relationship Id="rId6" Type="http://schemas.openxmlformats.org/officeDocument/2006/relationships/image" Target="../media/image72.emf"/><Relationship Id="rId7"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9" Type="http://schemas.openxmlformats.org/officeDocument/2006/relationships/image" Target="../media/image79.emf"/><Relationship Id="rId20" Type="http://schemas.openxmlformats.org/officeDocument/2006/relationships/oleObject" Target="../embeddings/oleObject12.bin"/><Relationship Id="rId21" Type="http://schemas.openxmlformats.org/officeDocument/2006/relationships/image" Target="../media/image85.emf"/><Relationship Id="rId22" Type="http://schemas.openxmlformats.org/officeDocument/2006/relationships/oleObject" Target="../embeddings/oleObject13.bin"/><Relationship Id="rId23" Type="http://schemas.openxmlformats.org/officeDocument/2006/relationships/image" Target="../media/image86.emf"/><Relationship Id="rId10" Type="http://schemas.openxmlformats.org/officeDocument/2006/relationships/oleObject" Target="../embeddings/oleObject7.bin"/><Relationship Id="rId11" Type="http://schemas.openxmlformats.org/officeDocument/2006/relationships/image" Target="../media/image80.emf"/><Relationship Id="rId12" Type="http://schemas.openxmlformats.org/officeDocument/2006/relationships/oleObject" Target="../embeddings/oleObject8.bin"/><Relationship Id="rId13" Type="http://schemas.openxmlformats.org/officeDocument/2006/relationships/image" Target="../media/image81.emf"/><Relationship Id="rId14" Type="http://schemas.openxmlformats.org/officeDocument/2006/relationships/oleObject" Target="../embeddings/oleObject9.bin"/><Relationship Id="rId15" Type="http://schemas.openxmlformats.org/officeDocument/2006/relationships/image" Target="../media/image82.emf"/><Relationship Id="rId16" Type="http://schemas.openxmlformats.org/officeDocument/2006/relationships/oleObject" Target="../embeddings/oleObject10.bin"/><Relationship Id="rId17" Type="http://schemas.openxmlformats.org/officeDocument/2006/relationships/image" Target="../media/image83.emf"/><Relationship Id="rId18" Type="http://schemas.openxmlformats.org/officeDocument/2006/relationships/oleObject" Target="../embeddings/oleObject11.bin"/><Relationship Id="rId19" Type="http://schemas.openxmlformats.org/officeDocument/2006/relationships/image" Target="../media/image84.emf"/><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image" Target="../media/image87.emf"/><Relationship Id="rId5" Type="http://schemas.openxmlformats.org/officeDocument/2006/relationships/oleObject" Target="../embeddings/oleObject5.bin"/><Relationship Id="rId6" Type="http://schemas.openxmlformats.org/officeDocument/2006/relationships/image" Target="../media/image78.emf"/><Relationship Id="rId7" Type="http://schemas.openxmlformats.org/officeDocument/2006/relationships/image" Target="../media/image88.emf"/><Relationship Id="rId8" Type="http://schemas.openxmlformats.org/officeDocument/2006/relationships/oleObject" Target="../embeddings/oleObject6.bin"/></Relationships>
</file>

<file path=ppt/slides/_rels/slide48.xml.rels><?xml version="1.0" encoding="UTF-8" standalone="yes"?>
<Relationships xmlns="http://schemas.openxmlformats.org/package/2006/relationships"><Relationship Id="rId3" Type="http://schemas.openxmlformats.org/officeDocument/2006/relationships/image" Target="../media/image89.emf"/><Relationship Id="rId4" Type="http://schemas.openxmlformats.org/officeDocument/2006/relationships/image" Target="../media/image90.emf"/><Relationship Id="rId5" Type="http://schemas.openxmlformats.org/officeDocument/2006/relationships/image" Target="../media/image91.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4.png"/><Relationship Id="rId5" Type="http://schemas.openxmlformats.org/officeDocument/2006/relationships/image" Target="../media/image56.emf"/><Relationship Id="rId6" Type="http://schemas.openxmlformats.org/officeDocument/2006/relationships/image" Target="../media/image97.emf"/><Relationship Id="rId7"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image" Target="../media/image96.emf"/></Relationships>
</file>

<file path=ppt/slides/_rels/slide51.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1" Type="http://schemas.openxmlformats.org/officeDocument/2006/relationships/slideLayout" Target="../slideLayouts/slideLayout7.xml"/><Relationship Id="rId2" Type="http://schemas.openxmlformats.org/officeDocument/2006/relationships/image" Target="../media/image99.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5.wmf"/><Relationship Id="rId5" Type="http://schemas.openxmlformats.org/officeDocument/2006/relationships/image" Target="../media/image6.jpeg"/><Relationship Id="rId6" Type="http://schemas.openxmlformats.org/officeDocument/2006/relationships/image" Target="../media/image42.emf"/><Relationship Id="rId7" Type="http://schemas.openxmlformats.org/officeDocument/2006/relationships/image" Target="../media/image103.png"/><Relationship Id="rId8" Type="http://schemas.openxmlformats.org/officeDocument/2006/relationships/image" Target="../media/image104.jpg"/><Relationship Id="rId9" Type="http://schemas.openxmlformats.org/officeDocument/2006/relationships/image" Target="../media/image105.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g"/></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jpg"/><Relationship Id="rId1" Type="http://schemas.openxmlformats.org/officeDocument/2006/relationships/slideLayout" Target="../slideLayouts/slideLayout7.xml"/><Relationship Id="rId2" Type="http://schemas.openxmlformats.org/officeDocument/2006/relationships/image" Target="../media/image10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4" Type="http://schemas.microsoft.com/office/2007/relationships/hdphoto" Target="../media/hdphoto1.wdp"/><Relationship Id="rId5" Type="http://schemas.openxmlformats.org/officeDocument/2006/relationships/image" Target="../media/image4.png"/><Relationship Id="rId6" Type="http://schemas.openxmlformats.org/officeDocument/2006/relationships/image" Target="../media/image5.wmf"/><Relationship Id="rId7" Type="http://schemas.openxmlformats.org/officeDocument/2006/relationships/image" Target="../media/image6.jpeg"/><Relationship Id="rId8" Type="http://schemas.openxmlformats.org/officeDocument/2006/relationships/image" Target="../media/image7.png"/><Relationship Id="rId9" Type="http://schemas.microsoft.com/office/2007/relationships/hdphoto" Target="../media/hdphoto2.wdp"/><Relationship Id="rId10"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emf"/><Relationship Id="rId3" Type="http://schemas.openxmlformats.org/officeDocument/2006/relationships/image" Target="../media/image113.emf"/></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10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7.emf"/><Relationship Id="rId3" Type="http://schemas.openxmlformats.org/officeDocument/2006/relationships/image" Target="../media/image118.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603375"/>
            <a:ext cx="7772400" cy="1470025"/>
          </a:xfrm>
        </p:spPr>
        <p:txBody>
          <a:bodyPr/>
          <a:lstStyle/>
          <a:p>
            <a:r>
              <a:rPr lang="en-US" dirty="0" smtClean="0">
                <a:solidFill>
                  <a:schemeClr val="tx2"/>
                </a:solidFill>
              </a:rPr>
              <a:t>Well-Spaced </a:t>
            </a:r>
            <a:r>
              <a:rPr lang="en-US" dirty="0">
                <a:solidFill>
                  <a:schemeClr val="tx2"/>
                </a:solidFill>
              </a:rPr>
              <a:t>Random Point Sets for  Sampling and Meshing</a:t>
            </a:r>
            <a:br>
              <a:rPr lang="en-US" dirty="0">
                <a:solidFill>
                  <a:schemeClr val="tx2"/>
                </a:solidFill>
              </a:rPr>
            </a:br>
            <a:r>
              <a:rPr lang="en-US" dirty="0">
                <a:solidFill>
                  <a:schemeClr val="tx2"/>
                </a:solidFill>
              </a:rPr>
              <a:t/>
            </a:r>
            <a:br>
              <a:rPr lang="en-US" dirty="0">
                <a:solidFill>
                  <a:schemeClr val="tx2"/>
                </a:solidFill>
              </a:rPr>
            </a:br>
            <a:r>
              <a:rPr lang="en-US" sz="2000" dirty="0">
                <a:solidFill>
                  <a:schemeClr val="tx1"/>
                </a:solidFill>
              </a:rPr>
              <a:t>maybe next year: </a:t>
            </a:r>
            <a:br>
              <a:rPr lang="en-US" sz="2000" dirty="0">
                <a:solidFill>
                  <a:schemeClr val="tx1"/>
                </a:solidFill>
              </a:rPr>
            </a:br>
            <a:r>
              <a:rPr lang="en-US" sz="2000" dirty="0">
                <a:solidFill>
                  <a:schemeClr val="tx1"/>
                </a:solidFill>
              </a:rPr>
              <a:t>Random Hyperplane Sampling</a:t>
            </a:r>
            <a:br>
              <a:rPr lang="en-US" sz="2000" dirty="0">
                <a:solidFill>
                  <a:schemeClr val="tx1"/>
                </a:solidFill>
              </a:rPr>
            </a:br>
            <a:r>
              <a:rPr lang="en-US" sz="2000" dirty="0">
                <a:solidFill>
                  <a:schemeClr val="tx1"/>
                </a:solidFill>
              </a:rPr>
              <a:t>(not well spaced)</a:t>
            </a:r>
          </a:p>
        </p:txBody>
      </p:sp>
      <p:sp>
        <p:nvSpPr>
          <p:cNvPr id="5" name="Subtitle 4"/>
          <p:cNvSpPr>
            <a:spLocks noGrp="1"/>
          </p:cNvSpPr>
          <p:nvPr>
            <p:ph type="subTitle" idx="1"/>
          </p:nvPr>
        </p:nvSpPr>
        <p:spPr>
          <a:xfrm>
            <a:off x="1371600" y="3797300"/>
            <a:ext cx="6400800" cy="1314450"/>
          </a:xfrm>
        </p:spPr>
        <p:txBody>
          <a:bodyPr/>
          <a:lstStyle/>
          <a:p>
            <a:r>
              <a:rPr lang="en-US" dirty="0" smtClean="0">
                <a:solidFill>
                  <a:srgbClr val="FF0000"/>
                </a:solidFill>
              </a:rPr>
              <a:t>Scott A. Mitchell</a:t>
            </a:r>
          </a:p>
          <a:p>
            <a:r>
              <a:rPr lang="en-US" dirty="0" smtClean="0">
                <a:hlinkClick r:id="rId2"/>
              </a:rPr>
              <a:t>www.cs.sandia.gov/~samitch</a:t>
            </a:r>
            <a:endParaRPr lang="en-US" dirty="0" smtClean="0"/>
          </a:p>
          <a:p>
            <a:r>
              <a:rPr lang="en-US" dirty="0" smtClean="0"/>
              <a:t>(or Google Mitchell Sandia)</a:t>
            </a:r>
          </a:p>
          <a:p>
            <a:endParaRPr lang="en-US" dirty="0" smtClean="0"/>
          </a:p>
          <a:p>
            <a:r>
              <a:rPr lang="en-US" sz="1800" dirty="0" smtClean="0">
                <a:solidFill>
                  <a:schemeClr val="accent2"/>
                </a:solidFill>
              </a:rPr>
              <a:t>2013 Summer Seminar Series</a:t>
            </a:r>
          </a:p>
          <a:p>
            <a:r>
              <a:rPr lang="en-US" sz="1800" dirty="0" smtClean="0"/>
              <a:t>June 2013</a:t>
            </a:r>
          </a:p>
          <a:p>
            <a:r>
              <a:rPr lang="en-US" sz="1800" dirty="0" smtClean="0"/>
              <a:t>3-4pm CERL/140</a:t>
            </a:r>
            <a:endParaRPr lang="en-US" sz="1800" dirty="0"/>
          </a:p>
        </p:txBody>
      </p:sp>
    </p:spTree>
    <p:extLst>
      <p:ext uri="{BB962C8B-B14F-4D97-AF65-F5344CB8AC3E}">
        <p14:creationId xmlns:p14="http://schemas.microsoft.com/office/powerpoint/2010/main" val="8748335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(Brush) Stroke-Based </a:t>
            </a:r>
            <a:r>
              <a:rPr lang="en-US" dirty="0"/>
              <a:t>R</a:t>
            </a:r>
            <a:r>
              <a:rPr lang="en-US" dirty="0" smtClean="0"/>
              <a:t>endering</a:t>
            </a:r>
            <a:endParaRPr lang="en-US" dirty="0"/>
          </a:p>
        </p:txBody>
      </p:sp>
      <p:sp>
        <p:nvSpPr>
          <p:cNvPr id="3" name="Content Placeholder 2"/>
          <p:cNvSpPr>
            <a:spLocks noGrp="1"/>
          </p:cNvSpPr>
          <p:nvPr>
            <p:ph idx="1"/>
          </p:nvPr>
        </p:nvSpPr>
        <p:spPr>
          <a:xfrm>
            <a:off x="660400" y="1200150"/>
            <a:ext cx="7772400" cy="812800"/>
          </a:xfrm>
        </p:spPr>
        <p:txBody>
          <a:bodyPr/>
          <a:lstStyle/>
          <a:p>
            <a:r>
              <a:rPr lang="en-US" sz="1800" dirty="0" smtClean="0"/>
              <a:t>CG artistic effect to mimic physical media</a:t>
            </a:r>
          </a:p>
          <a:p>
            <a:r>
              <a:rPr lang="en-US" sz="1800" dirty="0" smtClean="0"/>
              <a:t>Images from Aaron </a:t>
            </a:r>
            <a:r>
              <a:rPr lang="en-US" sz="1800" dirty="0" smtClean="0"/>
              <a:t>Hertzmann</a:t>
            </a:r>
            <a:r>
              <a:rPr lang="en-US" sz="1800" dirty="0" smtClean="0"/>
              <a:t>, Stroke-Based Rendering</a:t>
            </a:r>
          </a:p>
          <a:p>
            <a:endParaRPr lang="en-US" sz="1800" dirty="0"/>
          </a:p>
        </p:txBody>
      </p:sp>
      <p:pic>
        <p:nvPicPr>
          <p:cNvPr id="4" name="Picture 3"/>
          <p:cNvPicPr>
            <a:picLocks noChangeAspect="1"/>
          </p:cNvPicPr>
          <p:nvPr/>
        </p:nvPicPr>
        <p:blipFill>
          <a:blip r:embed="rId2"/>
          <a:stretch>
            <a:fillRect/>
          </a:stretch>
        </p:blipFill>
        <p:spPr>
          <a:xfrm>
            <a:off x="122264" y="1797050"/>
            <a:ext cx="8950272" cy="2286000"/>
          </a:xfrm>
          <a:prstGeom prst="rect">
            <a:avLst/>
          </a:prstGeom>
        </p:spPr>
      </p:pic>
      <p:pic>
        <p:nvPicPr>
          <p:cNvPr id="5" name="Picture 4"/>
          <p:cNvPicPr>
            <a:picLocks noChangeAspect="1"/>
          </p:cNvPicPr>
          <p:nvPr/>
        </p:nvPicPr>
        <p:blipFill>
          <a:blip r:embed="rId3"/>
          <a:stretch>
            <a:fillRect/>
          </a:stretch>
        </p:blipFill>
        <p:spPr>
          <a:xfrm>
            <a:off x="342900" y="4216400"/>
            <a:ext cx="5232400" cy="1955800"/>
          </a:xfrm>
          <a:prstGeom prst="rect">
            <a:avLst/>
          </a:prstGeom>
        </p:spPr>
      </p:pic>
      <p:pic>
        <p:nvPicPr>
          <p:cNvPr id="6" name="Picture 5"/>
          <p:cNvPicPr>
            <a:picLocks noChangeAspect="1"/>
          </p:cNvPicPr>
          <p:nvPr/>
        </p:nvPicPr>
        <p:blipFill>
          <a:blip r:embed="rId4"/>
          <a:stretch>
            <a:fillRect/>
          </a:stretch>
        </p:blipFill>
        <p:spPr>
          <a:xfrm>
            <a:off x="4991100" y="4845050"/>
            <a:ext cx="3860800" cy="1587500"/>
          </a:xfrm>
          <a:prstGeom prst="rect">
            <a:avLst/>
          </a:prstGeom>
        </p:spPr>
      </p:pic>
    </p:spTree>
    <p:extLst>
      <p:ext uri="{BB962C8B-B14F-4D97-AF65-F5344CB8AC3E}">
        <p14:creationId xmlns:p14="http://schemas.microsoft.com/office/powerpoint/2010/main" val="1861044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5738"/>
            <a:ext cx="7772400" cy="1014412"/>
          </a:xfrm>
        </p:spPr>
        <p:txBody>
          <a:bodyPr/>
          <a:lstStyle/>
          <a:p>
            <a:r>
              <a:rPr lang="en-US" dirty="0" smtClean="0"/>
              <a:t>Motivating from Modern Graphics:</a:t>
            </a:r>
            <a:br>
              <a:rPr lang="en-US" dirty="0" smtClean="0"/>
            </a:br>
            <a:r>
              <a:rPr lang="en-US" dirty="0" smtClean="0"/>
              <a:t>Texture Synthesis</a:t>
            </a:r>
            <a:endParaRPr lang="en-US" dirty="0"/>
          </a:p>
        </p:txBody>
      </p:sp>
      <p:sp>
        <p:nvSpPr>
          <p:cNvPr id="3" name="Content Placeholder 2"/>
          <p:cNvSpPr>
            <a:spLocks noGrp="1"/>
          </p:cNvSpPr>
          <p:nvPr>
            <p:ph idx="1"/>
          </p:nvPr>
        </p:nvSpPr>
        <p:spPr>
          <a:xfrm>
            <a:off x="685800" y="1244600"/>
            <a:ext cx="7772400" cy="4851400"/>
          </a:xfrm>
        </p:spPr>
        <p:txBody>
          <a:bodyPr/>
          <a:lstStyle/>
          <a:p>
            <a:r>
              <a:rPr lang="en-US" sz="2000" dirty="0" smtClean="0"/>
              <a:t>Real-time environment exploration. </a:t>
            </a:r>
            <a:r>
              <a:rPr lang="en-US" sz="2000" dirty="0" smtClean="0">
                <a:solidFill>
                  <a:srgbClr val="FF0000"/>
                </a:solidFill>
              </a:rPr>
              <a:t>Games! Movies!</a:t>
            </a:r>
          </a:p>
          <a:p>
            <a:r>
              <a:rPr lang="en-US" sz="2000" dirty="0" smtClean="0"/>
              <a:t>Algorithm to create output image from input sample</a:t>
            </a:r>
          </a:p>
          <a:p>
            <a:pPr lvl="1"/>
            <a:r>
              <a:rPr lang="en-US" sz="2000" dirty="0" smtClean="0"/>
              <a:t>Arbitrary size</a:t>
            </a:r>
          </a:p>
          <a:p>
            <a:pPr lvl="1"/>
            <a:r>
              <a:rPr lang="en-US" sz="2000" dirty="0" smtClean="0"/>
              <a:t>Similar to input</a:t>
            </a:r>
          </a:p>
          <a:p>
            <a:pPr lvl="1"/>
            <a:r>
              <a:rPr lang="en-US" sz="2000" dirty="0" smtClean="0"/>
              <a:t>No visible seams, blocks</a:t>
            </a:r>
            <a:endParaRPr lang="en-US" sz="2000" dirty="0"/>
          </a:p>
          <a:p>
            <a:pPr lvl="1"/>
            <a:r>
              <a:rPr lang="en-US" sz="2000" dirty="0" smtClean="0"/>
              <a:t>No visible, regular repeated patterns</a:t>
            </a:r>
            <a:br>
              <a:rPr lang="en-US" sz="2000" dirty="0" smtClean="0"/>
            </a:br>
            <a:r>
              <a:rPr lang="en-US" sz="2000" dirty="0" smtClean="0"/>
              <a:t/>
            </a:r>
            <a:br>
              <a:rPr lang="en-US" sz="2000" dirty="0" smtClean="0"/>
            </a:br>
            <a:r>
              <a:rPr lang="en-US" sz="2000" dirty="0" smtClean="0"/>
              <a:t>examples from Wikipedia:</a:t>
            </a:r>
          </a:p>
          <a:p>
            <a:pPr lvl="1"/>
            <a:endParaRPr lang="en-US" sz="2000" dirty="0"/>
          </a:p>
        </p:txBody>
      </p:sp>
      <p:pic>
        <p:nvPicPr>
          <p:cNvPr id="4" name="Picture 3"/>
          <p:cNvPicPr>
            <a:picLocks noChangeAspect="1"/>
          </p:cNvPicPr>
          <p:nvPr/>
        </p:nvPicPr>
        <p:blipFill>
          <a:blip r:embed="rId2"/>
          <a:stretch>
            <a:fillRect/>
          </a:stretch>
        </p:blipFill>
        <p:spPr>
          <a:xfrm>
            <a:off x="793750" y="3999534"/>
            <a:ext cx="6832600" cy="2399817"/>
          </a:xfrm>
          <a:prstGeom prst="rect">
            <a:avLst/>
          </a:prstGeom>
        </p:spPr>
      </p:pic>
      <p:pic>
        <p:nvPicPr>
          <p:cNvPr id="6" name="Picture 5"/>
          <p:cNvPicPr>
            <a:picLocks noChangeAspect="1"/>
          </p:cNvPicPr>
          <p:nvPr/>
        </p:nvPicPr>
        <p:blipFill>
          <a:blip r:embed="rId3"/>
          <a:stretch>
            <a:fillRect/>
          </a:stretch>
        </p:blipFill>
        <p:spPr>
          <a:xfrm>
            <a:off x="6445250" y="1987550"/>
            <a:ext cx="2543175" cy="1695450"/>
          </a:xfrm>
          <a:prstGeom prst="rect">
            <a:avLst/>
          </a:prstGeom>
        </p:spPr>
      </p:pic>
      <p:sp>
        <p:nvSpPr>
          <p:cNvPr id="7" name="TextBox 6"/>
          <p:cNvSpPr txBox="1"/>
          <p:nvPr/>
        </p:nvSpPr>
        <p:spPr>
          <a:xfrm>
            <a:off x="7721245" y="3619500"/>
            <a:ext cx="1479905" cy="738664"/>
          </a:xfrm>
          <a:prstGeom prst="rect">
            <a:avLst/>
          </a:prstGeom>
          <a:noFill/>
        </p:spPr>
        <p:txBody>
          <a:bodyPr wrap="none" rtlCol="0">
            <a:spAutoFit/>
          </a:bodyPr>
          <a:lstStyle/>
          <a:p>
            <a:r>
              <a:rPr lang="en-US" sz="1400" dirty="0" smtClean="0"/>
              <a:t>Spaghetti </a:t>
            </a:r>
            <a:br>
              <a:rPr lang="en-US" sz="1400" dirty="0" smtClean="0"/>
            </a:br>
            <a:r>
              <a:rPr lang="en-US" sz="1400" dirty="0" smtClean="0"/>
              <a:t>Li Yi Wei</a:t>
            </a:r>
          </a:p>
          <a:p>
            <a:r>
              <a:rPr lang="en-US" sz="1400" dirty="0" smtClean="0"/>
              <a:t>SIGGRAPH 2011</a:t>
            </a:r>
            <a:endParaRPr lang="en-US" sz="1400" dirty="0"/>
          </a:p>
        </p:txBody>
      </p:sp>
    </p:spTree>
    <p:extLst>
      <p:ext uri="{BB962C8B-B14F-4D97-AF65-F5344CB8AC3E}">
        <p14:creationId xmlns:p14="http://schemas.microsoft.com/office/powerpoint/2010/main" val="32160865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MPS good for?</a:t>
            </a:r>
          </a:p>
        </p:txBody>
      </p:sp>
      <p:sp>
        <p:nvSpPr>
          <p:cNvPr id="3" name="Content Placeholder 2"/>
          <p:cNvSpPr>
            <a:spLocks noGrp="1"/>
          </p:cNvSpPr>
          <p:nvPr>
            <p:ph idx="1"/>
          </p:nvPr>
        </p:nvSpPr>
        <p:spPr/>
        <p:txBody>
          <a:bodyPr/>
          <a:lstStyle/>
          <a:p>
            <a:r>
              <a:rPr lang="en-US" dirty="0">
                <a:solidFill>
                  <a:srgbClr val="FF0000"/>
                </a:solidFill>
              </a:rPr>
              <a:t>Humans are very good at noticing patterns, </a:t>
            </a:r>
            <a:br>
              <a:rPr lang="en-US" dirty="0">
                <a:solidFill>
                  <a:srgbClr val="FF0000"/>
                </a:solidFill>
              </a:rPr>
            </a:br>
            <a:r>
              <a:rPr lang="en-US" dirty="0">
                <a:solidFill>
                  <a:srgbClr val="FF0000"/>
                </a:solidFill>
              </a:rPr>
              <a:t>even ones that aren’t </a:t>
            </a:r>
            <a:r>
              <a:rPr lang="en-US" dirty="0" smtClean="0">
                <a:solidFill>
                  <a:srgbClr val="FF0000"/>
                </a:solidFill>
              </a:rPr>
              <a:t>there</a:t>
            </a:r>
            <a:endParaRPr lang="en-US" dirty="0">
              <a:solidFill>
                <a:srgbClr val="FF0000"/>
              </a:solidFill>
            </a:endParaRPr>
          </a:p>
          <a:p>
            <a:pPr lvl="1"/>
            <a:r>
              <a:rPr lang="en-US" dirty="0"/>
              <a:t>Patternicity: Finding Meaningful Patterns in Meaningless Noise, Scientific American Dec </a:t>
            </a:r>
            <a:r>
              <a:rPr lang="en-US" dirty="0" smtClean="0"/>
              <a:t>2008</a:t>
            </a:r>
          </a:p>
          <a:p>
            <a:pPr lvl="1"/>
            <a:r>
              <a:rPr lang="en-US" dirty="0" smtClean="0"/>
              <a:t>Cognition issues…side exploration</a:t>
            </a:r>
            <a:endParaRPr lang="en-US" dirty="0"/>
          </a:p>
          <a:p>
            <a:pPr marL="342900" lvl="1"/>
            <a:r>
              <a:rPr lang="en-US" dirty="0" smtClean="0"/>
              <a:t>Our </a:t>
            </a:r>
            <a:r>
              <a:rPr lang="en-US" dirty="0"/>
              <a:t>eyes sensitive to patterns</a:t>
            </a:r>
          </a:p>
          <a:p>
            <a:pPr marL="342900" lvl="1"/>
            <a:r>
              <a:rPr lang="en-US" dirty="0"/>
              <a:t>Randomness hides imperfections</a:t>
            </a:r>
          </a:p>
          <a:p>
            <a:pPr marL="742950" lvl="2"/>
            <a:r>
              <a:rPr lang="en-US" dirty="0">
                <a:solidFill>
                  <a:schemeClr val="tx2"/>
                </a:solidFill>
              </a:rPr>
              <a:t>stare at dry-wall in your house sometime, </a:t>
            </a:r>
            <a:br>
              <a:rPr lang="en-US" dirty="0">
                <a:solidFill>
                  <a:schemeClr val="tx2"/>
                </a:solidFill>
              </a:rPr>
            </a:br>
            <a:r>
              <a:rPr lang="en-US" dirty="0">
                <a:solidFill>
                  <a:schemeClr val="tx2"/>
                </a:solidFill>
              </a:rPr>
              <a:t>try to find the seams</a:t>
            </a:r>
          </a:p>
          <a:p>
            <a:pPr marL="342900" lvl="1"/>
            <a:r>
              <a:rPr lang="en-US" dirty="0" smtClean="0"/>
              <a:t>Unbiased </a:t>
            </a:r>
            <a:r>
              <a:rPr lang="en-US" dirty="0"/>
              <a:t>process leads to points with </a:t>
            </a:r>
          </a:p>
          <a:p>
            <a:pPr marL="742950" lvl="2"/>
            <a:r>
              <a:rPr lang="en-US" dirty="0"/>
              <a:t>No visible patterns between distant points.</a:t>
            </a:r>
          </a:p>
        </p:txBody>
      </p:sp>
    </p:spTree>
    <p:extLst>
      <p:ext uri="{BB962C8B-B14F-4D97-AF65-F5344CB8AC3E}">
        <p14:creationId xmlns:p14="http://schemas.microsoft.com/office/powerpoint/2010/main" val="26767248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What is MPS good for</a:t>
            </a:r>
            <a:r>
              <a:rPr lang="en-US" sz="2400" dirty="0" smtClean="0"/>
              <a:t>?</a:t>
            </a:r>
            <a:br>
              <a:rPr lang="en-US" sz="2400" dirty="0" smtClean="0"/>
            </a:br>
            <a:r>
              <a:rPr lang="en-US" sz="2400" dirty="0" smtClean="0"/>
              <a:t>Sandia cares about Games and Movies? training…</a:t>
            </a:r>
            <a:endParaRPr lang="en-US" sz="2400" dirty="0"/>
          </a:p>
        </p:txBody>
      </p:sp>
      <p:sp>
        <p:nvSpPr>
          <p:cNvPr id="3" name="Content Placeholder 2"/>
          <p:cNvSpPr>
            <a:spLocks noGrp="1"/>
          </p:cNvSpPr>
          <p:nvPr>
            <p:ph idx="1"/>
          </p:nvPr>
        </p:nvSpPr>
        <p:spPr>
          <a:xfrm>
            <a:off x="0" y="1295400"/>
            <a:ext cx="8585200" cy="4572000"/>
          </a:xfrm>
        </p:spPr>
        <p:txBody>
          <a:bodyPr/>
          <a:lstStyle/>
          <a:p>
            <a:pPr marL="342900" lvl="1" indent="-171450">
              <a:buFontTx/>
              <a:buChar char="•"/>
            </a:pPr>
            <a:r>
              <a:rPr lang="en-US" dirty="0"/>
              <a:t>Physics simulations</a:t>
            </a:r>
          </a:p>
          <a:p>
            <a:pPr marL="742950" lvl="2"/>
            <a:r>
              <a:rPr lang="en-US" dirty="0"/>
              <a:t>Voronoi mesh, cell = points closest to a sample</a:t>
            </a:r>
          </a:p>
          <a:p>
            <a:pPr marL="742950" lvl="2"/>
            <a:r>
              <a:rPr lang="en-US" dirty="0"/>
              <a:t>Fractures occur on Voronoi cell boundaries</a:t>
            </a:r>
          </a:p>
          <a:p>
            <a:pPr marL="1200150" lvl="3"/>
            <a:r>
              <a:rPr lang="en-US" dirty="0"/>
              <a:t>Mesh variation     material strength variation</a:t>
            </a:r>
          </a:p>
          <a:p>
            <a:pPr marL="1200150" lvl="3"/>
            <a:r>
              <a:rPr lang="en-US" dirty="0"/>
              <a:t>Regular lattices give unrealistic </a:t>
            </a:r>
            <a:r>
              <a:rPr lang="en-US" dirty="0" smtClean="0"/>
              <a:t>cracks</a:t>
            </a:r>
          </a:p>
          <a:p>
            <a:pPr marL="1600200" lvl="4"/>
            <a:r>
              <a:rPr lang="en-US" dirty="0" smtClean="0">
                <a:solidFill>
                  <a:schemeClr val="tx2"/>
                </a:solidFill>
              </a:rPr>
              <a:t>Unbiased sampling gives realistic cracks</a:t>
            </a:r>
            <a:endParaRPr lang="en-US" dirty="0">
              <a:solidFill>
                <a:schemeClr val="tx2"/>
              </a:solidFill>
            </a:endParaRPr>
          </a:p>
          <a:p>
            <a:pPr marL="742950" lvl="2"/>
            <a:r>
              <a:rPr lang="en-US" dirty="0"/>
              <a:t>Ensembles of mesh simulations</a:t>
            </a:r>
          </a:p>
          <a:p>
            <a:pPr marL="1200150" lvl="3"/>
            <a:r>
              <a:rPr lang="en-US" dirty="0"/>
              <a:t>local variations, same global properties</a:t>
            </a:r>
          </a:p>
          <a:p>
            <a:pPr marL="1200150" lvl="3"/>
            <a:r>
              <a:rPr lang="en-US" dirty="0"/>
              <a:t>alt. to mesh convergence study</a:t>
            </a:r>
            <a:endParaRPr lang="en-US" dirty="0"/>
          </a:p>
        </p:txBody>
      </p:sp>
      <p:pic>
        <p:nvPicPr>
          <p:cNvPr id="86" name="Picture 85"/>
          <p:cNvPicPr>
            <a:picLocks noChangeAspect="1"/>
          </p:cNvPicPr>
          <p:nvPr/>
        </p:nvPicPr>
        <p:blipFill>
          <a:blip r:embed="rId5"/>
          <a:stretch>
            <a:fillRect/>
          </a:stretch>
        </p:blipFill>
        <p:spPr>
          <a:xfrm>
            <a:off x="122767" y="4576232"/>
            <a:ext cx="3225800" cy="1600200"/>
          </a:xfrm>
          <a:prstGeom prst="rect">
            <a:avLst/>
          </a:prstGeom>
        </p:spPr>
      </p:pic>
      <p:sp>
        <p:nvSpPr>
          <p:cNvPr id="87" name="TextBox 86"/>
          <p:cNvSpPr txBox="1"/>
          <p:nvPr/>
        </p:nvSpPr>
        <p:spPr>
          <a:xfrm>
            <a:off x="423333" y="6104466"/>
            <a:ext cx="2706841" cy="769441"/>
          </a:xfrm>
          <a:prstGeom prst="rect">
            <a:avLst/>
          </a:prstGeom>
          <a:noFill/>
        </p:spPr>
        <p:txBody>
          <a:bodyPr wrap="none" rtlCol="0">
            <a:spAutoFit/>
          </a:bodyPr>
          <a:lstStyle/>
          <a:p>
            <a:r>
              <a:rPr lang="en-US" dirty="0"/>
              <a:t>Seismic </a:t>
            </a:r>
            <a:r>
              <a:rPr lang="en-US" dirty="0" smtClean="0"/>
              <a:t>Simulations</a:t>
            </a:r>
          </a:p>
          <a:p>
            <a:r>
              <a:rPr lang="en-US" sz="2000" dirty="0">
                <a:solidFill>
                  <a:srgbClr val="0000FF"/>
                </a:solidFill>
              </a:rPr>
              <a:t>m</a:t>
            </a:r>
            <a:r>
              <a:rPr lang="en-US" sz="2000" dirty="0" smtClean="0">
                <a:solidFill>
                  <a:srgbClr val="0000FF"/>
                </a:solidFill>
              </a:rPr>
              <a:t>aximal helps Δ quality</a:t>
            </a:r>
            <a:endParaRPr lang="en-US" sz="2000" dirty="0">
              <a:solidFill>
                <a:srgbClr val="0000FF"/>
              </a:solidFill>
            </a:endParaRPr>
          </a:p>
        </p:txBody>
      </p:sp>
      <p:pic>
        <p:nvPicPr>
          <p:cNvPr id="88" name="Picture 87"/>
          <p:cNvPicPr>
            <a:picLocks noChangeAspect="1"/>
          </p:cNvPicPr>
          <p:nvPr/>
        </p:nvPicPr>
        <p:blipFill>
          <a:blip r:embed="rId6"/>
          <a:stretch>
            <a:fillRect/>
          </a:stretch>
        </p:blipFill>
        <p:spPr>
          <a:xfrm>
            <a:off x="7505700" y="1799167"/>
            <a:ext cx="520700" cy="2768600"/>
          </a:xfrm>
          <a:prstGeom prst="rect">
            <a:avLst/>
          </a:prstGeom>
          <a:scene3d>
            <a:camera prst="orthographicFront">
              <a:rot lat="0" lon="0" rev="5400000"/>
            </a:camera>
            <a:lightRig rig="threePt" dir="t"/>
          </a:scene3d>
        </p:spPr>
      </p:pic>
      <p:pic>
        <p:nvPicPr>
          <p:cNvPr id="90" name="Picture 89"/>
          <p:cNvPicPr>
            <a:picLocks noChangeAspect="1"/>
          </p:cNvPicPr>
          <p:nvPr/>
        </p:nvPicPr>
        <p:blipFill>
          <a:blip r:embed="rId7"/>
          <a:stretch>
            <a:fillRect/>
          </a:stretch>
        </p:blipFill>
        <p:spPr>
          <a:xfrm>
            <a:off x="7137400" y="1282700"/>
            <a:ext cx="1422400" cy="1447800"/>
          </a:xfrm>
          <a:prstGeom prst="rect">
            <a:avLst/>
          </a:prstGeom>
        </p:spPr>
      </p:pic>
      <p:pic>
        <p:nvPicPr>
          <p:cNvPr id="91" name="Picture 90"/>
          <p:cNvPicPr>
            <a:picLocks noChangeAspect="1"/>
          </p:cNvPicPr>
          <p:nvPr/>
        </p:nvPicPr>
        <p:blipFill>
          <a:blip r:embed="rId8"/>
          <a:stretch>
            <a:fillRect/>
          </a:stretch>
        </p:blipFill>
        <p:spPr>
          <a:xfrm>
            <a:off x="6739472" y="3683003"/>
            <a:ext cx="1511300" cy="1219200"/>
          </a:xfrm>
          <a:prstGeom prst="rect">
            <a:avLst/>
          </a:prstGeom>
        </p:spPr>
      </p:pic>
      <p:pic>
        <p:nvPicPr>
          <p:cNvPr id="92" name="Picture 91"/>
          <p:cNvPicPr>
            <a:picLocks noChangeAspect="1"/>
          </p:cNvPicPr>
          <p:nvPr/>
        </p:nvPicPr>
        <p:blipFill>
          <a:blip r:embed="rId9"/>
          <a:stretch>
            <a:fillRect/>
          </a:stretch>
        </p:blipFill>
        <p:spPr>
          <a:xfrm>
            <a:off x="6637873" y="4775203"/>
            <a:ext cx="1663700" cy="1066800"/>
          </a:xfrm>
          <a:prstGeom prst="rect">
            <a:avLst/>
          </a:prstGeom>
        </p:spPr>
      </p:pic>
      <p:pic>
        <p:nvPicPr>
          <p:cNvPr id="93" name="Picture 92"/>
          <p:cNvPicPr>
            <a:picLocks noChangeAspect="1"/>
          </p:cNvPicPr>
          <p:nvPr/>
        </p:nvPicPr>
        <p:blipFill>
          <a:blip r:embed="rId10"/>
          <a:stretch>
            <a:fillRect/>
          </a:stretch>
        </p:blipFill>
        <p:spPr>
          <a:xfrm>
            <a:off x="6523566" y="5723467"/>
            <a:ext cx="2971800" cy="660400"/>
          </a:xfrm>
          <a:prstGeom prst="rect">
            <a:avLst/>
          </a:prstGeom>
        </p:spPr>
      </p:pic>
      <p:sp>
        <p:nvSpPr>
          <p:cNvPr id="94" name="TextBox 93"/>
          <p:cNvSpPr txBox="1"/>
          <p:nvPr/>
        </p:nvSpPr>
        <p:spPr>
          <a:xfrm>
            <a:off x="6386364" y="3327397"/>
            <a:ext cx="2757636" cy="461665"/>
          </a:xfrm>
          <a:prstGeom prst="rect">
            <a:avLst/>
          </a:prstGeom>
          <a:noFill/>
        </p:spPr>
        <p:txBody>
          <a:bodyPr wrap="none" rtlCol="0">
            <a:spAutoFit/>
          </a:bodyPr>
          <a:lstStyle/>
          <a:p>
            <a:r>
              <a:rPr lang="en-US" dirty="0"/>
              <a:t>Fracture Simulations</a:t>
            </a:r>
          </a:p>
        </p:txBody>
      </p:sp>
      <p:graphicFrame>
        <p:nvGraphicFramePr>
          <p:cNvPr id="95" name="Object 94"/>
          <p:cNvGraphicFramePr>
            <a:graphicFrameLocks noChangeAspect="1"/>
          </p:cNvGraphicFramePr>
          <p:nvPr>
            <p:extLst>
              <p:ext uri="{D42A27DB-BD31-4B8C-83A1-F6EECF244321}">
                <p14:modId xmlns:p14="http://schemas.microsoft.com/office/powerpoint/2010/main" val="1406918874"/>
              </p:ext>
            </p:extLst>
          </p:nvPr>
        </p:nvGraphicFramePr>
        <p:xfrm>
          <a:off x="2921001" y="2489200"/>
          <a:ext cx="254000" cy="254000"/>
        </p:xfrm>
        <a:graphic>
          <a:graphicData uri="http://schemas.openxmlformats.org/presentationml/2006/ole">
            <mc:AlternateContent xmlns:mc="http://schemas.openxmlformats.org/markup-compatibility/2006">
              <mc:Choice xmlns:v="urn:schemas-microsoft-com:vml" Requires="v">
                <p:oleObj spid="_x0000_s1104" name="Equation" r:id="rId11" imgW="152400" imgH="152400" progId="Equation.3">
                  <p:embed/>
                </p:oleObj>
              </mc:Choice>
              <mc:Fallback>
                <p:oleObj name="Equation" r:id="rId11" imgW="152400" imgH="152400" progId="Equation.3">
                  <p:embed/>
                  <p:pic>
                    <p:nvPicPr>
                      <p:cNvPr id="0" name=""/>
                      <p:cNvPicPr/>
                      <p:nvPr/>
                    </p:nvPicPr>
                    <p:blipFill>
                      <a:blip r:embed="rId12"/>
                      <a:stretch>
                        <a:fillRect/>
                      </a:stretch>
                    </p:blipFill>
                    <p:spPr>
                      <a:xfrm>
                        <a:off x="2921001" y="2489200"/>
                        <a:ext cx="254000" cy="254000"/>
                      </a:xfrm>
                      <a:prstGeom prst="rect">
                        <a:avLst/>
                      </a:prstGeom>
                    </p:spPr>
                  </p:pic>
                </p:oleObj>
              </mc:Fallback>
            </mc:AlternateContent>
          </a:graphicData>
        </a:graphic>
      </p:graphicFrame>
      <p:cxnSp>
        <p:nvCxnSpPr>
          <p:cNvPr id="97" name="Straight Connector 96"/>
          <p:cNvCxnSpPr/>
          <p:nvPr/>
        </p:nvCxnSpPr>
        <p:spPr bwMode="auto">
          <a:xfrm flipH="1" flipV="1">
            <a:off x="7069667" y="1244600"/>
            <a:ext cx="1617133" cy="1557867"/>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98" name="Straight Connector 97"/>
          <p:cNvCxnSpPr/>
          <p:nvPr/>
        </p:nvCxnSpPr>
        <p:spPr bwMode="auto">
          <a:xfrm rot="5400000" flipH="1" flipV="1">
            <a:off x="7078134" y="1227666"/>
            <a:ext cx="1617133" cy="1557867"/>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
        <p:nvSpPr>
          <p:cNvPr id="99" name="TextBox 98"/>
          <p:cNvSpPr txBox="1"/>
          <p:nvPr/>
        </p:nvSpPr>
        <p:spPr>
          <a:xfrm>
            <a:off x="7662693" y="3725333"/>
            <a:ext cx="1481307" cy="523220"/>
          </a:xfrm>
          <a:prstGeom prst="rect">
            <a:avLst/>
          </a:prstGeom>
          <a:noFill/>
        </p:spPr>
        <p:txBody>
          <a:bodyPr wrap="none" rtlCol="0">
            <a:spAutoFit/>
          </a:bodyPr>
          <a:lstStyle/>
          <a:p>
            <a:r>
              <a:rPr lang="en-US" sz="1400" dirty="0"/>
              <a:t>Courtesy of </a:t>
            </a:r>
            <a:br>
              <a:rPr lang="en-US" sz="1400" dirty="0"/>
            </a:br>
            <a:r>
              <a:rPr lang="en-US" sz="1400" dirty="0"/>
              <a:t>Joe Bishop (SNL)</a:t>
            </a:r>
          </a:p>
        </p:txBody>
      </p:sp>
      <p:pic>
        <p:nvPicPr>
          <p:cNvPr id="101" name="test2.mpg">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13"/>
          <a:stretch>
            <a:fillRect/>
          </a:stretch>
        </p:blipFill>
        <p:spPr>
          <a:xfrm>
            <a:off x="3175000" y="4402667"/>
            <a:ext cx="3601155" cy="2455333"/>
          </a:xfrm>
          <a:prstGeom prst="rect">
            <a:avLst/>
          </a:prstGeom>
        </p:spPr>
      </p:pic>
      <p:grpSp>
        <p:nvGrpSpPr>
          <p:cNvPr id="40" name="Group 39"/>
          <p:cNvGrpSpPr/>
          <p:nvPr/>
        </p:nvGrpSpPr>
        <p:grpSpPr>
          <a:xfrm>
            <a:off x="6260084" y="1896533"/>
            <a:ext cx="812800" cy="1011768"/>
            <a:chOff x="4774184" y="3179233"/>
            <a:chExt cx="812800" cy="1011768"/>
          </a:xfrm>
        </p:grpSpPr>
        <p:grpSp>
          <p:nvGrpSpPr>
            <p:cNvPr id="18" name="Group 17"/>
            <p:cNvGrpSpPr/>
            <p:nvPr/>
          </p:nvGrpSpPr>
          <p:grpSpPr>
            <a:xfrm>
              <a:off x="5129784" y="3409357"/>
              <a:ext cx="457200" cy="457200"/>
              <a:chOff x="1014942" y="4818592"/>
              <a:chExt cx="914400" cy="914400"/>
            </a:xfrm>
          </p:grpSpPr>
          <p:sp>
            <p:nvSpPr>
              <p:cNvPr id="1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0" name="Oval 1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4774184" y="3409356"/>
              <a:ext cx="457200" cy="457200"/>
              <a:chOff x="1014942" y="4818592"/>
              <a:chExt cx="914400" cy="914400"/>
            </a:xfrm>
          </p:grpSpPr>
          <p:sp>
            <p:nvSpPr>
              <p:cNvPr id="2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6" name="Oval 2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5" name="Straight Connector 4"/>
            <p:cNvCxnSpPr/>
            <p:nvPr/>
          </p:nvCxnSpPr>
          <p:spPr bwMode="auto">
            <a:xfrm flipH="1" flipV="1">
              <a:off x="5173133" y="3179233"/>
              <a:ext cx="8467" cy="1011768"/>
            </a:xfrm>
            <a:prstGeom prst="line">
              <a:avLst/>
            </a:prstGeom>
            <a:solidFill>
              <a:schemeClr val="accent1"/>
            </a:solidFill>
            <a:ln w="12700" cap="flat" cmpd="sng" algn="ctr">
              <a:solidFill>
                <a:schemeClr val="tx1"/>
              </a:solidFill>
              <a:prstDash val="sysDot"/>
              <a:round/>
              <a:headEnd type="none" w="med" len="med"/>
              <a:tailEnd type="none" w="med" len="med"/>
            </a:ln>
            <a:effectLst/>
          </p:spPr>
        </p:cxnSp>
        <p:cxnSp>
          <p:nvCxnSpPr>
            <p:cNvPr id="33" name="Straight Connector 32"/>
            <p:cNvCxnSpPr/>
            <p:nvPr/>
          </p:nvCxnSpPr>
          <p:spPr bwMode="auto">
            <a:xfrm>
              <a:off x="5173134" y="3708401"/>
              <a:ext cx="173566" cy="67732"/>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V="1">
              <a:off x="5168900" y="3496734"/>
              <a:ext cx="173567" cy="4656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5" name="Straight Connector 44"/>
            <p:cNvCxnSpPr/>
            <p:nvPr/>
          </p:nvCxnSpPr>
          <p:spPr bwMode="auto">
            <a:xfrm flipV="1">
              <a:off x="5338235" y="3670301"/>
              <a:ext cx="224365" cy="11006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47" name="Straight Connector 46"/>
            <p:cNvCxnSpPr/>
            <p:nvPr/>
          </p:nvCxnSpPr>
          <p:spPr bwMode="auto">
            <a:xfrm>
              <a:off x="5334000" y="3492499"/>
              <a:ext cx="232834" cy="177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420947363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01"/>
                                        </p:tgtEl>
                                      </p:cBhvr>
                                    </p:cmd>
                                  </p:childTnLst>
                                </p:cTn>
                              </p:par>
                            </p:childTnLst>
                          </p:cTn>
                        </p:par>
                      </p:childTnLst>
                    </p:cTn>
                  </p:par>
                </p:childTnLst>
              </p:cTn>
              <p:nextCondLst>
                <p:cond evt="onClick" delay="0">
                  <p:tgtEl>
                    <p:spTgt spid="101"/>
                  </p:tgtEl>
                </p:cond>
              </p:nextCondLst>
            </p:seq>
            <p:video>
              <p:cMediaNode vol="80000">
                <p:cTn id="14" fill="hold" display="0">
                  <p:stCondLst>
                    <p:cond delay="indefinite"/>
                  </p:stCondLst>
                </p:cTn>
                <p:tgtEl>
                  <p:spTgt spid="101"/>
                </p:tgtEl>
              </p:cMediaNode>
            </p:video>
          </p:childTnLst>
        </p:cTn>
      </p:par>
    </p:tnLst>
    <p:bldLst>
      <p:bldP spid="8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MPS good for</a:t>
            </a:r>
            <a:r>
              <a:rPr lang="en-US" dirty="0"/>
              <a:t>?</a:t>
            </a:r>
          </a:p>
        </p:txBody>
      </p:sp>
      <p:sp>
        <p:nvSpPr>
          <p:cNvPr id="3" name="Content Placeholder 2"/>
          <p:cNvSpPr>
            <a:spLocks noGrp="1"/>
          </p:cNvSpPr>
          <p:nvPr>
            <p:ph idx="1"/>
          </p:nvPr>
        </p:nvSpPr>
        <p:spPr>
          <a:xfrm>
            <a:off x="685800" y="1524000"/>
            <a:ext cx="3086100" cy="1619250"/>
          </a:xfrm>
        </p:spPr>
        <p:txBody>
          <a:bodyPr/>
          <a:lstStyle/>
          <a:p>
            <a:r>
              <a:rPr lang="en-US" sz="2000" dirty="0"/>
              <a:t>Sampling for </a:t>
            </a:r>
          </a:p>
          <a:p>
            <a:pPr lvl="1"/>
            <a:r>
              <a:rPr lang="en-US" sz="2000" dirty="0"/>
              <a:t>Integration </a:t>
            </a:r>
          </a:p>
          <a:p>
            <a:pPr lvl="1"/>
            <a:r>
              <a:rPr lang="en-US" sz="2000" dirty="0"/>
              <a:t>Uncertainty Quantification</a:t>
            </a:r>
            <a:endParaRPr lang="en-US" sz="2000" dirty="0"/>
          </a:p>
        </p:txBody>
      </p:sp>
      <p:pic>
        <p:nvPicPr>
          <p:cNvPr id="4" name="Picture 3" descr="PuffandDar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078" y="1149350"/>
            <a:ext cx="4788222" cy="2190750"/>
          </a:xfrm>
          <a:prstGeom prst="rect">
            <a:avLst/>
          </a:prstGeom>
        </p:spPr>
      </p:pic>
      <p:pic>
        <p:nvPicPr>
          <p:cNvPr id="5" name="Picture 4"/>
          <p:cNvPicPr>
            <a:picLocks noChangeAspect="1" noChangeArrowheads="1"/>
          </p:cNvPicPr>
          <p:nvPr/>
        </p:nvPicPr>
        <p:blipFill>
          <a:blip r:embed="rId3" cstate="print"/>
          <a:srcRect/>
          <a:stretch>
            <a:fillRect/>
          </a:stretch>
        </p:blipFill>
        <p:spPr bwMode="auto">
          <a:xfrm>
            <a:off x="440525" y="3181350"/>
            <a:ext cx="3538550" cy="3225800"/>
          </a:xfrm>
          <a:prstGeom prst="rect">
            <a:avLst/>
          </a:prstGeom>
          <a:noFill/>
          <a:ln w="9525">
            <a:noFill/>
            <a:miter lim="800000"/>
            <a:headEnd/>
            <a:tailEnd/>
          </a:ln>
        </p:spPr>
      </p:pic>
      <p:sp>
        <p:nvSpPr>
          <p:cNvPr id="6" name="Content Placeholder 2"/>
          <p:cNvSpPr txBox="1">
            <a:spLocks/>
          </p:cNvSpPr>
          <p:nvPr/>
        </p:nvSpPr>
        <p:spPr bwMode="auto">
          <a:xfrm>
            <a:off x="4064000" y="3644900"/>
            <a:ext cx="4991100" cy="29400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sz="1600" dirty="0"/>
              <a:t>Probablity Of Failure (POF) Darts</a:t>
            </a:r>
          </a:p>
          <a:p>
            <a:r>
              <a:rPr lang="en-US" sz="1600" dirty="0"/>
              <a:t>Bridge Collapse safety calculations</a:t>
            </a:r>
          </a:p>
          <a:p>
            <a:pPr lvl="1"/>
            <a:r>
              <a:rPr lang="en-US" sz="1600" dirty="0"/>
              <a:t>Dimensions: temperature, load, time of day, material strength, age…</a:t>
            </a:r>
          </a:p>
          <a:p>
            <a:pPr lvl="1"/>
            <a:r>
              <a:rPr lang="en-US" sz="1600" dirty="0"/>
              <a:t>Run a simulation at a point, </a:t>
            </a:r>
          </a:p>
          <a:p>
            <a:pPr lvl="1"/>
            <a:r>
              <a:rPr lang="en-US" sz="1600" dirty="0"/>
              <a:t>Disk radius = how far from failure you are</a:t>
            </a:r>
          </a:p>
          <a:p>
            <a:pPr lvl="2"/>
            <a:r>
              <a:rPr lang="en-US" sz="1400" dirty="0"/>
              <a:t>Need more samples outside disks</a:t>
            </a:r>
          </a:p>
          <a:p>
            <a:pPr lvl="2"/>
            <a:r>
              <a:rPr lang="en-US" sz="1400" dirty="0"/>
              <a:t>Overlap is inefficient, but OK</a:t>
            </a:r>
          </a:p>
          <a:p>
            <a:pPr lvl="1"/>
            <a:r>
              <a:rPr lang="en-US" sz="1600" dirty="0"/>
              <a:t>Union Volume estimates failure probability</a:t>
            </a:r>
          </a:p>
          <a:p>
            <a:pPr lvl="2"/>
            <a:r>
              <a:rPr lang="en-US" sz="1400" dirty="0"/>
              <a:t>Or integrate </a:t>
            </a:r>
            <a:r>
              <a:rPr lang="en-US" sz="1400" dirty="0"/>
              <a:t>parameter distributions </a:t>
            </a:r>
            <a:r>
              <a:rPr lang="en-US" sz="1400" dirty="0"/>
              <a:t>over the volume if non-uniform.</a:t>
            </a:r>
          </a:p>
        </p:txBody>
      </p:sp>
    </p:spTree>
    <p:extLst>
      <p:ext uri="{BB962C8B-B14F-4D97-AF65-F5344CB8AC3E}">
        <p14:creationId xmlns:p14="http://schemas.microsoft.com/office/powerpoint/2010/main" val="31503140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for MPS</a:t>
            </a:r>
            <a:endParaRPr lang="en-US" dirty="0"/>
          </a:p>
        </p:txBody>
      </p:sp>
      <p:sp>
        <p:nvSpPr>
          <p:cNvPr id="3" name="Content Placeholder 2"/>
          <p:cNvSpPr>
            <a:spLocks noGrp="1"/>
          </p:cNvSpPr>
          <p:nvPr>
            <p:ph idx="1"/>
          </p:nvPr>
        </p:nvSpPr>
        <p:spPr>
          <a:xfrm>
            <a:off x="668867" y="1159933"/>
            <a:ext cx="7772400" cy="2870200"/>
          </a:xfrm>
        </p:spPr>
        <p:txBody>
          <a:bodyPr/>
          <a:lstStyle/>
          <a:p>
            <a:r>
              <a:rPr lang="en-US" sz="1600" dirty="0" smtClean="0"/>
              <a:t>Classic algorithm</a:t>
            </a:r>
          </a:p>
          <a:p>
            <a:pPr lvl="1"/>
            <a:r>
              <a:rPr lang="en-US" sz="1600" dirty="0"/>
              <a:t>Throw a point, check if disk overlaps, keep/reject</a:t>
            </a:r>
            <a:endParaRPr lang="en-US" sz="1600" dirty="0" smtClean="0"/>
          </a:p>
          <a:p>
            <a:pPr lvl="1"/>
            <a:r>
              <a:rPr lang="en-US" sz="1600" dirty="0"/>
              <a:t>F</a:t>
            </a:r>
            <a:r>
              <a:rPr lang="en-US" sz="1600" dirty="0" smtClean="0"/>
              <a:t>ast at first, but slows due to small uncovered area left. </a:t>
            </a:r>
            <a:br>
              <a:rPr lang="en-US" sz="1600" dirty="0" smtClean="0"/>
            </a:br>
            <a:r>
              <a:rPr lang="en-US" sz="1600" dirty="0" smtClean="0"/>
              <a:t>Can’t get maximal.</a:t>
            </a:r>
          </a:p>
          <a:p>
            <a:pPr lvl="7"/>
            <a:endParaRPr lang="en-US" sz="1200" dirty="0" smtClean="0"/>
          </a:p>
          <a:p>
            <a:pPr lvl="8"/>
            <a:endParaRPr lang="en-US" sz="1200" dirty="0" smtClean="0"/>
          </a:p>
          <a:p>
            <a:pPr lvl="8"/>
            <a:endParaRPr lang="en-US" sz="1200" dirty="0" smtClean="0"/>
          </a:p>
          <a:p>
            <a:pPr lvl="5"/>
            <a:endParaRPr lang="en-US" sz="1200" dirty="0"/>
          </a:p>
          <a:p>
            <a:pPr lvl="4"/>
            <a:endParaRPr lang="en-US" sz="1200" dirty="0" smtClean="0"/>
          </a:p>
          <a:p>
            <a:pPr marL="171450" indent="0">
              <a:buNone/>
            </a:pPr>
            <a:endParaRPr lang="en-US" sz="1600" dirty="0"/>
          </a:p>
          <a:p>
            <a:pPr marL="171450" indent="0">
              <a:buNone/>
            </a:pPr>
            <a:endParaRPr lang="en-US" sz="1600" dirty="0"/>
          </a:p>
        </p:txBody>
      </p:sp>
      <p:pic>
        <p:nvPicPr>
          <p:cNvPr id="4" name="Picture 3"/>
          <p:cNvPicPr>
            <a:picLocks noChangeAspect="1"/>
          </p:cNvPicPr>
          <p:nvPr/>
        </p:nvPicPr>
        <p:blipFill>
          <a:blip r:embed="rId2"/>
          <a:stretch>
            <a:fillRect/>
          </a:stretch>
        </p:blipFill>
        <p:spPr>
          <a:xfrm>
            <a:off x="673100" y="2311400"/>
            <a:ext cx="2946400" cy="1689100"/>
          </a:xfrm>
          <a:prstGeom prst="rect">
            <a:avLst/>
          </a:prstGeom>
        </p:spPr>
      </p:pic>
      <p:grpSp>
        <p:nvGrpSpPr>
          <p:cNvPr id="18" name="Group 17"/>
          <p:cNvGrpSpPr/>
          <p:nvPr/>
        </p:nvGrpSpPr>
        <p:grpSpPr>
          <a:xfrm>
            <a:off x="3830110" y="1930231"/>
            <a:ext cx="4381499" cy="2202535"/>
            <a:chOff x="3830110" y="1930231"/>
            <a:chExt cx="4381499" cy="2202535"/>
          </a:xfrm>
        </p:grpSpPr>
        <p:grpSp>
          <p:nvGrpSpPr>
            <p:cNvPr id="5" name="Group 4"/>
            <p:cNvGrpSpPr/>
            <p:nvPr/>
          </p:nvGrpSpPr>
          <p:grpSpPr>
            <a:xfrm>
              <a:off x="6721476" y="2384428"/>
              <a:ext cx="914400" cy="914400"/>
              <a:chOff x="1014942" y="4818592"/>
              <a:chExt cx="914400" cy="914400"/>
            </a:xfrm>
          </p:grpSpPr>
          <p:sp>
            <p:nvSpPr>
              <p:cNvPr id="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 name="Oval 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4841876" y="2858561"/>
              <a:ext cx="914400" cy="914400"/>
              <a:chOff x="1014942" y="4818592"/>
              <a:chExt cx="914400" cy="914400"/>
            </a:xfrm>
          </p:grpSpPr>
          <p:sp>
            <p:nvSpPr>
              <p:cNvPr id="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 name="Oval 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7297209" y="2697695"/>
              <a:ext cx="914400" cy="914400"/>
              <a:chOff x="1014942" y="4818592"/>
              <a:chExt cx="914400" cy="914400"/>
            </a:xfrm>
          </p:grpSpPr>
          <p:sp>
            <p:nvSpPr>
              <p:cNvPr id="1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3" name="Oval 1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p:cNvGrpSpPr/>
            <p:nvPr/>
          </p:nvGrpSpPr>
          <p:grpSpPr>
            <a:xfrm>
              <a:off x="3830110" y="2075394"/>
              <a:ext cx="914400" cy="914400"/>
              <a:chOff x="1014942" y="4818592"/>
              <a:chExt cx="914400" cy="914400"/>
            </a:xfrm>
          </p:grpSpPr>
          <p:sp>
            <p:nvSpPr>
              <p:cNvPr id="1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 name="Oval 1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6274139" y="1930231"/>
              <a:ext cx="1828800" cy="1828800"/>
              <a:chOff x="1014942" y="4818592"/>
              <a:chExt cx="914400" cy="914400"/>
            </a:xfrm>
          </p:grpSpPr>
          <p:sp>
            <p:nvSpPr>
              <p:cNvPr id="25" name="Flowchart: Connector 9"/>
              <p:cNvSpPr/>
              <p:nvPr/>
            </p:nvSpPr>
            <p:spPr>
              <a:xfrm>
                <a:off x="1014942" y="4818592"/>
                <a:ext cx="914400" cy="914400"/>
              </a:xfrm>
              <a:prstGeom prst="flowChartConnector">
                <a:avLst/>
              </a:prstGeom>
              <a:solidFill>
                <a:srgbClr val="FF0000">
                  <a:alpha val="15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6" name="Oval 2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p:cNvSpPr/>
            <p:nvPr/>
          </p:nvSpPr>
          <p:spPr>
            <a:xfrm>
              <a:off x="4326467" y="2374900"/>
              <a:ext cx="914400" cy="9144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8" name="Rectangle 27"/>
            <p:cNvSpPr>
              <a:spLocks noChangeAspect="1"/>
            </p:cNvSpPr>
            <p:nvPr/>
          </p:nvSpPr>
          <p:spPr>
            <a:xfrm>
              <a:off x="4326467" y="2374901"/>
              <a:ext cx="457200" cy="4572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9" name="Rectangle 28"/>
            <p:cNvSpPr>
              <a:spLocks noChangeAspect="1"/>
            </p:cNvSpPr>
            <p:nvPr/>
          </p:nvSpPr>
          <p:spPr>
            <a:xfrm>
              <a:off x="4326467" y="2832100"/>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0" name="Rectangle 29"/>
            <p:cNvSpPr>
              <a:spLocks noChangeAspect="1"/>
            </p:cNvSpPr>
            <p:nvPr/>
          </p:nvSpPr>
          <p:spPr>
            <a:xfrm>
              <a:off x="4783668" y="2832101"/>
              <a:ext cx="457200" cy="4572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1" name="Rectangle 30"/>
            <p:cNvSpPr>
              <a:spLocks noChangeAspect="1"/>
            </p:cNvSpPr>
            <p:nvPr/>
          </p:nvSpPr>
          <p:spPr>
            <a:xfrm>
              <a:off x="4555067" y="2603501"/>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2" name="Rectangle 31"/>
            <p:cNvSpPr>
              <a:spLocks noChangeAspect="1"/>
            </p:cNvSpPr>
            <p:nvPr/>
          </p:nvSpPr>
          <p:spPr>
            <a:xfrm>
              <a:off x="4555067" y="2374900"/>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3" name="Rectangle 32"/>
            <p:cNvSpPr>
              <a:spLocks noChangeAspect="1"/>
            </p:cNvSpPr>
            <p:nvPr/>
          </p:nvSpPr>
          <p:spPr>
            <a:xfrm>
              <a:off x="4669367" y="2375959"/>
              <a:ext cx="114300" cy="1143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4" name="Rectangle 33"/>
            <p:cNvSpPr>
              <a:spLocks noChangeAspect="1"/>
            </p:cNvSpPr>
            <p:nvPr/>
          </p:nvSpPr>
          <p:spPr>
            <a:xfrm>
              <a:off x="5012267" y="3060701"/>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5" name="Rectangle 34"/>
            <p:cNvSpPr>
              <a:spLocks noChangeAspect="1"/>
            </p:cNvSpPr>
            <p:nvPr/>
          </p:nvSpPr>
          <p:spPr>
            <a:xfrm>
              <a:off x="4783667" y="2832101"/>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6" name="Rectangle 35"/>
            <p:cNvSpPr>
              <a:spLocks noChangeAspect="1"/>
            </p:cNvSpPr>
            <p:nvPr/>
          </p:nvSpPr>
          <p:spPr>
            <a:xfrm>
              <a:off x="4555067" y="3060701"/>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7" name="Rectangle 36"/>
            <p:cNvSpPr>
              <a:spLocks noChangeAspect="1"/>
            </p:cNvSpPr>
            <p:nvPr/>
          </p:nvSpPr>
          <p:spPr>
            <a:xfrm>
              <a:off x="4669367" y="2717800"/>
              <a:ext cx="114300" cy="1143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8" name="Rectangle 37"/>
            <p:cNvSpPr>
              <a:spLocks noChangeAspect="1"/>
            </p:cNvSpPr>
            <p:nvPr/>
          </p:nvSpPr>
          <p:spPr>
            <a:xfrm>
              <a:off x="4555067" y="2490260"/>
              <a:ext cx="114300" cy="1143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9" name="Rectangle 38"/>
            <p:cNvSpPr>
              <a:spLocks noChangeAspect="1"/>
            </p:cNvSpPr>
            <p:nvPr/>
          </p:nvSpPr>
          <p:spPr>
            <a:xfrm>
              <a:off x="4555067" y="2603501"/>
              <a:ext cx="114300" cy="1143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0" name="Rectangle 39"/>
            <p:cNvSpPr>
              <a:spLocks noChangeAspect="1"/>
            </p:cNvSpPr>
            <p:nvPr/>
          </p:nvSpPr>
          <p:spPr>
            <a:xfrm>
              <a:off x="4555067" y="2718859"/>
              <a:ext cx="57150" cy="5715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1" name="Rectangle 40"/>
            <p:cNvSpPr>
              <a:spLocks noChangeAspect="1"/>
            </p:cNvSpPr>
            <p:nvPr/>
          </p:nvSpPr>
          <p:spPr>
            <a:xfrm>
              <a:off x="4612217" y="2776009"/>
              <a:ext cx="57150" cy="5715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2" name="Rectangle 41"/>
            <p:cNvSpPr>
              <a:spLocks noChangeAspect="1"/>
            </p:cNvSpPr>
            <p:nvPr/>
          </p:nvSpPr>
          <p:spPr>
            <a:xfrm>
              <a:off x="4326467" y="2374901"/>
              <a:ext cx="228600" cy="228600"/>
            </a:xfrm>
            <a:prstGeom prst="rect">
              <a:avLst/>
            </a:prstGeom>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3" name="TextBox 42"/>
            <p:cNvSpPr txBox="1"/>
            <p:nvPr/>
          </p:nvSpPr>
          <p:spPr>
            <a:xfrm>
              <a:off x="3873500" y="3467100"/>
              <a:ext cx="979279" cy="369332"/>
            </a:xfrm>
            <a:prstGeom prst="rect">
              <a:avLst/>
            </a:prstGeom>
            <a:noFill/>
          </p:spPr>
          <p:txBody>
            <a:bodyPr wrap="none" rtlCol="0">
              <a:spAutoFit/>
            </a:bodyPr>
            <a:lstStyle/>
            <a:p>
              <a:r>
                <a:rPr lang="en-US" sz="1800" dirty="0"/>
                <a:t>quadtree</a:t>
              </a:r>
            </a:p>
          </p:txBody>
        </p:sp>
        <p:sp>
          <p:nvSpPr>
            <p:cNvPr id="44" name="TextBox 43"/>
            <p:cNvSpPr txBox="1"/>
            <p:nvPr/>
          </p:nvSpPr>
          <p:spPr>
            <a:xfrm>
              <a:off x="6536267" y="3763434"/>
              <a:ext cx="1639654" cy="369332"/>
            </a:xfrm>
            <a:prstGeom prst="rect">
              <a:avLst/>
            </a:prstGeom>
            <a:noFill/>
          </p:spPr>
          <p:txBody>
            <a:bodyPr wrap="none" rtlCol="0">
              <a:spAutoFit/>
            </a:bodyPr>
            <a:lstStyle/>
            <a:p>
              <a:r>
                <a:rPr lang="en-US" sz="1800" dirty="0"/>
                <a:t>advancing front</a:t>
              </a:r>
            </a:p>
          </p:txBody>
        </p:sp>
      </p:grpSp>
      <p:sp>
        <p:nvSpPr>
          <p:cNvPr id="62" name="Content Placeholder 2"/>
          <p:cNvSpPr txBox="1">
            <a:spLocks/>
          </p:cNvSpPr>
          <p:nvPr/>
        </p:nvSpPr>
        <p:spPr bwMode="auto">
          <a:xfrm>
            <a:off x="584201" y="3920071"/>
            <a:ext cx="6409266" cy="493179"/>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sz="1600" dirty="0" smtClean="0"/>
              <a:t>Speedup by targeting just the uncovered area</a:t>
            </a:r>
          </a:p>
        </p:txBody>
      </p:sp>
      <p:sp>
        <p:nvSpPr>
          <p:cNvPr id="63" name="Content Placeholder 2"/>
          <p:cNvSpPr txBox="1">
            <a:spLocks/>
          </p:cNvSpPr>
          <p:nvPr/>
        </p:nvSpPr>
        <p:spPr bwMode="auto">
          <a:xfrm>
            <a:off x="575734" y="4337050"/>
            <a:ext cx="7772400" cy="25717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sz="1600" dirty="0" smtClean="0"/>
              <a:t>Common issues</a:t>
            </a:r>
          </a:p>
          <a:p>
            <a:pPr lvl="1"/>
            <a:r>
              <a:rPr lang="en-US" sz="1600" dirty="0" smtClean="0"/>
              <a:t>Not strictly “unbiased” </a:t>
            </a:r>
            <a:r>
              <a:rPr lang="en-US" sz="1600" dirty="0" smtClean="0">
                <a:solidFill>
                  <a:srgbClr val="FF0000"/>
                </a:solidFill>
              </a:rPr>
              <a:t>process</a:t>
            </a:r>
          </a:p>
          <a:p>
            <a:pPr lvl="1"/>
            <a:r>
              <a:rPr lang="en-US" sz="1600" dirty="0" smtClean="0"/>
              <a:t>Not maximal: dependent on finite precision</a:t>
            </a:r>
          </a:p>
          <a:p>
            <a:pPr lvl="1"/>
            <a:r>
              <a:rPr lang="en-US" sz="1600" dirty="0" smtClean="0"/>
              <a:t>Memory or run-time complexity</a:t>
            </a:r>
          </a:p>
          <a:p>
            <a:pPr lvl="1"/>
            <a:r>
              <a:rPr lang="en-US" sz="1600" dirty="0" smtClean="0"/>
              <a:t>Ours was first provably bias-free, maximal, </a:t>
            </a:r>
            <a:br>
              <a:rPr lang="en-US" sz="1600" dirty="0" smtClean="0"/>
            </a:br>
            <a:r>
              <a:rPr lang="en-US" sz="1600" dirty="0" smtClean="0"/>
              <a:t>E(</a:t>
            </a:r>
            <a:r>
              <a:rPr lang="en-US" sz="1600" i="1" dirty="0" smtClean="0"/>
              <a:t>n </a:t>
            </a:r>
            <a:r>
              <a:rPr lang="en-US" sz="1600" dirty="0" smtClean="0"/>
              <a:t>log </a:t>
            </a:r>
            <a:r>
              <a:rPr lang="en-US" sz="1600" i="1" dirty="0" smtClean="0"/>
              <a:t>n</a:t>
            </a:r>
            <a:r>
              <a:rPr lang="en-US" sz="1600" dirty="0" smtClean="0"/>
              <a:t>) time O(</a:t>
            </a:r>
            <a:r>
              <a:rPr lang="en-US" sz="1600" i="1" dirty="0" smtClean="0"/>
              <a:t>n</a:t>
            </a:r>
            <a:r>
              <a:rPr lang="en-US" sz="1600" dirty="0" smtClean="0"/>
              <a:t>) space</a:t>
            </a:r>
            <a:endParaRPr lang="en-US" sz="1600" dirty="0"/>
          </a:p>
        </p:txBody>
      </p:sp>
    </p:spTree>
    <p:extLst>
      <p:ext uri="{BB962C8B-B14F-4D97-AF65-F5344CB8AC3E}">
        <p14:creationId xmlns:p14="http://schemas.microsoft.com/office/powerpoint/2010/main" val="31329490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a:t>
            </a:r>
            <a:endParaRPr lang="en-US" dirty="0"/>
          </a:p>
        </p:txBody>
      </p:sp>
      <p:sp>
        <p:nvSpPr>
          <p:cNvPr id="3" name="Content Placeholder 2"/>
          <p:cNvSpPr>
            <a:spLocks noGrp="1"/>
          </p:cNvSpPr>
          <p:nvPr>
            <p:ph idx="1"/>
          </p:nvPr>
        </p:nvSpPr>
        <p:spPr>
          <a:xfrm>
            <a:off x="4842932" y="1244600"/>
            <a:ext cx="4301068" cy="4851400"/>
          </a:xfrm>
        </p:spPr>
        <p:txBody>
          <a:bodyPr/>
          <a:lstStyle/>
          <a:p>
            <a:r>
              <a:rPr lang="en-US" sz="2000" dirty="0"/>
              <a:t>B</a:t>
            </a:r>
            <a:r>
              <a:rPr lang="en-US" sz="2000" dirty="0" smtClean="0"/>
              <a:t>ackground square grid</a:t>
            </a:r>
          </a:p>
          <a:p>
            <a:pPr lvl="1"/>
            <a:r>
              <a:rPr lang="en-US" sz="2000" dirty="0"/>
              <a:t>Square diagonal = r</a:t>
            </a:r>
          </a:p>
          <a:p>
            <a:pPr lvl="4"/>
            <a:endParaRPr lang="en-US" sz="1600" dirty="0" smtClean="0"/>
          </a:p>
          <a:p>
            <a:pPr lvl="4"/>
            <a:endParaRPr lang="en-US" sz="1600" dirty="0" smtClean="0"/>
          </a:p>
          <a:p>
            <a:pPr lvl="5"/>
            <a:endParaRPr lang="en-US" sz="1600" dirty="0"/>
          </a:p>
          <a:p>
            <a:pPr lvl="1"/>
            <a:r>
              <a:rPr lang="en-US" sz="2000" dirty="0"/>
              <a:t>Build pool of cells </a:t>
            </a:r>
            <a:r>
              <a:rPr lang="en-US" sz="2000" dirty="0">
                <a:latin typeface="Apple Chancery"/>
                <a:cs typeface="Apple Chancery"/>
              </a:rPr>
              <a:t>C</a:t>
            </a:r>
            <a:r>
              <a:rPr lang="en-US" sz="2000" dirty="0"/>
              <a:t> : </a:t>
            </a:r>
          </a:p>
          <a:p>
            <a:r>
              <a:rPr lang="en-US" sz="2000" dirty="0"/>
              <a:t>Phase I: quickly cover most of the domain</a:t>
            </a:r>
          </a:p>
          <a:p>
            <a:pPr lvl="1"/>
            <a:r>
              <a:rPr lang="en-US" sz="2000" dirty="0"/>
              <a:t>Pick a square from pool</a:t>
            </a:r>
          </a:p>
          <a:p>
            <a:pPr lvl="1"/>
            <a:r>
              <a:rPr lang="en-US" sz="2000" dirty="0"/>
              <a:t>Pick point in square</a:t>
            </a:r>
          </a:p>
          <a:p>
            <a:pPr lvl="1"/>
            <a:r>
              <a:rPr lang="en-US" sz="2000" dirty="0"/>
              <a:t>If point uncovered (likely)</a:t>
            </a:r>
          </a:p>
          <a:p>
            <a:pPr lvl="2"/>
            <a:r>
              <a:rPr lang="en-US" sz="1800" dirty="0"/>
              <a:t>Keep point</a:t>
            </a:r>
          </a:p>
          <a:p>
            <a:pPr lvl="2"/>
            <a:r>
              <a:rPr lang="en-US" sz="1800" dirty="0"/>
              <a:t>Remove square from pool</a:t>
            </a:r>
          </a:p>
          <a:p>
            <a:pPr lvl="1"/>
            <a:r>
              <a:rPr lang="en-US" sz="2000" dirty="0"/>
              <a:t>Repeat </a:t>
            </a:r>
            <a:r>
              <a:rPr lang="en-US" sz="2000" i="1" dirty="0"/>
              <a:t>a</a:t>
            </a:r>
            <a:r>
              <a:rPr lang="en-US" sz="2000" dirty="0"/>
              <a:t>|</a:t>
            </a:r>
            <a:r>
              <a:rPr lang="en-US" sz="2000" dirty="0">
                <a:latin typeface="Apple Chancery"/>
                <a:cs typeface="Apple Chancery"/>
              </a:rPr>
              <a:t>C</a:t>
            </a:r>
            <a:r>
              <a:rPr lang="en-US" sz="2000" dirty="0"/>
              <a:t>| times</a:t>
            </a:r>
          </a:p>
        </p:txBody>
      </p:sp>
      <p:pic>
        <p:nvPicPr>
          <p:cNvPr id="4" name="Picture 3"/>
          <p:cNvPicPr>
            <a:picLocks noChangeAspect="1"/>
          </p:cNvPicPr>
          <p:nvPr/>
        </p:nvPicPr>
        <p:blipFill>
          <a:blip r:embed="rId2"/>
          <a:stretch>
            <a:fillRect/>
          </a:stretch>
        </p:blipFill>
        <p:spPr>
          <a:xfrm>
            <a:off x="516466" y="1206491"/>
            <a:ext cx="4343400" cy="2457450"/>
          </a:xfrm>
          <a:prstGeom prst="rect">
            <a:avLst/>
          </a:prstGeom>
        </p:spPr>
      </p:pic>
      <p:pic>
        <p:nvPicPr>
          <p:cNvPr id="5" name="Picture 4"/>
          <p:cNvPicPr>
            <a:picLocks noChangeAspect="1"/>
          </p:cNvPicPr>
          <p:nvPr/>
        </p:nvPicPr>
        <p:blipFill>
          <a:blip r:embed="rId3"/>
          <a:stretch>
            <a:fillRect/>
          </a:stretch>
        </p:blipFill>
        <p:spPr>
          <a:xfrm>
            <a:off x="533400" y="4174065"/>
            <a:ext cx="4324350" cy="2438400"/>
          </a:xfrm>
          <a:prstGeom prst="rect">
            <a:avLst/>
          </a:prstGeom>
        </p:spPr>
      </p:pic>
      <p:sp>
        <p:nvSpPr>
          <p:cNvPr id="6" name="TextBox 5"/>
          <p:cNvSpPr txBox="1"/>
          <p:nvPr/>
        </p:nvSpPr>
        <p:spPr>
          <a:xfrm>
            <a:off x="1871133" y="3615258"/>
            <a:ext cx="1602585" cy="400110"/>
          </a:xfrm>
          <a:prstGeom prst="rect">
            <a:avLst/>
          </a:prstGeom>
          <a:noFill/>
        </p:spPr>
        <p:txBody>
          <a:bodyPr wrap="none" rtlCol="0">
            <a:spAutoFit/>
          </a:bodyPr>
          <a:lstStyle/>
          <a:p>
            <a:r>
              <a:rPr lang="en-US" sz="2000" dirty="0"/>
              <a:t>Initial Pool </a:t>
            </a:r>
            <a:r>
              <a:rPr lang="en-US" sz="2000" dirty="0">
                <a:latin typeface="Apple Chancery"/>
                <a:cs typeface="Apple Chancery"/>
              </a:rPr>
              <a:t>C</a:t>
            </a:r>
          </a:p>
        </p:txBody>
      </p:sp>
      <p:sp>
        <p:nvSpPr>
          <p:cNvPr id="7" name="TextBox 6"/>
          <p:cNvSpPr txBox="1"/>
          <p:nvPr/>
        </p:nvSpPr>
        <p:spPr>
          <a:xfrm>
            <a:off x="550334" y="6483291"/>
            <a:ext cx="4247941" cy="400110"/>
          </a:xfrm>
          <a:prstGeom prst="rect">
            <a:avLst/>
          </a:prstGeom>
          <a:noFill/>
        </p:spPr>
        <p:txBody>
          <a:bodyPr wrap="none" rtlCol="0">
            <a:spAutoFit/>
          </a:bodyPr>
          <a:lstStyle/>
          <a:p>
            <a:r>
              <a:rPr lang="en-US" sz="2000" dirty="0"/>
              <a:t>End of Phase I: white cells with a point</a:t>
            </a:r>
            <a:endParaRPr lang="en-US" sz="2000" dirty="0">
              <a:latin typeface="Apple Chancery"/>
              <a:cs typeface="Apple Chancery"/>
            </a:endParaRPr>
          </a:p>
        </p:txBody>
      </p:sp>
      <p:sp>
        <p:nvSpPr>
          <p:cNvPr id="8" name="Rectangle 7"/>
          <p:cNvSpPr>
            <a:spLocks noChangeAspect="1"/>
          </p:cNvSpPr>
          <p:nvPr/>
        </p:nvSpPr>
        <p:spPr>
          <a:xfrm>
            <a:off x="7333632" y="2127540"/>
            <a:ext cx="324612" cy="324612"/>
          </a:xfrm>
          <a:prstGeom prst="rect">
            <a:avLst/>
          </a:prstGeom>
          <a:solidFill>
            <a:schemeClr val="accent2">
              <a:lumMod val="60000"/>
              <a:lumOff val="40000"/>
              <a:alpha val="10000"/>
            </a:schemeClr>
          </a:solid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p:nvGrpSpPr>
        <p:grpSpPr>
          <a:xfrm>
            <a:off x="6878110" y="1994960"/>
            <a:ext cx="914400" cy="914400"/>
            <a:chOff x="1014942" y="4818592"/>
            <a:chExt cx="914400" cy="914400"/>
          </a:xfrm>
        </p:grpSpPr>
        <p:sp>
          <p:nvSpPr>
            <p:cNvPr id="1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1" name="Oval 1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115640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a:t>
            </a:r>
          </a:p>
        </p:txBody>
      </p:sp>
      <p:sp>
        <p:nvSpPr>
          <p:cNvPr id="3" name="Content Placeholder 2"/>
          <p:cNvSpPr>
            <a:spLocks noGrp="1"/>
          </p:cNvSpPr>
          <p:nvPr>
            <p:ph idx="1"/>
          </p:nvPr>
        </p:nvSpPr>
        <p:spPr>
          <a:xfrm>
            <a:off x="4572000" y="1236133"/>
            <a:ext cx="4572000" cy="5130800"/>
          </a:xfrm>
        </p:spPr>
        <p:txBody>
          <a:bodyPr/>
          <a:lstStyle/>
          <a:p>
            <a:r>
              <a:rPr lang="en-US" sz="1600" dirty="0"/>
              <a:t>Target remaining uncovered area</a:t>
            </a:r>
          </a:p>
          <a:p>
            <a:r>
              <a:rPr lang="en-US" sz="1600" dirty="0"/>
              <a:t>Construct square \ disks</a:t>
            </a:r>
          </a:p>
          <a:p>
            <a:pPr lvl="1"/>
            <a:r>
              <a:rPr lang="en-US" sz="1600" dirty="0" smtClean="0"/>
              <a:t>Polygon easy surrogate for arc-gon</a:t>
            </a:r>
          </a:p>
          <a:p>
            <a:endParaRPr lang="en-US" sz="1600" dirty="0" smtClean="0"/>
          </a:p>
          <a:p>
            <a:endParaRPr lang="en-US" sz="1600" dirty="0" smtClean="0"/>
          </a:p>
          <a:p>
            <a:pPr marL="171450" indent="0">
              <a:buNone/>
            </a:pPr>
            <a:endParaRPr lang="en-US" sz="1600" dirty="0"/>
          </a:p>
          <a:p>
            <a:r>
              <a:rPr lang="en-US" sz="1600" dirty="0"/>
              <a:t>Replace pool of squares by polygons</a:t>
            </a:r>
          </a:p>
          <a:p>
            <a:r>
              <a:rPr lang="en-US" sz="1600" dirty="0"/>
              <a:t>Phase II: repeat</a:t>
            </a:r>
          </a:p>
          <a:p>
            <a:pPr lvl="1"/>
            <a:r>
              <a:rPr lang="en-US" sz="1600" dirty="0"/>
              <a:t>Pick polygon from pool </a:t>
            </a:r>
          </a:p>
          <a:p>
            <a:pPr lvl="2"/>
            <a:r>
              <a:rPr lang="en-US" sz="1400" dirty="0"/>
              <a:t>Weighted by its area</a:t>
            </a:r>
          </a:p>
          <a:p>
            <a:pPr lvl="1"/>
            <a:r>
              <a:rPr lang="en-US" sz="1600" dirty="0"/>
              <a:t>Pick point in polygon</a:t>
            </a:r>
          </a:p>
          <a:p>
            <a:pPr lvl="1"/>
            <a:r>
              <a:rPr lang="en-US" sz="1600" dirty="0"/>
              <a:t>If uncovered</a:t>
            </a:r>
          </a:p>
          <a:p>
            <a:pPr lvl="2"/>
            <a:r>
              <a:rPr lang="en-US" sz="1400" dirty="0"/>
              <a:t>Keep point</a:t>
            </a:r>
          </a:p>
          <a:p>
            <a:pPr lvl="2"/>
            <a:r>
              <a:rPr lang="en-US" sz="1400" dirty="0"/>
              <a:t>Remove polygon from pool</a:t>
            </a:r>
          </a:p>
          <a:p>
            <a:pPr lvl="2"/>
            <a:r>
              <a:rPr lang="en-US" sz="1400" dirty="0"/>
              <a:t>Update nearby polygons</a:t>
            </a:r>
          </a:p>
          <a:p>
            <a:r>
              <a:rPr lang="en-US" sz="1800" dirty="0"/>
              <a:t>Works well because </a:t>
            </a:r>
          </a:p>
          <a:p>
            <a:pPr lvl="1"/>
            <a:r>
              <a:rPr lang="en-US" sz="1600" dirty="0"/>
              <a:t>Voids are scattered</a:t>
            </a:r>
          </a:p>
          <a:p>
            <a:pPr lvl="1"/>
            <a:r>
              <a:rPr lang="en-US" sz="1600" dirty="0"/>
              <a:t>Small arc-gons are well approximated by polygons</a:t>
            </a:r>
          </a:p>
        </p:txBody>
      </p:sp>
      <p:pic>
        <p:nvPicPr>
          <p:cNvPr id="4" name="Picture 3"/>
          <p:cNvPicPr>
            <a:picLocks noChangeAspect="1"/>
          </p:cNvPicPr>
          <p:nvPr/>
        </p:nvPicPr>
        <p:blipFill>
          <a:blip r:embed="rId2"/>
          <a:stretch>
            <a:fillRect/>
          </a:stretch>
        </p:blipFill>
        <p:spPr>
          <a:xfrm>
            <a:off x="296333" y="1244599"/>
            <a:ext cx="4324350" cy="2438400"/>
          </a:xfrm>
          <a:prstGeom prst="rect">
            <a:avLst/>
          </a:prstGeom>
        </p:spPr>
      </p:pic>
      <p:sp>
        <p:nvSpPr>
          <p:cNvPr id="5" name="TextBox 4"/>
          <p:cNvSpPr txBox="1"/>
          <p:nvPr/>
        </p:nvSpPr>
        <p:spPr>
          <a:xfrm>
            <a:off x="313267" y="3553825"/>
            <a:ext cx="4247941" cy="400110"/>
          </a:xfrm>
          <a:prstGeom prst="rect">
            <a:avLst/>
          </a:prstGeom>
          <a:noFill/>
        </p:spPr>
        <p:txBody>
          <a:bodyPr wrap="none" rtlCol="0">
            <a:spAutoFit/>
          </a:bodyPr>
          <a:lstStyle/>
          <a:p>
            <a:r>
              <a:rPr lang="en-US" sz="2000" dirty="0"/>
              <a:t>End of Phase I: white cells with a point</a:t>
            </a:r>
            <a:endParaRPr lang="en-US" sz="2000" dirty="0">
              <a:latin typeface="Apple Chancery"/>
              <a:cs typeface="Apple Chancery"/>
            </a:endParaRPr>
          </a:p>
        </p:txBody>
      </p:sp>
      <p:pic>
        <p:nvPicPr>
          <p:cNvPr id="6" name="Picture 5"/>
          <p:cNvPicPr>
            <a:picLocks noChangeAspect="1"/>
          </p:cNvPicPr>
          <p:nvPr/>
        </p:nvPicPr>
        <p:blipFill>
          <a:blip r:embed="rId3"/>
          <a:stretch>
            <a:fillRect/>
          </a:stretch>
        </p:blipFill>
        <p:spPr>
          <a:xfrm>
            <a:off x="296332" y="4004737"/>
            <a:ext cx="4275667" cy="2410949"/>
          </a:xfrm>
          <a:prstGeom prst="rect">
            <a:avLst/>
          </a:prstGeom>
        </p:spPr>
      </p:pic>
      <p:sp>
        <p:nvSpPr>
          <p:cNvPr id="7" name="TextBox 6"/>
          <p:cNvSpPr txBox="1"/>
          <p:nvPr/>
        </p:nvSpPr>
        <p:spPr>
          <a:xfrm>
            <a:off x="296333" y="6432496"/>
            <a:ext cx="4290020" cy="400110"/>
          </a:xfrm>
          <a:prstGeom prst="rect">
            <a:avLst/>
          </a:prstGeom>
          <a:noFill/>
        </p:spPr>
        <p:txBody>
          <a:bodyPr wrap="none" rtlCol="0">
            <a:spAutoFit/>
          </a:bodyPr>
          <a:lstStyle/>
          <a:p>
            <a:r>
              <a:rPr lang="en-US" sz="2000" dirty="0"/>
              <a:t>Start of Phase II: dark cells not-covered</a:t>
            </a:r>
            <a:endParaRPr lang="en-US" sz="2000" dirty="0">
              <a:latin typeface="Apple Chancery"/>
              <a:cs typeface="Apple Chancery"/>
            </a:endParaRPr>
          </a:p>
        </p:txBody>
      </p:sp>
      <p:pic>
        <p:nvPicPr>
          <p:cNvPr id="8" name="Picture 7"/>
          <p:cNvPicPr>
            <a:picLocks noChangeAspect="1"/>
          </p:cNvPicPr>
          <p:nvPr/>
        </p:nvPicPr>
        <p:blipFill>
          <a:blip r:embed="rId4"/>
          <a:stretch>
            <a:fillRect/>
          </a:stretch>
        </p:blipFill>
        <p:spPr>
          <a:xfrm>
            <a:off x="5702300" y="2120899"/>
            <a:ext cx="914400" cy="933855"/>
          </a:xfrm>
          <a:prstGeom prst="rect">
            <a:avLst/>
          </a:prstGeom>
        </p:spPr>
      </p:pic>
      <p:pic>
        <p:nvPicPr>
          <p:cNvPr id="9" name="Picture 8"/>
          <p:cNvPicPr>
            <a:picLocks noChangeAspect="1"/>
          </p:cNvPicPr>
          <p:nvPr/>
        </p:nvPicPr>
        <p:blipFill>
          <a:blip r:embed="rId5"/>
          <a:stretch>
            <a:fillRect/>
          </a:stretch>
        </p:blipFill>
        <p:spPr>
          <a:xfrm>
            <a:off x="7067550" y="2114549"/>
            <a:ext cx="990600" cy="950167"/>
          </a:xfrm>
          <a:prstGeom prst="rect">
            <a:avLst/>
          </a:prstGeom>
        </p:spPr>
      </p:pic>
    </p:spTree>
    <p:extLst>
      <p:ext uri="{BB962C8B-B14F-4D97-AF65-F5344CB8AC3E}">
        <p14:creationId xmlns:p14="http://schemas.microsoft.com/office/powerpoint/2010/main" val="3766489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Complexity Proofs Sketch</a:t>
            </a:r>
            <a:endParaRPr lang="en-US" dirty="0"/>
          </a:p>
        </p:txBody>
      </p:sp>
      <p:sp>
        <p:nvSpPr>
          <p:cNvPr id="3" name="Content Placeholder 2"/>
          <p:cNvSpPr>
            <a:spLocks noGrp="1" noChangeAspect="1"/>
          </p:cNvSpPr>
          <p:nvPr>
            <p:ph idx="1"/>
          </p:nvPr>
        </p:nvSpPr>
        <p:spPr>
          <a:xfrm>
            <a:off x="736601" y="944034"/>
            <a:ext cx="7772400" cy="4572000"/>
          </a:xfrm>
        </p:spPr>
        <p:txBody>
          <a:bodyPr/>
          <a:lstStyle/>
          <a:p>
            <a:pPr marL="171450" indent="0">
              <a:buNone/>
            </a:pPr>
            <a:endParaRPr lang="en-US" sz="1600" dirty="0" smtClean="0"/>
          </a:p>
          <a:p>
            <a:r>
              <a:rPr lang="en-US" sz="1600" dirty="0" smtClean="0">
                <a:solidFill>
                  <a:srgbClr val="FF0000"/>
                </a:solidFill>
              </a:rPr>
              <a:t>WTS constant time</a:t>
            </a:r>
            <a:r>
              <a:rPr lang="en-US" sz="1600" dirty="0">
                <a:solidFill>
                  <a:srgbClr val="FF0000"/>
                </a:solidFill>
              </a:rPr>
              <a:t> </a:t>
            </a:r>
            <a:r>
              <a:rPr lang="en-US" sz="1600" dirty="0" smtClean="0">
                <a:solidFill>
                  <a:srgbClr val="FF0000"/>
                </a:solidFill>
              </a:rPr>
              <a:t>&amp; space per point</a:t>
            </a:r>
          </a:p>
          <a:p>
            <a:pPr lvl="1"/>
            <a:r>
              <a:rPr lang="en-US" sz="1400" dirty="0" smtClean="0">
                <a:solidFill>
                  <a:srgbClr val="FF0000"/>
                </a:solidFill>
              </a:rPr>
              <a:t>Everything </a:t>
            </a:r>
            <a:r>
              <a:rPr lang="en-US" sz="1400" dirty="0">
                <a:solidFill>
                  <a:srgbClr val="FF0000"/>
                </a:solidFill>
              </a:rPr>
              <a:t>is local, and constant size</a:t>
            </a:r>
          </a:p>
          <a:p>
            <a:r>
              <a:rPr lang="en-US" sz="1600" dirty="0"/>
              <a:t>#squares = θ(#points_in_sample)</a:t>
            </a:r>
          </a:p>
          <a:p>
            <a:r>
              <a:rPr lang="en-US" sz="1600" dirty="0"/>
              <a:t>Sid Meier </a:t>
            </a:r>
            <a:r>
              <a:rPr lang="en-US" sz="1600" dirty="0" smtClean="0"/>
              <a:t>Civilization template</a:t>
            </a:r>
          </a:p>
          <a:p>
            <a:pPr lvl="1"/>
            <a:r>
              <a:rPr lang="en-US" sz="1600" dirty="0"/>
              <a:t>21 nearby squares, 0 or 1 disks per square</a:t>
            </a:r>
          </a:p>
          <a:p>
            <a:pPr lvl="2"/>
            <a:r>
              <a:rPr lang="en-US" sz="1400" dirty="0" smtClean="0"/>
              <a:t>By geometry, ≤ 4 voids </a:t>
            </a:r>
            <a:r>
              <a:rPr lang="en-US" sz="1400" dirty="0"/>
              <a:t>per </a:t>
            </a:r>
            <a:r>
              <a:rPr lang="en-US" sz="1400" dirty="0" smtClean="0"/>
              <a:t>cell</a:t>
            </a:r>
          </a:p>
          <a:p>
            <a:pPr lvl="2"/>
            <a:r>
              <a:rPr lang="en-US" sz="1400" dirty="0" smtClean="0"/>
              <a:t>By </a:t>
            </a:r>
            <a:r>
              <a:rPr lang="en-US" sz="1400" dirty="0"/>
              <a:t>geometry,  ≤ 9 (8?) disks bounding a </a:t>
            </a:r>
            <a:r>
              <a:rPr lang="en-US" sz="1400" dirty="0" smtClean="0"/>
              <a:t>void</a:t>
            </a:r>
          </a:p>
          <a:p>
            <a:r>
              <a:rPr lang="en-US" sz="1800" dirty="0" smtClean="0"/>
              <a:t>Constant time to check if point is uncovered </a:t>
            </a:r>
          </a:p>
          <a:p>
            <a:r>
              <a:rPr lang="en-US" sz="1800" dirty="0"/>
              <a:t>Polygons</a:t>
            </a:r>
            <a:r>
              <a:rPr lang="en-US" sz="1800" dirty="0" smtClean="0"/>
              <a:t> are constant size, time to build</a:t>
            </a:r>
          </a:p>
        </p:txBody>
      </p:sp>
      <p:grpSp>
        <p:nvGrpSpPr>
          <p:cNvPr id="150" name="Group 149"/>
          <p:cNvGrpSpPr/>
          <p:nvPr/>
        </p:nvGrpSpPr>
        <p:grpSpPr>
          <a:xfrm>
            <a:off x="1360667" y="3974865"/>
            <a:ext cx="2872892" cy="2655686"/>
            <a:chOff x="5977117" y="3604280"/>
            <a:chExt cx="2872892" cy="2655686"/>
          </a:xfrm>
        </p:grpSpPr>
        <p:sp>
          <p:nvSpPr>
            <p:cNvPr id="7" name="Rectangle 6"/>
            <p:cNvSpPr/>
            <p:nvPr/>
          </p:nvSpPr>
          <p:spPr>
            <a:xfrm rot="10800000">
              <a:off x="7539047" y="5704984"/>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p:nvPr/>
          </p:nvCxnSpPr>
          <p:spPr>
            <a:xfrm rot="10800000">
              <a:off x="7539047" y="6229202"/>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a:off x="7801824" y="5967093"/>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rot="10800000">
              <a:off x="8032455" y="6194783"/>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rot="10800000">
              <a:off x="7520353" y="6202473"/>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rot="10800000">
              <a:off x="8040156" y="568333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rot="10800000">
              <a:off x="7025097" y="5704984"/>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p:nvPr/>
          </p:nvCxnSpPr>
          <p:spPr>
            <a:xfrm rot="10800000">
              <a:off x="7025097" y="6229202"/>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a:off x="7287873" y="5967093"/>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rot="10800000">
              <a:off x="7518504" y="6194783"/>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rot="10800000">
              <a:off x="7006402" y="6202473"/>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rot="10800000">
              <a:off x="7526205" y="568333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0800000">
              <a:off x="6507913" y="5704984"/>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 name="Straight Connector 19"/>
            <p:cNvCxnSpPr/>
            <p:nvPr/>
          </p:nvCxnSpPr>
          <p:spPr>
            <a:xfrm rot="10800000">
              <a:off x="6507913" y="6229202"/>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6200000">
              <a:off x="6770690" y="5967093"/>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rot="10800000">
              <a:off x="7001321" y="6194783"/>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10800000">
              <a:off x="6489218" y="6202473"/>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10800000">
              <a:off x="7009022" y="568333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p:cNvGrpSpPr>
              <a:grpSpLocks noChangeAspect="1"/>
            </p:cNvGrpSpPr>
            <p:nvPr/>
          </p:nvGrpSpPr>
          <p:grpSpPr>
            <a:xfrm rot="10800000">
              <a:off x="8033994" y="5166631"/>
              <a:ext cx="568317" cy="577368"/>
              <a:chOff x="2323604" y="4377774"/>
              <a:chExt cx="702944" cy="714139"/>
            </a:xfrm>
          </p:grpSpPr>
          <p:sp>
            <p:nvSpPr>
              <p:cNvPr id="144" name="Rectangle 143"/>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 name="Straight Connector 144"/>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7" name="Oval 146"/>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 name="Group 25"/>
            <p:cNvGrpSpPr>
              <a:grpSpLocks noChangeAspect="1"/>
            </p:cNvGrpSpPr>
            <p:nvPr/>
          </p:nvGrpSpPr>
          <p:grpSpPr>
            <a:xfrm rot="10800000">
              <a:off x="7520353" y="5166631"/>
              <a:ext cx="568317" cy="577368"/>
              <a:chOff x="2323604" y="4377774"/>
              <a:chExt cx="702944" cy="714139"/>
            </a:xfrm>
          </p:grpSpPr>
          <p:sp>
            <p:nvSpPr>
              <p:cNvPr id="138" name="Rectangle 137"/>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9" name="Straight Connector 138"/>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1" name="Oval 140"/>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 name="Group 26"/>
            <p:cNvGrpSpPr>
              <a:grpSpLocks noChangeAspect="1"/>
            </p:cNvGrpSpPr>
            <p:nvPr/>
          </p:nvGrpSpPr>
          <p:grpSpPr>
            <a:xfrm rot="10800000">
              <a:off x="7006402" y="5166631"/>
              <a:ext cx="568317" cy="577368"/>
              <a:chOff x="2323604" y="4377774"/>
              <a:chExt cx="702944" cy="714139"/>
            </a:xfrm>
          </p:grpSpPr>
          <p:sp>
            <p:nvSpPr>
              <p:cNvPr id="132" name="Rectangle 131"/>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5" name="Oval 134"/>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a:grpSpLocks noChangeAspect="1"/>
            </p:cNvGrpSpPr>
            <p:nvPr/>
          </p:nvGrpSpPr>
          <p:grpSpPr>
            <a:xfrm rot="10800000">
              <a:off x="6489218" y="5166631"/>
              <a:ext cx="568317" cy="577368"/>
              <a:chOff x="2323604" y="4377774"/>
              <a:chExt cx="702944" cy="714139"/>
            </a:xfrm>
          </p:grpSpPr>
          <p:sp>
            <p:nvSpPr>
              <p:cNvPr id="126" name="Rectangle 125"/>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7" name="Straight Connector 126"/>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9" name="Oval 128"/>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a:grpSpLocks noChangeAspect="1"/>
            </p:cNvGrpSpPr>
            <p:nvPr/>
          </p:nvGrpSpPr>
          <p:grpSpPr>
            <a:xfrm rot="10800000">
              <a:off x="5977117" y="5166631"/>
              <a:ext cx="568317" cy="577368"/>
              <a:chOff x="2323604" y="4377774"/>
              <a:chExt cx="702944" cy="714139"/>
            </a:xfrm>
          </p:grpSpPr>
          <p:sp>
            <p:nvSpPr>
              <p:cNvPr id="120" name="Rectangle 119"/>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3" name="Oval 122"/>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17"/>
            <p:cNvGrpSpPr>
              <a:grpSpLocks noChangeAspect="1"/>
            </p:cNvGrpSpPr>
            <p:nvPr/>
          </p:nvGrpSpPr>
          <p:grpSpPr>
            <a:xfrm rot="10800000">
              <a:off x="8033994" y="4653722"/>
              <a:ext cx="568317" cy="576634"/>
              <a:chOff x="2323604" y="4377774"/>
              <a:chExt cx="702944" cy="714139"/>
            </a:xfrm>
          </p:grpSpPr>
          <p:sp>
            <p:nvSpPr>
              <p:cNvPr id="114" name="Rectangle 113"/>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5" name="Straight Connector 114"/>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7" name="Oval 116"/>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2"/>
            <p:cNvGrpSpPr>
              <a:grpSpLocks noChangeAspect="1"/>
            </p:cNvGrpSpPr>
            <p:nvPr/>
          </p:nvGrpSpPr>
          <p:grpSpPr>
            <a:xfrm rot="10800000">
              <a:off x="7520353" y="4653722"/>
              <a:ext cx="568317" cy="576634"/>
              <a:chOff x="2323604" y="4377774"/>
              <a:chExt cx="702944" cy="714139"/>
            </a:xfrm>
          </p:grpSpPr>
          <p:sp>
            <p:nvSpPr>
              <p:cNvPr id="108" name="Rectangle 107"/>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 name="Straight Connector 108"/>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Rectangle 31"/>
            <p:cNvSpPr/>
            <p:nvPr/>
          </p:nvSpPr>
          <p:spPr>
            <a:xfrm rot="10800000">
              <a:off x="7025097" y="4675374"/>
              <a:ext cx="524885" cy="524218"/>
            </a:xfrm>
            <a:prstGeom prst="rect">
              <a:avLst/>
            </a:prstGeom>
            <a:solidFill>
              <a:schemeClr val="tx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rot="10800000">
              <a:off x="7025097" y="5199592"/>
              <a:ext cx="524885"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a:off x="7287873" y="4937484"/>
              <a:ext cx="52421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rot="10800000">
              <a:off x="7518504" y="5165174"/>
              <a:ext cx="48514" cy="57493"/>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rot="10800000">
              <a:off x="7006402" y="5172864"/>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rot="10800000">
              <a:off x="7526205" y="465372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90"/>
            <p:cNvGrpSpPr>
              <a:grpSpLocks noChangeAspect="1"/>
            </p:cNvGrpSpPr>
            <p:nvPr/>
          </p:nvGrpSpPr>
          <p:grpSpPr>
            <a:xfrm rot="10800000">
              <a:off x="6489218" y="4653722"/>
              <a:ext cx="568317" cy="576634"/>
              <a:chOff x="2323604" y="4377774"/>
              <a:chExt cx="702944" cy="714139"/>
            </a:xfrm>
          </p:grpSpPr>
          <p:sp>
            <p:nvSpPr>
              <p:cNvPr id="102" name="Rectangle 101"/>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 name="Straight Connector 102"/>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5" name="Oval 104"/>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97"/>
            <p:cNvGrpSpPr>
              <a:grpSpLocks noChangeAspect="1"/>
            </p:cNvGrpSpPr>
            <p:nvPr/>
          </p:nvGrpSpPr>
          <p:grpSpPr>
            <a:xfrm rot="10800000">
              <a:off x="5977117" y="4653722"/>
              <a:ext cx="568317" cy="576634"/>
              <a:chOff x="2323604" y="4377774"/>
              <a:chExt cx="702944" cy="714139"/>
            </a:xfrm>
          </p:grpSpPr>
          <p:sp>
            <p:nvSpPr>
              <p:cNvPr id="96" name="Rectangle 95"/>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7" name="Straight Connector 96"/>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17"/>
            <p:cNvGrpSpPr>
              <a:grpSpLocks noChangeAspect="1"/>
            </p:cNvGrpSpPr>
            <p:nvPr/>
          </p:nvGrpSpPr>
          <p:grpSpPr>
            <a:xfrm rot="10800000">
              <a:off x="8033994" y="4135468"/>
              <a:ext cx="568317" cy="576634"/>
              <a:chOff x="2323604" y="4377774"/>
              <a:chExt cx="702944" cy="714139"/>
            </a:xfrm>
          </p:grpSpPr>
          <p:sp>
            <p:nvSpPr>
              <p:cNvPr id="90" name="Rectangle 89"/>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1" name="Straight Connector 90"/>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93"/>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32"/>
            <p:cNvGrpSpPr>
              <a:grpSpLocks noChangeAspect="1"/>
            </p:cNvGrpSpPr>
            <p:nvPr/>
          </p:nvGrpSpPr>
          <p:grpSpPr>
            <a:xfrm rot="10800000">
              <a:off x="7520353" y="4135468"/>
              <a:ext cx="568317" cy="576634"/>
              <a:chOff x="2323604" y="4377774"/>
              <a:chExt cx="702944" cy="714139"/>
            </a:xfrm>
          </p:grpSpPr>
          <p:sp>
            <p:nvSpPr>
              <p:cNvPr id="84" name="Rectangle 83"/>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7" name="Oval 86"/>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39"/>
            <p:cNvGrpSpPr>
              <a:grpSpLocks noChangeAspect="1"/>
            </p:cNvGrpSpPr>
            <p:nvPr/>
          </p:nvGrpSpPr>
          <p:grpSpPr>
            <a:xfrm rot="10800000">
              <a:off x="7006402" y="4135468"/>
              <a:ext cx="568317" cy="576634"/>
              <a:chOff x="2323604" y="4377774"/>
              <a:chExt cx="702944" cy="714139"/>
            </a:xfrm>
          </p:grpSpPr>
          <p:sp>
            <p:nvSpPr>
              <p:cNvPr id="78" name="Rectangle 77"/>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90"/>
            <p:cNvGrpSpPr>
              <a:grpSpLocks noChangeAspect="1"/>
            </p:cNvGrpSpPr>
            <p:nvPr/>
          </p:nvGrpSpPr>
          <p:grpSpPr>
            <a:xfrm rot="10800000">
              <a:off x="6489218" y="4135468"/>
              <a:ext cx="568317" cy="576634"/>
              <a:chOff x="2323604" y="4377774"/>
              <a:chExt cx="702944" cy="714139"/>
            </a:xfrm>
          </p:grpSpPr>
          <p:sp>
            <p:nvSpPr>
              <p:cNvPr id="72" name="Rectangle 71"/>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3" name="Straight Connector 72"/>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97"/>
            <p:cNvGrpSpPr>
              <a:grpSpLocks noChangeAspect="1"/>
            </p:cNvGrpSpPr>
            <p:nvPr/>
          </p:nvGrpSpPr>
          <p:grpSpPr>
            <a:xfrm rot="10800000">
              <a:off x="5977117" y="4135468"/>
              <a:ext cx="568317" cy="576634"/>
              <a:chOff x="2323604" y="4377774"/>
              <a:chExt cx="702944" cy="714139"/>
            </a:xfrm>
          </p:grpSpPr>
          <p:sp>
            <p:nvSpPr>
              <p:cNvPr id="66" name="Rectangle 65"/>
              <p:cNvSpPr/>
              <p:nvPr/>
            </p:nvSpPr>
            <p:spPr>
              <a:xfrm>
                <a:off x="2354201" y="4415874"/>
                <a:ext cx="649224" cy="649224"/>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 name="Straight Connector 66"/>
              <p:cNvCxnSpPr/>
              <p:nvPr/>
            </p:nvCxnSpPr>
            <p:spPr>
              <a:xfrm>
                <a:off x="2354201" y="4415874"/>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2029589" y="4740486"/>
                <a:ext cx="649224"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2333129" y="4387298"/>
                <a:ext cx="60006" cy="71202"/>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2966542" y="4377774"/>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2323604" y="5020711"/>
                <a:ext cx="60006" cy="71202"/>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Rectangle 44"/>
            <p:cNvSpPr/>
            <p:nvPr/>
          </p:nvSpPr>
          <p:spPr>
            <a:xfrm rot="10800000">
              <a:off x="7539047" y="3641152"/>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Connector 45"/>
            <p:cNvCxnSpPr/>
            <p:nvPr/>
          </p:nvCxnSpPr>
          <p:spPr>
            <a:xfrm rot="10800000">
              <a:off x="7539047" y="4165370"/>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a:off x="7801824" y="3903261"/>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rot="10800000">
              <a:off x="8032455" y="4130951"/>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rot="10800000">
              <a:off x="7520353" y="413864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rot="10800000">
              <a:off x="8040156" y="3619500"/>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50"/>
            <p:cNvSpPr/>
            <p:nvPr/>
          </p:nvSpPr>
          <p:spPr>
            <a:xfrm rot="10800000">
              <a:off x="7025097" y="3641152"/>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 name="Straight Connector 51"/>
            <p:cNvCxnSpPr/>
            <p:nvPr/>
          </p:nvCxnSpPr>
          <p:spPr>
            <a:xfrm rot="10800000">
              <a:off x="7025097" y="4165370"/>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6200000">
              <a:off x="7287873" y="3903261"/>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rot="10800000">
              <a:off x="7518504" y="4130951"/>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rot="10800000">
              <a:off x="7006402" y="413864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rot="10800000">
              <a:off x="7526205" y="3619500"/>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rot="10800000">
              <a:off x="6507913" y="3641152"/>
              <a:ext cx="524885" cy="524218"/>
            </a:xfrm>
            <a:prstGeom prst="rect">
              <a:avLst/>
            </a:prstGeom>
            <a:solidFill>
              <a:schemeClr val="accent2">
                <a:lumMod val="60000"/>
                <a:lumOff val="40000"/>
                <a:alpha val="3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8" name="Straight Connector 57"/>
            <p:cNvCxnSpPr/>
            <p:nvPr/>
          </p:nvCxnSpPr>
          <p:spPr>
            <a:xfrm rot="10800000">
              <a:off x="6507913" y="4165370"/>
              <a:ext cx="524885"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6770690" y="3903261"/>
              <a:ext cx="524218"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rot="10800000">
              <a:off x="7001321" y="4130951"/>
              <a:ext cx="48514" cy="57493"/>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rot="10800000">
              <a:off x="6489218" y="4138642"/>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rot="10800000">
              <a:off x="7009022" y="3619500"/>
              <a:ext cx="48514" cy="57493"/>
            </a:xfrm>
            <a:prstGeom prst="ellipse">
              <a:avLst/>
            </a:prstGeom>
            <a:solidFill>
              <a:schemeClr val="bg1"/>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21"/>
            <p:cNvGrpSpPr/>
            <p:nvPr/>
          </p:nvGrpSpPr>
          <p:grpSpPr>
            <a:xfrm rot="10800000">
              <a:off x="7371459" y="3604280"/>
              <a:ext cx="1478550" cy="1478550"/>
              <a:chOff x="0" y="0"/>
              <a:chExt cx="1828800" cy="1828800"/>
            </a:xfrm>
            <a:solidFill>
              <a:schemeClr val="accent1">
                <a:lumMod val="60000"/>
                <a:lumOff val="40000"/>
                <a:alpha val="30000"/>
              </a:schemeClr>
            </a:solidFill>
          </p:grpSpPr>
          <p:sp>
            <p:nvSpPr>
              <p:cNvPr id="64" name="Flowchart: Connector 251"/>
              <p:cNvSpPr/>
              <p:nvPr/>
            </p:nvSpPr>
            <p:spPr>
              <a:xfrm>
                <a:off x="0" y="0"/>
                <a:ext cx="1828800" cy="1828800"/>
              </a:xfrm>
              <a:prstGeom prst="flowChartConnector">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5" name="Oval 64"/>
              <p:cNvSpPr/>
              <p:nvPr/>
            </p:nvSpPr>
            <p:spPr>
              <a:xfrm>
                <a:off x="905256" y="905256"/>
                <a:ext cx="18288" cy="18288"/>
              </a:xfrm>
              <a:prstGeom prst="ellipse">
                <a:avLst/>
              </a:pr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85" name="Group 184"/>
          <p:cNvGrpSpPr>
            <a:grpSpLocks noChangeAspect="1"/>
          </p:cNvGrpSpPr>
          <p:nvPr/>
        </p:nvGrpSpPr>
        <p:grpSpPr>
          <a:xfrm>
            <a:off x="4787687" y="3526535"/>
            <a:ext cx="3525531" cy="3517728"/>
            <a:chOff x="4258521" y="3257943"/>
            <a:chExt cx="3620598" cy="3612585"/>
          </a:xfrm>
        </p:grpSpPr>
        <p:grpSp>
          <p:nvGrpSpPr>
            <p:cNvPr id="178" name="Group 177"/>
            <p:cNvGrpSpPr/>
            <p:nvPr/>
          </p:nvGrpSpPr>
          <p:grpSpPr>
            <a:xfrm>
              <a:off x="4479688" y="3531047"/>
              <a:ext cx="1542500" cy="1542500"/>
              <a:chOff x="4479688" y="3531047"/>
              <a:chExt cx="1542500" cy="1542500"/>
            </a:xfrm>
          </p:grpSpPr>
          <p:sp>
            <p:nvSpPr>
              <p:cNvPr id="152" name="Flowchart: Connector 4"/>
              <p:cNvSpPr/>
              <p:nvPr/>
            </p:nvSpPr>
            <p:spPr>
              <a:xfrm rot="20160000">
                <a:off x="4479688" y="3531047"/>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3" name="Oval 152"/>
              <p:cNvSpPr/>
              <p:nvPr/>
            </p:nvSpPr>
            <p:spPr>
              <a:xfrm rot="20160000">
                <a:off x="5243226" y="4294585"/>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9" name="Group 178"/>
            <p:cNvGrpSpPr/>
            <p:nvPr/>
          </p:nvGrpSpPr>
          <p:grpSpPr>
            <a:xfrm>
              <a:off x="5247491" y="3257943"/>
              <a:ext cx="1542500" cy="1542500"/>
              <a:chOff x="5247491" y="3257943"/>
              <a:chExt cx="1542500" cy="1542500"/>
            </a:xfrm>
          </p:grpSpPr>
          <p:sp>
            <p:nvSpPr>
              <p:cNvPr id="155" name="Flowchart: Connector 7"/>
              <p:cNvSpPr/>
              <p:nvPr/>
            </p:nvSpPr>
            <p:spPr>
              <a:xfrm rot="20160000">
                <a:off x="5247491" y="3257943"/>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6" name="Oval 155"/>
              <p:cNvSpPr/>
              <p:nvPr/>
            </p:nvSpPr>
            <p:spPr>
              <a:xfrm rot="20160000">
                <a:off x="6011029" y="4021481"/>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7" name="Group 156"/>
            <p:cNvGrpSpPr/>
            <p:nvPr/>
          </p:nvGrpSpPr>
          <p:grpSpPr>
            <a:xfrm rot="20160000">
              <a:off x="5300865" y="5328028"/>
              <a:ext cx="1542500" cy="1542500"/>
              <a:chOff x="0" y="0"/>
              <a:chExt cx="1828800" cy="1828800"/>
            </a:xfrm>
            <a:solidFill>
              <a:schemeClr val="accent1">
                <a:lumMod val="60000"/>
                <a:lumOff val="40000"/>
                <a:alpha val="30000"/>
              </a:schemeClr>
            </a:solidFill>
          </p:grpSpPr>
          <p:sp>
            <p:nvSpPr>
              <p:cNvPr id="158" name="Flowchart: Connector 10"/>
              <p:cNvSpPr/>
              <p:nvPr/>
            </p:nvSpPr>
            <p:spPr>
              <a:xfrm>
                <a:off x="0" y="0"/>
                <a:ext cx="1828800" cy="1828800"/>
              </a:xfrm>
              <a:prstGeom prst="flowChartConnector">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9" name="Oval 158"/>
              <p:cNvSpPr/>
              <p:nvPr/>
            </p:nvSpPr>
            <p:spPr>
              <a:xfrm>
                <a:off x="905256" y="905256"/>
                <a:ext cx="18288" cy="18288"/>
              </a:xfrm>
              <a:prstGeom prst="ellipse">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0" name="Group 179"/>
            <p:cNvGrpSpPr/>
            <p:nvPr/>
          </p:nvGrpSpPr>
          <p:grpSpPr>
            <a:xfrm>
              <a:off x="6067831" y="5105414"/>
              <a:ext cx="1542500" cy="1542500"/>
              <a:chOff x="6067831" y="5105414"/>
              <a:chExt cx="1542500" cy="1542500"/>
            </a:xfrm>
          </p:grpSpPr>
          <p:sp>
            <p:nvSpPr>
              <p:cNvPr id="161" name="Flowchart: Connector 13"/>
              <p:cNvSpPr/>
              <p:nvPr/>
            </p:nvSpPr>
            <p:spPr>
              <a:xfrm rot="20160000">
                <a:off x="6067831" y="5105414"/>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2" name="Oval 161"/>
              <p:cNvSpPr/>
              <p:nvPr/>
            </p:nvSpPr>
            <p:spPr>
              <a:xfrm rot="20160000">
                <a:off x="6831369" y="5868952"/>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1" name="Group 180"/>
            <p:cNvGrpSpPr/>
            <p:nvPr/>
          </p:nvGrpSpPr>
          <p:grpSpPr>
            <a:xfrm>
              <a:off x="6336619" y="4283752"/>
              <a:ext cx="1542500" cy="1542500"/>
              <a:chOff x="6336619" y="4283752"/>
              <a:chExt cx="1542500" cy="1542500"/>
            </a:xfrm>
          </p:grpSpPr>
          <p:sp>
            <p:nvSpPr>
              <p:cNvPr id="164" name="Flowchart: Connector 19"/>
              <p:cNvSpPr/>
              <p:nvPr/>
            </p:nvSpPr>
            <p:spPr>
              <a:xfrm rot="20160000">
                <a:off x="6336619" y="4283752"/>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5" name="Oval 164"/>
              <p:cNvSpPr/>
              <p:nvPr/>
            </p:nvSpPr>
            <p:spPr>
              <a:xfrm rot="20160000">
                <a:off x="7100157" y="5047290"/>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2" name="Group 181"/>
            <p:cNvGrpSpPr/>
            <p:nvPr/>
          </p:nvGrpSpPr>
          <p:grpSpPr>
            <a:xfrm>
              <a:off x="6033191" y="3485764"/>
              <a:ext cx="1542500" cy="1542500"/>
              <a:chOff x="6033191" y="3485764"/>
              <a:chExt cx="1542500" cy="1542500"/>
            </a:xfrm>
          </p:grpSpPr>
          <p:sp>
            <p:nvSpPr>
              <p:cNvPr id="167" name="Flowchart: Connector 19"/>
              <p:cNvSpPr/>
              <p:nvPr/>
            </p:nvSpPr>
            <p:spPr>
              <a:xfrm rot="20160000">
                <a:off x="6033191" y="3485764"/>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8" name="Oval 167"/>
              <p:cNvSpPr/>
              <p:nvPr/>
            </p:nvSpPr>
            <p:spPr>
              <a:xfrm rot="20160000">
                <a:off x="6796729" y="4249302"/>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3" name="Group 182"/>
            <p:cNvGrpSpPr/>
            <p:nvPr/>
          </p:nvGrpSpPr>
          <p:grpSpPr>
            <a:xfrm>
              <a:off x="4476156" y="5048633"/>
              <a:ext cx="1542500" cy="1542500"/>
              <a:chOff x="4476156" y="5048633"/>
              <a:chExt cx="1542500" cy="1542500"/>
            </a:xfrm>
          </p:grpSpPr>
          <p:sp>
            <p:nvSpPr>
              <p:cNvPr id="170" name="Flowchart: Connector 22"/>
              <p:cNvSpPr/>
              <p:nvPr/>
            </p:nvSpPr>
            <p:spPr>
              <a:xfrm rot="20160000">
                <a:off x="4476156" y="5048633"/>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1" name="Oval 170"/>
              <p:cNvSpPr/>
              <p:nvPr/>
            </p:nvSpPr>
            <p:spPr>
              <a:xfrm rot="20160000">
                <a:off x="5239694" y="5812171"/>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4" name="Group 183"/>
            <p:cNvGrpSpPr/>
            <p:nvPr/>
          </p:nvGrpSpPr>
          <p:grpSpPr>
            <a:xfrm>
              <a:off x="4258521" y="4292850"/>
              <a:ext cx="1542500" cy="1542500"/>
              <a:chOff x="4258521" y="4292850"/>
              <a:chExt cx="1542500" cy="1542500"/>
            </a:xfrm>
          </p:grpSpPr>
          <p:sp>
            <p:nvSpPr>
              <p:cNvPr id="173" name="Flowchart: Connector 25"/>
              <p:cNvSpPr/>
              <p:nvPr/>
            </p:nvSpPr>
            <p:spPr>
              <a:xfrm rot="20160000">
                <a:off x="4258521" y="4292850"/>
                <a:ext cx="1542500" cy="1542500"/>
              </a:xfrm>
              <a:prstGeom prst="flowChartConnector">
                <a:avLst/>
              </a:prstGeom>
              <a:solidFill>
                <a:schemeClr val="accent1">
                  <a:lumMod val="60000"/>
                  <a:lumOff val="40000"/>
                  <a:alpha val="3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4" name="Oval 173"/>
              <p:cNvSpPr/>
              <p:nvPr/>
            </p:nvSpPr>
            <p:spPr>
              <a:xfrm rot="20160000">
                <a:off x="5022059" y="5056388"/>
                <a:ext cx="15425" cy="15425"/>
              </a:xfrm>
              <a:prstGeom prst="ellipse">
                <a:avLst/>
              </a:prstGeom>
              <a:solidFill>
                <a:schemeClr val="accent1">
                  <a:lumMod val="60000"/>
                  <a:lumOff val="40000"/>
                  <a:alpha val="1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5" name="Rectangle 174"/>
            <p:cNvSpPr/>
            <p:nvPr/>
          </p:nvSpPr>
          <p:spPr>
            <a:xfrm>
              <a:off x="5799294" y="4791582"/>
              <a:ext cx="547587" cy="547587"/>
            </a:xfrm>
            <a:prstGeom prst="rect">
              <a:avLst/>
            </a:prstGeom>
            <a:solidFill>
              <a:schemeClr val="accent2">
                <a:lumMod val="60000"/>
                <a:lumOff val="40000"/>
                <a:alpha val="30000"/>
              </a:schemeClr>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6" name="Picture 185"/>
          <p:cNvPicPr>
            <a:picLocks noChangeAspect="1"/>
          </p:cNvPicPr>
          <p:nvPr/>
        </p:nvPicPr>
        <p:blipFill>
          <a:blip r:embed="rId2"/>
          <a:stretch>
            <a:fillRect/>
          </a:stretch>
        </p:blipFill>
        <p:spPr>
          <a:xfrm>
            <a:off x="6972300" y="1397000"/>
            <a:ext cx="927100" cy="850900"/>
          </a:xfrm>
          <a:prstGeom prst="rect">
            <a:avLst/>
          </a:prstGeom>
        </p:spPr>
      </p:pic>
      <p:sp>
        <p:nvSpPr>
          <p:cNvPr id="187" name="TextBox 186"/>
          <p:cNvSpPr txBox="1"/>
          <p:nvPr/>
        </p:nvSpPr>
        <p:spPr>
          <a:xfrm>
            <a:off x="6951134" y="2192867"/>
            <a:ext cx="1068221" cy="338554"/>
          </a:xfrm>
          <a:prstGeom prst="rect">
            <a:avLst/>
          </a:prstGeom>
          <a:noFill/>
        </p:spPr>
        <p:txBody>
          <a:bodyPr wrap="none" rtlCol="0">
            <a:spAutoFit/>
          </a:bodyPr>
          <a:lstStyle/>
          <a:p>
            <a:r>
              <a:rPr lang="en-US" sz="1600" dirty="0"/>
              <a:t>Four voids</a:t>
            </a:r>
          </a:p>
        </p:txBody>
      </p:sp>
    </p:spTree>
    <p:extLst>
      <p:ext uri="{BB962C8B-B14F-4D97-AF65-F5344CB8AC3E}">
        <p14:creationId xmlns:p14="http://schemas.microsoft.com/office/powerpoint/2010/main" val="20720471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Proofs Sketch</a:t>
            </a:r>
          </a:p>
        </p:txBody>
      </p:sp>
      <p:sp>
        <p:nvSpPr>
          <p:cNvPr id="3" name="Content Placeholder 2"/>
          <p:cNvSpPr>
            <a:spLocks noGrp="1"/>
          </p:cNvSpPr>
          <p:nvPr>
            <p:ph idx="1"/>
          </p:nvPr>
        </p:nvSpPr>
        <p:spPr>
          <a:xfrm>
            <a:off x="704850" y="1200150"/>
            <a:ext cx="7772400" cy="2330450"/>
          </a:xfrm>
        </p:spPr>
        <p:txBody>
          <a:bodyPr/>
          <a:lstStyle/>
          <a:p>
            <a:r>
              <a:rPr lang="en-US" sz="1800" dirty="0"/>
              <a:t>Constant work per generated point, </a:t>
            </a:r>
            <a:br>
              <a:rPr lang="en-US" sz="1800" dirty="0"/>
            </a:br>
            <a:r>
              <a:rPr lang="en-US" sz="1800" dirty="0"/>
              <a:t>but what about the rejected (covered) points?</a:t>
            </a:r>
          </a:p>
          <a:p>
            <a:pPr lvl="1"/>
            <a:r>
              <a:rPr lang="en-US" sz="1800" dirty="0"/>
              <a:t>Phase I, O(|</a:t>
            </a:r>
            <a:r>
              <a:rPr lang="en-US" sz="1800" dirty="0">
                <a:latin typeface="Apple Chancery"/>
                <a:cs typeface="Apple Chancery"/>
              </a:rPr>
              <a:t>C</a:t>
            </a:r>
            <a:r>
              <a:rPr lang="en-US" sz="1800" dirty="0"/>
              <a:t>|) throws</a:t>
            </a:r>
          </a:p>
          <a:p>
            <a:pPr lvl="1"/>
            <a:r>
              <a:rPr lang="en-US" sz="1800" dirty="0"/>
              <a:t>Phase II</a:t>
            </a:r>
          </a:p>
          <a:p>
            <a:pPr lvl="1"/>
            <a:endParaRPr lang="en-US" sz="1800" dirty="0"/>
          </a:p>
          <a:p>
            <a:pPr lvl="1"/>
            <a:endParaRPr lang="en-US" sz="1800" dirty="0" smtClean="0"/>
          </a:p>
          <a:p>
            <a:pPr lvl="1"/>
            <a:endParaRPr lang="en-US" sz="1800" dirty="0"/>
          </a:p>
          <a:p>
            <a:pPr lvl="1"/>
            <a:r>
              <a:rPr lang="en-US" sz="1800" dirty="0"/>
              <a:t>Via weighted Voronoi cell of a circle</a:t>
            </a:r>
          </a:p>
          <a:p>
            <a:pPr lvl="2"/>
            <a:r>
              <a:rPr lang="en-US" sz="1600" dirty="0"/>
              <a:t>Constant curvature and number of edges </a:t>
            </a:r>
          </a:p>
        </p:txBody>
      </p:sp>
      <p:graphicFrame>
        <p:nvGraphicFramePr>
          <p:cNvPr id="4" name="Object 3"/>
          <p:cNvGraphicFramePr>
            <a:graphicFrameLocks noChangeAspect="1"/>
          </p:cNvGraphicFramePr>
          <p:nvPr>
            <p:extLst>
              <p:ext uri="{D42A27DB-BD31-4B8C-83A1-F6EECF244321}">
                <p14:modId xmlns:p14="http://schemas.microsoft.com/office/powerpoint/2010/main" val="3129573943"/>
              </p:ext>
            </p:extLst>
          </p:nvPr>
        </p:nvGraphicFramePr>
        <p:xfrm>
          <a:off x="1403350" y="2457450"/>
          <a:ext cx="6096000" cy="381000"/>
        </p:xfrm>
        <a:graphic>
          <a:graphicData uri="http://schemas.openxmlformats.org/presentationml/2006/ole">
            <mc:AlternateContent xmlns:mc="http://schemas.openxmlformats.org/markup-compatibility/2006">
              <mc:Choice xmlns:v="urn:schemas-microsoft-com:vml" Requires="v">
                <p:oleObj spid="_x0000_s286869" name="Equation" r:id="rId3" imgW="3454400" imgH="215900" progId="Equation.3">
                  <p:embed/>
                </p:oleObj>
              </mc:Choice>
              <mc:Fallback>
                <p:oleObj name="Equation" r:id="rId3" imgW="3454400" imgH="215900" progId="Equation.3">
                  <p:embed/>
                  <p:pic>
                    <p:nvPicPr>
                      <p:cNvPr id="0" name=""/>
                      <p:cNvPicPr/>
                      <p:nvPr/>
                    </p:nvPicPr>
                    <p:blipFill>
                      <a:blip r:embed="rId4"/>
                      <a:stretch>
                        <a:fillRect/>
                      </a:stretch>
                    </p:blipFill>
                    <p:spPr>
                      <a:xfrm>
                        <a:off x="1403350" y="2457450"/>
                        <a:ext cx="6096000" cy="381000"/>
                      </a:xfrm>
                      <a:prstGeom prst="rect">
                        <a:avLst/>
                      </a:prstGeom>
                    </p:spPr>
                  </p:pic>
                </p:oleObj>
              </mc:Fallback>
            </mc:AlternateContent>
          </a:graphicData>
        </a:graphic>
      </p:graphicFrame>
      <p:sp>
        <p:nvSpPr>
          <p:cNvPr id="85" name="TextBox 84"/>
          <p:cNvSpPr txBox="1"/>
          <p:nvPr/>
        </p:nvSpPr>
        <p:spPr>
          <a:xfrm>
            <a:off x="4878918" y="5334000"/>
            <a:ext cx="1831714" cy="369332"/>
          </a:xfrm>
          <a:prstGeom prst="rect">
            <a:avLst/>
          </a:prstGeom>
          <a:noFill/>
        </p:spPr>
        <p:txBody>
          <a:bodyPr wrap="none" rtlCol="0">
            <a:spAutoFit/>
          </a:bodyPr>
          <a:lstStyle/>
          <a:p>
            <a:r>
              <a:rPr lang="en-US" sz="1800" dirty="0" smtClean="0"/>
              <a:t>uncovered arcgon</a:t>
            </a:r>
            <a:endParaRPr lang="en-US" sz="1800" dirty="0"/>
          </a:p>
        </p:txBody>
      </p:sp>
      <p:pic>
        <p:nvPicPr>
          <p:cNvPr id="73" name="Picture 72" descr="polygon.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6718" y="4076700"/>
            <a:ext cx="2286000" cy="2425700"/>
          </a:xfrm>
          <a:prstGeom prst="rect">
            <a:avLst/>
          </a:prstGeom>
        </p:spPr>
      </p:pic>
      <p:grpSp>
        <p:nvGrpSpPr>
          <p:cNvPr id="14" name="Group 13"/>
          <p:cNvGrpSpPr/>
          <p:nvPr/>
        </p:nvGrpSpPr>
        <p:grpSpPr>
          <a:xfrm>
            <a:off x="2307168" y="3714750"/>
            <a:ext cx="2463800" cy="3143250"/>
            <a:chOff x="2307168" y="3714750"/>
            <a:chExt cx="2463800" cy="3143250"/>
          </a:xfrm>
        </p:grpSpPr>
        <p:cxnSp>
          <p:nvCxnSpPr>
            <p:cNvPr id="76" name="Straight Connector 75"/>
            <p:cNvCxnSpPr/>
            <p:nvPr/>
          </p:nvCxnSpPr>
          <p:spPr bwMode="auto">
            <a:xfrm flipV="1">
              <a:off x="2307168" y="5410200"/>
              <a:ext cx="1746250" cy="1270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78" name="Straight Connector 77"/>
            <p:cNvCxnSpPr/>
            <p:nvPr/>
          </p:nvCxnSpPr>
          <p:spPr bwMode="auto">
            <a:xfrm>
              <a:off x="4047068" y="5410200"/>
              <a:ext cx="723900" cy="1447800"/>
            </a:xfrm>
            <a:prstGeom prst="line">
              <a:avLst/>
            </a:prstGeom>
            <a:solidFill>
              <a:schemeClr val="accent1"/>
            </a:solidFill>
            <a:ln w="12700" cap="flat" cmpd="sng" algn="ctr">
              <a:solidFill>
                <a:srgbClr val="FF0000"/>
              </a:solidFill>
              <a:prstDash val="solid"/>
              <a:round/>
              <a:headEnd type="none" w="med" len="med"/>
              <a:tailEnd type="none" w="med" len="med"/>
            </a:ln>
            <a:effectLst/>
          </p:spPr>
        </p:cxnSp>
        <p:cxnSp>
          <p:nvCxnSpPr>
            <p:cNvPr id="81" name="Straight Connector 80"/>
            <p:cNvCxnSpPr/>
            <p:nvPr/>
          </p:nvCxnSpPr>
          <p:spPr bwMode="auto">
            <a:xfrm flipV="1">
              <a:off x="4047068" y="3714750"/>
              <a:ext cx="679450" cy="1701800"/>
            </a:xfrm>
            <a:prstGeom prst="line">
              <a:avLst/>
            </a:prstGeom>
            <a:solidFill>
              <a:schemeClr val="accent1"/>
            </a:solidFill>
            <a:ln w="12700" cap="flat" cmpd="sng" algn="ctr">
              <a:solidFill>
                <a:srgbClr val="FF0000"/>
              </a:solidFill>
              <a:prstDash val="solid"/>
              <a:round/>
              <a:headEnd type="none" w="med" len="med"/>
              <a:tailEnd type="none" w="med" len="med"/>
            </a:ln>
            <a:effectLst/>
          </p:spPr>
        </p:cxnSp>
      </p:grpSp>
      <p:sp>
        <p:nvSpPr>
          <p:cNvPr id="84" name="TextBox 83"/>
          <p:cNvSpPr txBox="1"/>
          <p:nvPr/>
        </p:nvSpPr>
        <p:spPr>
          <a:xfrm>
            <a:off x="4872568" y="4635500"/>
            <a:ext cx="2754931" cy="369332"/>
          </a:xfrm>
          <a:prstGeom prst="rect">
            <a:avLst/>
          </a:prstGeom>
          <a:noFill/>
        </p:spPr>
        <p:txBody>
          <a:bodyPr wrap="none" rtlCol="0">
            <a:spAutoFit/>
          </a:bodyPr>
          <a:lstStyle/>
          <a:p>
            <a:r>
              <a:rPr lang="en-US" sz="1800" dirty="0" smtClean="0"/>
              <a:t>covered fraction of polygon</a:t>
            </a:r>
            <a:endParaRPr lang="en-US" sz="1800" dirty="0"/>
          </a:p>
        </p:txBody>
      </p:sp>
      <p:graphicFrame>
        <p:nvGraphicFramePr>
          <p:cNvPr id="90" name="Object 89"/>
          <p:cNvGraphicFramePr>
            <a:graphicFrameLocks noChangeAspect="1"/>
          </p:cNvGraphicFramePr>
          <p:nvPr>
            <p:extLst>
              <p:ext uri="{D42A27DB-BD31-4B8C-83A1-F6EECF244321}">
                <p14:modId xmlns:p14="http://schemas.microsoft.com/office/powerpoint/2010/main" val="1464110107"/>
              </p:ext>
            </p:extLst>
          </p:nvPr>
        </p:nvGraphicFramePr>
        <p:xfrm>
          <a:off x="1417638" y="2843213"/>
          <a:ext cx="3068637" cy="358775"/>
        </p:xfrm>
        <a:graphic>
          <a:graphicData uri="http://schemas.openxmlformats.org/presentationml/2006/ole">
            <mc:AlternateContent xmlns:mc="http://schemas.openxmlformats.org/markup-compatibility/2006">
              <mc:Choice xmlns:v="urn:schemas-microsoft-com:vml" Requires="v">
                <p:oleObj spid="_x0000_s286870" name="Equation" r:id="rId6" imgW="1739900" imgH="203200" progId="Equation.3">
                  <p:embed/>
                </p:oleObj>
              </mc:Choice>
              <mc:Fallback>
                <p:oleObj name="Equation" r:id="rId6" imgW="1739900" imgH="203200" progId="Equation.3">
                  <p:embed/>
                  <p:pic>
                    <p:nvPicPr>
                      <p:cNvPr id="0" name=""/>
                      <p:cNvPicPr/>
                      <p:nvPr/>
                    </p:nvPicPr>
                    <p:blipFill>
                      <a:blip r:embed="rId7"/>
                      <a:stretch>
                        <a:fillRect/>
                      </a:stretch>
                    </p:blipFill>
                    <p:spPr>
                      <a:xfrm>
                        <a:off x="1417638" y="2843213"/>
                        <a:ext cx="3068637" cy="358775"/>
                      </a:xfrm>
                      <a:prstGeom prst="rect">
                        <a:avLst/>
                      </a:prstGeom>
                    </p:spPr>
                  </p:pic>
                </p:oleObj>
              </mc:Fallback>
            </mc:AlternateContent>
          </a:graphicData>
        </a:graphic>
      </p:graphicFrame>
      <p:sp>
        <p:nvSpPr>
          <p:cNvPr id="5" name="Freeform 4"/>
          <p:cNvSpPr/>
          <p:nvPr/>
        </p:nvSpPr>
        <p:spPr>
          <a:xfrm>
            <a:off x="4055531" y="4461933"/>
            <a:ext cx="495300" cy="1600200"/>
          </a:xfrm>
          <a:custGeom>
            <a:avLst/>
            <a:gdLst>
              <a:gd name="connsiteX0" fmla="*/ 495300 w 495300"/>
              <a:gd name="connsiteY0" fmla="*/ 1600200 h 1600200"/>
              <a:gd name="connsiteX1" fmla="*/ 469900 w 495300"/>
              <a:gd name="connsiteY1" fmla="*/ 4233 h 1600200"/>
              <a:gd name="connsiteX2" fmla="*/ 376767 w 495300"/>
              <a:gd name="connsiteY2" fmla="*/ 0 h 1600200"/>
              <a:gd name="connsiteX3" fmla="*/ 0 w 495300"/>
              <a:gd name="connsiteY3" fmla="*/ 952500 h 1600200"/>
              <a:gd name="connsiteX4" fmla="*/ 321733 w 495300"/>
              <a:gd name="connsiteY4" fmla="*/ 1600200 h 1600200"/>
              <a:gd name="connsiteX5" fmla="*/ 495300 w 495300"/>
              <a:gd name="connsiteY5"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5300" h="1600200">
                <a:moveTo>
                  <a:pt x="495300" y="1600200"/>
                </a:moveTo>
                <a:lnTo>
                  <a:pt x="469900" y="4233"/>
                </a:lnTo>
                <a:lnTo>
                  <a:pt x="376767" y="0"/>
                </a:lnTo>
                <a:lnTo>
                  <a:pt x="0" y="952500"/>
                </a:lnTo>
                <a:lnTo>
                  <a:pt x="321733" y="1600200"/>
                </a:lnTo>
                <a:lnTo>
                  <a:pt x="495300" y="1600200"/>
                </a:lnTo>
                <a:close/>
              </a:path>
            </a:pathLst>
          </a:custGeom>
          <a:solidFill>
            <a:srgbClr val="FFFF00"/>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w="38100" cmpd="sng">
                <a:solidFill>
                  <a:srgbClr val="000000"/>
                </a:solidFill>
              </a:ln>
              <a:solidFill>
                <a:srgbClr val="0000FF"/>
              </a:solidFill>
              <a:effectLst/>
              <a:latin typeface="Times" pitchFamily="18" charset="0"/>
            </a:endParaRPr>
          </a:p>
        </p:txBody>
      </p:sp>
      <p:sp>
        <p:nvSpPr>
          <p:cNvPr id="6" name="Freeform 5"/>
          <p:cNvSpPr/>
          <p:nvPr/>
        </p:nvSpPr>
        <p:spPr>
          <a:xfrm>
            <a:off x="4051301" y="4461933"/>
            <a:ext cx="499533" cy="1600200"/>
          </a:xfrm>
          <a:custGeom>
            <a:avLst/>
            <a:gdLst>
              <a:gd name="connsiteX0" fmla="*/ 499533 w 499533"/>
              <a:gd name="connsiteY0" fmla="*/ 1600200 h 1600200"/>
              <a:gd name="connsiteX1" fmla="*/ 469900 w 499533"/>
              <a:gd name="connsiteY1" fmla="*/ 1532467 h 1600200"/>
              <a:gd name="connsiteX2" fmla="*/ 448733 w 499533"/>
              <a:gd name="connsiteY2" fmla="*/ 1477433 h 1600200"/>
              <a:gd name="connsiteX3" fmla="*/ 427566 w 499533"/>
              <a:gd name="connsiteY3" fmla="*/ 1397000 h 1600200"/>
              <a:gd name="connsiteX4" fmla="*/ 402166 w 499533"/>
              <a:gd name="connsiteY4" fmla="*/ 1299633 h 1600200"/>
              <a:gd name="connsiteX5" fmla="*/ 385233 w 499533"/>
              <a:gd name="connsiteY5" fmla="*/ 1227667 h 1600200"/>
              <a:gd name="connsiteX6" fmla="*/ 372533 w 499533"/>
              <a:gd name="connsiteY6" fmla="*/ 1164167 h 1600200"/>
              <a:gd name="connsiteX7" fmla="*/ 364066 w 499533"/>
              <a:gd name="connsiteY7" fmla="*/ 1117600 h 1600200"/>
              <a:gd name="connsiteX8" fmla="*/ 355600 w 499533"/>
              <a:gd name="connsiteY8" fmla="*/ 1058333 h 1600200"/>
              <a:gd name="connsiteX9" fmla="*/ 351366 w 499533"/>
              <a:gd name="connsiteY9" fmla="*/ 1007533 h 1600200"/>
              <a:gd name="connsiteX10" fmla="*/ 342900 w 499533"/>
              <a:gd name="connsiteY10" fmla="*/ 965200 h 1600200"/>
              <a:gd name="connsiteX11" fmla="*/ 338666 w 499533"/>
              <a:gd name="connsiteY11" fmla="*/ 910167 h 1600200"/>
              <a:gd name="connsiteX12" fmla="*/ 334433 w 499533"/>
              <a:gd name="connsiteY12" fmla="*/ 859367 h 1600200"/>
              <a:gd name="connsiteX13" fmla="*/ 338666 w 499533"/>
              <a:gd name="connsiteY13" fmla="*/ 812800 h 1600200"/>
              <a:gd name="connsiteX14" fmla="*/ 338666 w 499533"/>
              <a:gd name="connsiteY14" fmla="*/ 762000 h 1600200"/>
              <a:gd name="connsiteX15" fmla="*/ 338666 w 499533"/>
              <a:gd name="connsiteY15" fmla="*/ 690033 h 1600200"/>
              <a:gd name="connsiteX16" fmla="*/ 342900 w 499533"/>
              <a:gd name="connsiteY16" fmla="*/ 618067 h 1600200"/>
              <a:gd name="connsiteX17" fmla="*/ 347133 w 499533"/>
              <a:gd name="connsiteY17" fmla="*/ 546100 h 1600200"/>
              <a:gd name="connsiteX18" fmla="*/ 355600 w 499533"/>
              <a:gd name="connsiteY18" fmla="*/ 469900 h 1600200"/>
              <a:gd name="connsiteX19" fmla="*/ 368300 w 499533"/>
              <a:gd name="connsiteY19" fmla="*/ 393700 h 1600200"/>
              <a:gd name="connsiteX20" fmla="*/ 381000 w 499533"/>
              <a:gd name="connsiteY20" fmla="*/ 334433 h 1600200"/>
              <a:gd name="connsiteX21" fmla="*/ 393700 w 499533"/>
              <a:gd name="connsiteY21" fmla="*/ 266700 h 1600200"/>
              <a:gd name="connsiteX22" fmla="*/ 406400 w 499533"/>
              <a:gd name="connsiteY22" fmla="*/ 207433 h 1600200"/>
              <a:gd name="connsiteX23" fmla="*/ 419100 w 499533"/>
              <a:gd name="connsiteY23" fmla="*/ 165100 h 1600200"/>
              <a:gd name="connsiteX24" fmla="*/ 436033 w 499533"/>
              <a:gd name="connsiteY24" fmla="*/ 101600 h 1600200"/>
              <a:gd name="connsiteX25" fmla="*/ 448733 w 499533"/>
              <a:gd name="connsiteY25" fmla="*/ 63500 h 1600200"/>
              <a:gd name="connsiteX26" fmla="*/ 469900 w 499533"/>
              <a:gd name="connsiteY26" fmla="*/ 4233 h 1600200"/>
              <a:gd name="connsiteX27" fmla="*/ 381000 w 499533"/>
              <a:gd name="connsiteY27" fmla="*/ 0 h 1600200"/>
              <a:gd name="connsiteX28" fmla="*/ 0 w 499533"/>
              <a:gd name="connsiteY28" fmla="*/ 948267 h 1600200"/>
              <a:gd name="connsiteX29" fmla="*/ 325966 w 499533"/>
              <a:gd name="connsiteY29" fmla="*/ 1600200 h 1600200"/>
              <a:gd name="connsiteX30" fmla="*/ 499533 w 499533"/>
              <a:gd name="connsiteY30" fmla="*/ 160020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9533" h="1600200">
                <a:moveTo>
                  <a:pt x="499533" y="1600200"/>
                </a:moveTo>
                <a:lnTo>
                  <a:pt x="469900" y="1532467"/>
                </a:lnTo>
                <a:lnTo>
                  <a:pt x="448733" y="1477433"/>
                </a:lnTo>
                <a:lnTo>
                  <a:pt x="427566" y="1397000"/>
                </a:lnTo>
                <a:lnTo>
                  <a:pt x="402166" y="1299633"/>
                </a:lnTo>
                <a:lnTo>
                  <a:pt x="385233" y="1227667"/>
                </a:lnTo>
                <a:lnTo>
                  <a:pt x="372533" y="1164167"/>
                </a:lnTo>
                <a:lnTo>
                  <a:pt x="364066" y="1117600"/>
                </a:lnTo>
                <a:lnTo>
                  <a:pt x="355600" y="1058333"/>
                </a:lnTo>
                <a:lnTo>
                  <a:pt x="351366" y="1007533"/>
                </a:lnTo>
                <a:lnTo>
                  <a:pt x="342900" y="965200"/>
                </a:lnTo>
                <a:lnTo>
                  <a:pt x="338666" y="910167"/>
                </a:lnTo>
                <a:lnTo>
                  <a:pt x="334433" y="859367"/>
                </a:lnTo>
                <a:lnTo>
                  <a:pt x="338666" y="812800"/>
                </a:lnTo>
                <a:lnTo>
                  <a:pt x="338666" y="762000"/>
                </a:lnTo>
                <a:lnTo>
                  <a:pt x="338666" y="690033"/>
                </a:lnTo>
                <a:lnTo>
                  <a:pt x="342900" y="618067"/>
                </a:lnTo>
                <a:lnTo>
                  <a:pt x="347133" y="546100"/>
                </a:lnTo>
                <a:lnTo>
                  <a:pt x="355600" y="469900"/>
                </a:lnTo>
                <a:lnTo>
                  <a:pt x="368300" y="393700"/>
                </a:lnTo>
                <a:lnTo>
                  <a:pt x="381000" y="334433"/>
                </a:lnTo>
                <a:lnTo>
                  <a:pt x="393700" y="266700"/>
                </a:lnTo>
                <a:lnTo>
                  <a:pt x="406400" y="207433"/>
                </a:lnTo>
                <a:lnTo>
                  <a:pt x="419100" y="165100"/>
                </a:lnTo>
                <a:lnTo>
                  <a:pt x="436033" y="101600"/>
                </a:lnTo>
                <a:lnTo>
                  <a:pt x="448733" y="63500"/>
                </a:lnTo>
                <a:lnTo>
                  <a:pt x="469900" y="4233"/>
                </a:lnTo>
                <a:lnTo>
                  <a:pt x="381000" y="0"/>
                </a:lnTo>
                <a:lnTo>
                  <a:pt x="0" y="948267"/>
                </a:lnTo>
                <a:lnTo>
                  <a:pt x="325966" y="1600200"/>
                </a:lnTo>
                <a:lnTo>
                  <a:pt x="499533" y="1600200"/>
                </a:lnTo>
                <a:close/>
              </a:path>
            </a:pathLst>
          </a:custGeom>
          <a:solidFill>
            <a:srgbClr val="FFFF00"/>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87" name="Straight Arrow Connector 86"/>
          <p:cNvCxnSpPr>
            <a:stCxn id="84" idx="1"/>
          </p:cNvCxnSpPr>
          <p:nvPr/>
        </p:nvCxnSpPr>
        <p:spPr bwMode="auto">
          <a:xfrm flipH="1">
            <a:off x="4434418" y="4820166"/>
            <a:ext cx="438150" cy="259834"/>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74" name="Oval 73"/>
          <p:cNvSpPr/>
          <p:nvPr/>
        </p:nvSpPr>
        <p:spPr>
          <a:xfrm>
            <a:off x="4415368" y="5103283"/>
            <a:ext cx="76200" cy="76200"/>
          </a:xfrm>
          <a:prstGeom prst="ellipse">
            <a:avLst/>
          </a:prstGeom>
          <a:solidFill>
            <a:schemeClr val="tx2">
              <a:alpha val="80000"/>
            </a:schemeClr>
          </a:solidFill>
          <a:ln>
            <a:solidFill>
              <a:schemeClr val="tx2"/>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8" name="Straight Connector 7"/>
          <p:cNvCxnSpPr>
            <a:stCxn id="6" idx="0"/>
          </p:cNvCxnSpPr>
          <p:nvPr/>
        </p:nvCxnSpPr>
        <p:spPr bwMode="auto">
          <a:xfrm flipH="1">
            <a:off x="4148667" y="6062133"/>
            <a:ext cx="402167"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 name="Straight Connector 10"/>
          <p:cNvCxnSpPr>
            <a:stCxn id="6" idx="26"/>
          </p:cNvCxnSpPr>
          <p:nvPr/>
        </p:nvCxnSpPr>
        <p:spPr bwMode="auto">
          <a:xfrm flipH="1" flipV="1">
            <a:off x="4326467" y="4461933"/>
            <a:ext cx="194734" cy="4233"/>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3" name="Freeform 12"/>
          <p:cNvSpPr/>
          <p:nvPr/>
        </p:nvSpPr>
        <p:spPr>
          <a:xfrm>
            <a:off x="3361267" y="4461933"/>
            <a:ext cx="1185333" cy="1600200"/>
          </a:xfrm>
          <a:custGeom>
            <a:avLst/>
            <a:gdLst>
              <a:gd name="connsiteX0" fmla="*/ 1185333 w 1185333"/>
              <a:gd name="connsiteY0" fmla="*/ 1595967 h 1600200"/>
              <a:gd name="connsiteX1" fmla="*/ 1155700 w 1185333"/>
              <a:gd name="connsiteY1" fmla="*/ 1532467 h 1600200"/>
              <a:gd name="connsiteX2" fmla="*/ 1138766 w 1185333"/>
              <a:gd name="connsiteY2" fmla="*/ 1485900 h 1600200"/>
              <a:gd name="connsiteX3" fmla="*/ 1117600 w 1185333"/>
              <a:gd name="connsiteY3" fmla="*/ 1409700 h 1600200"/>
              <a:gd name="connsiteX4" fmla="*/ 1096433 w 1185333"/>
              <a:gd name="connsiteY4" fmla="*/ 1329267 h 1600200"/>
              <a:gd name="connsiteX5" fmla="*/ 1071033 w 1185333"/>
              <a:gd name="connsiteY5" fmla="*/ 1236134 h 1600200"/>
              <a:gd name="connsiteX6" fmla="*/ 1062566 w 1185333"/>
              <a:gd name="connsiteY6" fmla="*/ 1176867 h 1600200"/>
              <a:gd name="connsiteX7" fmla="*/ 1049866 w 1185333"/>
              <a:gd name="connsiteY7" fmla="*/ 1100667 h 1600200"/>
              <a:gd name="connsiteX8" fmla="*/ 1041400 w 1185333"/>
              <a:gd name="connsiteY8" fmla="*/ 1037167 h 1600200"/>
              <a:gd name="connsiteX9" fmla="*/ 1028700 w 1185333"/>
              <a:gd name="connsiteY9" fmla="*/ 960967 h 1600200"/>
              <a:gd name="connsiteX10" fmla="*/ 1028700 w 1185333"/>
              <a:gd name="connsiteY10" fmla="*/ 876300 h 1600200"/>
              <a:gd name="connsiteX11" fmla="*/ 1024466 w 1185333"/>
              <a:gd name="connsiteY11" fmla="*/ 808567 h 1600200"/>
              <a:gd name="connsiteX12" fmla="*/ 1024466 w 1185333"/>
              <a:gd name="connsiteY12" fmla="*/ 757767 h 1600200"/>
              <a:gd name="connsiteX13" fmla="*/ 1028700 w 1185333"/>
              <a:gd name="connsiteY13" fmla="*/ 690034 h 1600200"/>
              <a:gd name="connsiteX14" fmla="*/ 1032933 w 1185333"/>
              <a:gd name="connsiteY14" fmla="*/ 579967 h 1600200"/>
              <a:gd name="connsiteX15" fmla="*/ 1041400 w 1185333"/>
              <a:gd name="connsiteY15" fmla="*/ 503767 h 1600200"/>
              <a:gd name="connsiteX16" fmla="*/ 1045633 w 1185333"/>
              <a:gd name="connsiteY16" fmla="*/ 440267 h 1600200"/>
              <a:gd name="connsiteX17" fmla="*/ 1058333 w 1185333"/>
              <a:gd name="connsiteY17" fmla="*/ 368300 h 1600200"/>
              <a:gd name="connsiteX18" fmla="*/ 1075266 w 1185333"/>
              <a:gd name="connsiteY18" fmla="*/ 287867 h 1600200"/>
              <a:gd name="connsiteX19" fmla="*/ 1087966 w 1185333"/>
              <a:gd name="connsiteY19" fmla="*/ 228600 h 1600200"/>
              <a:gd name="connsiteX20" fmla="*/ 1100666 w 1185333"/>
              <a:gd name="connsiteY20" fmla="*/ 165100 h 1600200"/>
              <a:gd name="connsiteX21" fmla="*/ 1121833 w 1185333"/>
              <a:gd name="connsiteY21" fmla="*/ 97367 h 1600200"/>
              <a:gd name="connsiteX22" fmla="*/ 1134533 w 1185333"/>
              <a:gd name="connsiteY22" fmla="*/ 50800 h 1600200"/>
              <a:gd name="connsiteX23" fmla="*/ 1155700 w 1185333"/>
              <a:gd name="connsiteY23" fmla="*/ 4234 h 1600200"/>
              <a:gd name="connsiteX24" fmla="*/ 973666 w 1185333"/>
              <a:gd name="connsiteY24" fmla="*/ 0 h 1600200"/>
              <a:gd name="connsiteX25" fmla="*/ 952500 w 1185333"/>
              <a:gd name="connsiteY25" fmla="*/ 63500 h 1600200"/>
              <a:gd name="connsiteX26" fmla="*/ 905933 w 1185333"/>
              <a:gd name="connsiteY26" fmla="*/ 127000 h 1600200"/>
              <a:gd name="connsiteX27" fmla="*/ 863600 w 1185333"/>
              <a:gd name="connsiteY27" fmla="*/ 190500 h 1600200"/>
              <a:gd name="connsiteX28" fmla="*/ 829733 w 1185333"/>
              <a:gd name="connsiteY28" fmla="*/ 241300 h 1600200"/>
              <a:gd name="connsiteX29" fmla="*/ 787400 w 1185333"/>
              <a:gd name="connsiteY29" fmla="*/ 296334 h 1600200"/>
              <a:gd name="connsiteX30" fmla="*/ 749300 w 1185333"/>
              <a:gd name="connsiteY30" fmla="*/ 347134 h 1600200"/>
              <a:gd name="connsiteX31" fmla="*/ 706966 w 1185333"/>
              <a:gd name="connsiteY31" fmla="*/ 397934 h 1600200"/>
              <a:gd name="connsiteX32" fmla="*/ 656166 w 1185333"/>
              <a:gd name="connsiteY32" fmla="*/ 452967 h 1600200"/>
              <a:gd name="connsiteX33" fmla="*/ 609600 w 1185333"/>
              <a:gd name="connsiteY33" fmla="*/ 499534 h 1600200"/>
              <a:gd name="connsiteX34" fmla="*/ 579966 w 1185333"/>
              <a:gd name="connsiteY34" fmla="*/ 533400 h 1600200"/>
              <a:gd name="connsiteX35" fmla="*/ 537633 w 1185333"/>
              <a:gd name="connsiteY35" fmla="*/ 571500 h 1600200"/>
              <a:gd name="connsiteX36" fmla="*/ 469900 w 1185333"/>
              <a:gd name="connsiteY36" fmla="*/ 626534 h 1600200"/>
              <a:gd name="connsiteX37" fmla="*/ 431800 w 1185333"/>
              <a:gd name="connsiteY37" fmla="*/ 660400 h 1600200"/>
              <a:gd name="connsiteX38" fmla="*/ 381000 w 1185333"/>
              <a:gd name="connsiteY38" fmla="*/ 702734 h 1600200"/>
              <a:gd name="connsiteX39" fmla="*/ 325966 w 1185333"/>
              <a:gd name="connsiteY39" fmla="*/ 740834 h 1600200"/>
              <a:gd name="connsiteX40" fmla="*/ 266700 w 1185333"/>
              <a:gd name="connsiteY40" fmla="*/ 783167 h 1600200"/>
              <a:gd name="connsiteX41" fmla="*/ 224366 w 1185333"/>
              <a:gd name="connsiteY41" fmla="*/ 821267 h 1600200"/>
              <a:gd name="connsiteX42" fmla="*/ 173566 w 1185333"/>
              <a:gd name="connsiteY42" fmla="*/ 846667 h 1600200"/>
              <a:gd name="connsiteX43" fmla="*/ 131233 w 1185333"/>
              <a:gd name="connsiteY43" fmla="*/ 867834 h 1600200"/>
              <a:gd name="connsiteX44" fmla="*/ 84666 w 1185333"/>
              <a:gd name="connsiteY44" fmla="*/ 893234 h 1600200"/>
              <a:gd name="connsiteX45" fmla="*/ 50800 w 1185333"/>
              <a:gd name="connsiteY45" fmla="*/ 914400 h 1600200"/>
              <a:gd name="connsiteX46" fmla="*/ 0 w 1185333"/>
              <a:gd name="connsiteY46" fmla="*/ 944034 h 1600200"/>
              <a:gd name="connsiteX47" fmla="*/ 67733 w 1185333"/>
              <a:gd name="connsiteY47" fmla="*/ 969434 h 1600200"/>
              <a:gd name="connsiteX48" fmla="*/ 114300 w 1185333"/>
              <a:gd name="connsiteY48" fmla="*/ 999067 h 1600200"/>
              <a:gd name="connsiteX49" fmla="*/ 173566 w 1185333"/>
              <a:gd name="connsiteY49" fmla="*/ 1032934 h 1600200"/>
              <a:gd name="connsiteX50" fmla="*/ 232833 w 1185333"/>
              <a:gd name="connsiteY50" fmla="*/ 1066800 h 1600200"/>
              <a:gd name="connsiteX51" fmla="*/ 292100 w 1185333"/>
              <a:gd name="connsiteY51" fmla="*/ 1109134 h 1600200"/>
              <a:gd name="connsiteX52" fmla="*/ 338666 w 1185333"/>
              <a:gd name="connsiteY52" fmla="*/ 1143000 h 1600200"/>
              <a:gd name="connsiteX53" fmla="*/ 393700 w 1185333"/>
              <a:gd name="connsiteY53" fmla="*/ 1181100 h 1600200"/>
              <a:gd name="connsiteX54" fmla="*/ 440266 w 1185333"/>
              <a:gd name="connsiteY54" fmla="*/ 1210734 h 1600200"/>
              <a:gd name="connsiteX55" fmla="*/ 469900 w 1185333"/>
              <a:gd name="connsiteY55" fmla="*/ 1244600 h 1600200"/>
              <a:gd name="connsiteX56" fmla="*/ 524933 w 1185333"/>
              <a:gd name="connsiteY56" fmla="*/ 1291167 h 1600200"/>
              <a:gd name="connsiteX57" fmla="*/ 567266 w 1185333"/>
              <a:gd name="connsiteY57" fmla="*/ 1329267 h 1600200"/>
              <a:gd name="connsiteX58" fmla="*/ 609600 w 1185333"/>
              <a:gd name="connsiteY58" fmla="*/ 1371600 h 1600200"/>
              <a:gd name="connsiteX59" fmla="*/ 647700 w 1185333"/>
              <a:gd name="connsiteY59" fmla="*/ 1409700 h 1600200"/>
              <a:gd name="connsiteX60" fmla="*/ 677333 w 1185333"/>
              <a:gd name="connsiteY60" fmla="*/ 1447800 h 1600200"/>
              <a:gd name="connsiteX61" fmla="*/ 711200 w 1185333"/>
              <a:gd name="connsiteY61" fmla="*/ 1481667 h 1600200"/>
              <a:gd name="connsiteX62" fmla="*/ 740833 w 1185333"/>
              <a:gd name="connsiteY62" fmla="*/ 1515534 h 1600200"/>
              <a:gd name="connsiteX63" fmla="*/ 766233 w 1185333"/>
              <a:gd name="connsiteY63" fmla="*/ 1545167 h 1600200"/>
              <a:gd name="connsiteX64" fmla="*/ 800100 w 1185333"/>
              <a:gd name="connsiteY64" fmla="*/ 1600200 h 1600200"/>
              <a:gd name="connsiteX65" fmla="*/ 1185333 w 1185333"/>
              <a:gd name="connsiteY65" fmla="*/ 1595967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185333" h="1600200">
                <a:moveTo>
                  <a:pt x="1185333" y="1595967"/>
                </a:moveTo>
                <a:lnTo>
                  <a:pt x="1155700" y="1532467"/>
                </a:lnTo>
                <a:lnTo>
                  <a:pt x="1138766" y="1485900"/>
                </a:lnTo>
                <a:lnTo>
                  <a:pt x="1117600" y="1409700"/>
                </a:lnTo>
                <a:lnTo>
                  <a:pt x="1096433" y="1329267"/>
                </a:lnTo>
                <a:lnTo>
                  <a:pt x="1071033" y="1236134"/>
                </a:lnTo>
                <a:lnTo>
                  <a:pt x="1062566" y="1176867"/>
                </a:lnTo>
                <a:lnTo>
                  <a:pt x="1049866" y="1100667"/>
                </a:lnTo>
                <a:lnTo>
                  <a:pt x="1041400" y="1037167"/>
                </a:lnTo>
                <a:lnTo>
                  <a:pt x="1028700" y="960967"/>
                </a:lnTo>
                <a:lnTo>
                  <a:pt x="1028700" y="876300"/>
                </a:lnTo>
                <a:lnTo>
                  <a:pt x="1024466" y="808567"/>
                </a:lnTo>
                <a:lnTo>
                  <a:pt x="1024466" y="757767"/>
                </a:lnTo>
                <a:lnTo>
                  <a:pt x="1028700" y="690034"/>
                </a:lnTo>
                <a:lnTo>
                  <a:pt x="1032933" y="579967"/>
                </a:lnTo>
                <a:lnTo>
                  <a:pt x="1041400" y="503767"/>
                </a:lnTo>
                <a:lnTo>
                  <a:pt x="1045633" y="440267"/>
                </a:lnTo>
                <a:lnTo>
                  <a:pt x="1058333" y="368300"/>
                </a:lnTo>
                <a:lnTo>
                  <a:pt x="1075266" y="287867"/>
                </a:lnTo>
                <a:lnTo>
                  <a:pt x="1087966" y="228600"/>
                </a:lnTo>
                <a:lnTo>
                  <a:pt x="1100666" y="165100"/>
                </a:lnTo>
                <a:lnTo>
                  <a:pt x="1121833" y="97367"/>
                </a:lnTo>
                <a:lnTo>
                  <a:pt x="1134533" y="50800"/>
                </a:lnTo>
                <a:lnTo>
                  <a:pt x="1155700" y="4234"/>
                </a:lnTo>
                <a:lnTo>
                  <a:pt x="973666" y="0"/>
                </a:lnTo>
                <a:lnTo>
                  <a:pt x="952500" y="63500"/>
                </a:lnTo>
                <a:lnTo>
                  <a:pt x="905933" y="127000"/>
                </a:lnTo>
                <a:lnTo>
                  <a:pt x="863600" y="190500"/>
                </a:lnTo>
                <a:lnTo>
                  <a:pt x="829733" y="241300"/>
                </a:lnTo>
                <a:lnTo>
                  <a:pt x="787400" y="296334"/>
                </a:lnTo>
                <a:lnTo>
                  <a:pt x="749300" y="347134"/>
                </a:lnTo>
                <a:lnTo>
                  <a:pt x="706966" y="397934"/>
                </a:lnTo>
                <a:lnTo>
                  <a:pt x="656166" y="452967"/>
                </a:lnTo>
                <a:lnTo>
                  <a:pt x="609600" y="499534"/>
                </a:lnTo>
                <a:lnTo>
                  <a:pt x="579966" y="533400"/>
                </a:lnTo>
                <a:lnTo>
                  <a:pt x="537633" y="571500"/>
                </a:lnTo>
                <a:lnTo>
                  <a:pt x="469900" y="626534"/>
                </a:lnTo>
                <a:lnTo>
                  <a:pt x="431800" y="660400"/>
                </a:lnTo>
                <a:lnTo>
                  <a:pt x="381000" y="702734"/>
                </a:lnTo>
                <a:lnTo>
                  <a:pt x="325966" y="740834"/>
                </a:lnTo>
                <a:lnTo>
                  <a:pt x="266700" y="783167"/>
                </a:lnTo>
                <a:lnTo>
                  <a:pt x="224366" y="821267"/>
                </a:lnTo>
                <a:lnTo>
                  <a:pt x="173566" y="846667"/>
                </a:lnTo>
                <a:lnTo>
                  <a:pt x="131233" y="867834"/>
                </a:lnTo>
                <a:lnTo>
                  <a:pt x="84666" y="893234"/>
                </a:lnTo>
                <a:lnTo>
                  <a:pt x="50800" y="914400"/>
                </a:lnTo>
                <a:lnTo>
                  <a:pt x="0" y="944034"/>
                </a:lnTo>
                <a:lnTo>
                  <a:pt x="67733" y="969434"/>
                </a:lnTo>
                <a:lnTo>
                  <a:pt x="114300" y="999067"/>
                </a:lnTo>
                <a:lnTo>
                  <a:pt x="173566" y="1032934"/>
                </a:lnTo>
                <a:lnTo>
                  <a:pt x="232833" y="1066800"/>
                </a:lnTo>
                <a:lnTo>
                  <a:pt x="292100" y="1109134"/>
                </a:lnTo>
                <a:lnTo>
                  <a:pt x="338666" y="1143000"/>
                </a:lnTo>
                <a:lnTo>
                  <a:pt x="393700" y="1181100"/>
                </a:lnTo>
                <a:lnTo>
                  <a:pt x="440266" y="1210734"/>
                </a:lnTo>
                <a:lnTo>
                  <a:pt x="469900" y="1244600"/>
                </a:lnTo>
                <a:lnTo>
                  <a:pt x="524933" y="1291167"/>
                </a:lnTo>
                <a:lnTo>
                  <a:pt x="567266" y="1329267"/>
                </a:lnTo>
                <a:lnTo>
                  <a:pt x="609600" y="1371600"/>
                </a:lnTo>
                <a:lnTo>
                  <a:pt x="647700" y="1409700"/>
                </a:lnTo>
                <a:lnTo>
                  <a:pt x="677333" y="1447800"/>
                </a:lnTo>
                <a:lnTo>
                  <a:pt x="711200" y="1481667"/>
                </a:lnTo>
                <a:lnTo>
                  <a:pt x="740833" y="1515534"/>
                </a:lnTo>
                <a:lnTo>
                  <a:pt x="766233" y="1545167"/>
                </a:lnTo>
                <a:lnTo>
                  <a:pt x="800100" y="1600200"/>
                </a:lnTo>
                <a:lnTo>
                  <a:pt x="1185333" y="1595967"/>
                </a:lnTo>
                <a:close/>
              </a:path>
            </a:pathLst>
          </a:custGeom>
          <a:solidFill>
            <a:srgbClr val="FFFF00"/>
          </a:solidFill>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89" name="Straight Arrow Connector 88"/>
          <p:cNvCxnSpPr>
            <a:stCxn id="85" idx="1"/>
          </p:cNvCxnSpPr>
          <p:nvPr/>
        </p:nvCxnSpPr>
        <p:spPr bwMode="auto">
          <a:xfrm flipH="1" flipV="1">
            <a:off x="4205818" y="5397500"/>
            <a:ext cx="673100" cy="121166"/>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2506541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0" nodeType="clickEffect">
                                  <p:stCondLst>
                                    <p:cond delay="0"/>
                                  </p:stCondLst>
                                  <p:childTnLst>
                                    <p:animEffect transition="out" filter="blinds(horizontal)">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4" grpId="0"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Abstract</a:t>
            </a:r>
            <a:endParaRPr lang="en-US" dirty="0"/>
          </a:p>
        </p:txBody>
      </p:sp>
      <p:sp>
        <p:nvSpPr>
          <p:cNvPr id="5" name="Content Placeholder 4"/>
          <p:cNvSpPr>
            <a:spLocks noGrp="1"/>
          </p:cNvSpPr>
          <p:nvPr>
            <p:ph idx="1"/>
          </p:nvPr>
        </p:nvSpPr>
        <p:spPr>
          <a:xfrm>
            <a:off x="685800" y="1174750"/>
            <a:ext cx="7772400" cy="4572000"/>
          </a:xfrm>
        </p:spPr>
        <p:txBody>
          <a:bodyPr/>
          <a:lstStyle/>
          <a:p>
            <a:pPr marL="171450" indent="0">
              <a:buNone/>
            </a:pPr>
            <a:r>
              <a:rPr lang="en-US" sz="1600" dirty="0">
                <a:solidFill>
                  <a:schemeClr val="tx2"/>
                </a:solidFill>
              </a:rPr>
              <a:t>Well-Spaced </a:t>
            </a:r>
            <a:r>
              <a:rPr lang="en-US" sz="1600" dirty="0">
                <a:solidFill>
                  <a:schemeClr val="tx2"/>
                </a:solidFill>
              </a:rPr>
              <a:t>Random Point Sets for  Sampling and Meshing</a:t>
            </a:r>
          </a:p>
          <a:p>
            <a:pPr marL="171450" indent="0">
              <a:buNone/>
            </a:pPr>
            <a:r>
              <a:rPr lang="en-US" sz="1600" b="0" dirty="0"/>
              <a:t>Computational geometry is interesting to me because it combines both discrete and continuous objects, and both math and algorithms. I also like it because I can draw pictures to understand what I'm doing. Specifically I'll talk about the work we've done over the past couple of years on point clouds with random positions. We made up the term separated-yet-dense to describe sets of sample points such that no two points of the set are too close to one another, but any other point of the domain is close to some sample point. Computer Graphics has been obsessed with a particular way of generating these kind of point clouds, by selecting points sequentially and spatially uniformly at random. This way is important because it avoids visual artifacts in texture synthesis. Computational Geometry has been obsessed with a different way of generating these kinds of point clouds, by selecting them sequentially and deterministically, by selecting the domain point that is furthest away from the point cloud so far. Nearby points are attached together to generate a finite element mesh. The advantage of this approach is it is faster, and is easier to analyze. We've been coming up with algorithms that combine features of both approaches. Some have theory guarantees, and some are simpler and work better in practice. We have both computer graphics and mesh generation applications, and we've even started using random lines to efficiently solve some uncertainty quantification problems.</a:t>
            </a:r>
          </a:p>
          <a:p>
            <a:endParaRPr lang="en-US" sz="1600" dirty="0"/>
          </a:p>
        </p:txBody>
      </p:sp>
    </p:spTree>
    <p:extLst>
      <p:ext uri="{BB962C8B-B14F-4D97-AF65-F5344CB8AC3E}">
        <p14:creationId xmlns:p14="http://schemas.microsoft.com/office/powerpoint/2010/main" val="22892086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Rejection sampling is great on a GPU</a:t>
            </a:r>
          </a:p>
          <a:p>
            <a:pPr lvl="1"/>
            <a:r>
              <a:rPr lang="en-US" dirty="0" smtClean="0"/>
              <a:t>Nothing to communicate for a rejected candidate sample!</a:t>
            </a:r>
          </a:p>
          <a:p>
            <a:pPr lvl="1"/>
            <a:endParaRPr lang="en-US" dirty="0" smtClean="0"/>
          </a:p>
          <a:p>
            <a:pPr marL="171450" indent="0">
              <a:buNone/>
            </a:pPr>
            <a:endParaRPr lang="en-US" dirty="0" smtClean="0"/>
          </a:p>
        </p:txBody>
      </p:sp>
      <p:grpSp>
        <p:nvGrpSpPr>
          <p:cNvPr id="4" name="Group 3"/>
          <p:cNvGrpSpPr/>
          <p:nvPr/>
        </p:nvGrpSpPr>
        <p:grpSpPr>
          <a:xfrm>
            <a:off x="3071435" y="189516"/>
            <a:ext cx="2567817" cy="732972"/>
            <a:chOff x="2772985" y="5529866"/>
            <a:chExt cx="2567817" cy="732972"/>
          </a:xfrm>
        </p:grpSpPr>
        <p:grpSp>
          <p:nvGrpSpPr>
            <p:cNvPr id="5" name="Group 4"/>
            <p:cNvGrpSpPr/>
            <p:nvPr/>
          </p:nvGrpSpPr>
          <p:grpSpPr>
            <a:xfrm>
              <a:off x="2772985" y="5529866"/>
              <a:ext cx="914400" cy="732972"/>
              <a:chOff x="5105400" y="1566333"/>
              <a:chExt cx="3200400" cy="2565401"/>
            </a:xfrm>
            <a:effectLst>
              <a:outerShdw blurRad="50800" dist="38100" dir="8100000" algn="tr" rotWithShape="0">
                <a:prstClr val="black">
                  <a:alpha val="40000"/>
                </a:prstClr>
              </a:outerShdw>
            </a:effectLst>
          </p:grpSpPr>
          <p:sp>
            <p:nvSpPr>
              <p:cNvPr id="17" name="Freeform 16"/>
              <p:cNvSpPr/>
              <p:nvPr/>
            </p:nvSpPr>
            <p:spPr>
              <a:xfrm>
                <a:off x="5791200" y="1566333"/>
                <a:ext cx="2514600" cy="2565400"/>
              </a:xfrm>
              <a:custGeom>
                <a:avLst/>
                <a:gdLst>
                  <a:gd name="connsiteX0" fmla="*/ 287867 w 2108200"/>
                  <a:gd name="connsiteY0" fmla="*/ 2379134 h 2565400"/>
                  <a:gd name="connsiteX1" fmla="*/ 736600 w 2108200"/>
                  <a:gd name="connsiteY1" fmla="*/ 2379134 h 2565400"/>
                  <a:gd name="connsiteX2" fmla="*/ 922866 w 2108200"/>
                  <a:gd name="connsiteY2" fmla="*/ 2565400 h 2565400"/>
                  <a:gd name="connsiteX3" fmla="*/ 1930400 w 2108200"/>
                  <a:gd name="connsiteY3" fmla="*/ 2565400 h 2565400"/>
                  <a:gd name="connsiteX4" fmla="*/ 2108200 w 2108200"/>
                  <a:gd name="connsiteY4" fmla="*/ 2387600 h 2565400"/>
                  <a:gd name="connsiteX5" fmla="*/ 2108200 w 2108200"/>
                  <a:gd name="connsiteY5" fmla="*/ 1143000 h 2565400"/>
                  <a:gd name="connsiteX6" fmla="*/ 1913467 w 2108200"/>
                  <a:gd name="connsiteY6" fmla="*/ 948267 h 2565400"/>
                  <a:gd name="connsiteX7" fmla="*/ 1151467 w 2108200"/>
                  <a:gd name="connsiteY7" fmla="*/ 948267 h 2565400"/>
                  <a:gd name="connsiteX8" fmla="*/ 1151467 w 2108200"/>
                  <a:gd name="connsiteY8" fmla="*/ 381000 h 2565400"/>
                  <a:gd name="connsiteX9" fmla="*/ 1210733 w 2108200"/>
                  <a:gd name="connsiteY9" fmla="*/ 160867 h 2565400"/>
                  <a:gd name="connsiteX10" fmla="*/ 1210733 w 2108200"/>
                  <a:gd name="connsiteY10" fmla="*/ 0 h 2565400"/>
                  <a:gd name="connsiteX11" fmla="*/ 821267 w 2108200"/>
                  <a:gd name="connsiteY11" fmla="*/ 0 h 2565400"/>
                  <a:gd name="connsiteX12" fmla="*/ 482600 w 2108200"/>
                  <a:gd name="connsiteY12" fmla="*/ 1117600 h 2565400"/>
                  <a:gd name="connsiteX13" fmla="*/ 338667 w 2108200"/>
                  <a:gd name="connsiteY13" fmla="*/ 1236134 h 2565400"/>
                  <a:gd name="connsiteX14" fmla="*/ 0 w 2108200"/>
                  <a:gd name="connsiteY14" fmla="*/ 1236134 h 2565400"/>
                  <a:gd name="connsiteX15" fmla="*/ 0 w 2108200"/>
                  <a:gd name="connsiteY15" fmla="*/ 2387600 h 2565400"/>
                  <a:gd name="connsiteX16" fmla="*/ 287867 w 2108200"/>
                  <a:gd name="connsiteY16" fmla="*/ 2379134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8200" h="2565400">
                    <a:moveTo>
                      <a:pt x="287867" y="2379134"/>
                    </a:moveTo>
                    <a:lnTo>
                      <a:pt x="736600" y="2379134"/>
                    </a:lnTo>
                    <a:lnTo>
                      <a:pt x="922866" y="2565400"/>
                    </a:lnTo>
                    <a:lnTo>
                      <a:pt x="1930400" y="2565400"/>
                    </a:lnTo>
                    <a:lnTo>
                      <a:pt x="2108200" y="2387600"/>
                    </a:lnTo>
                    <a:lnTo>
                      <a:pt x="2108200" y="1143000"/>
                    </a:lnTo>
                    <a:lnTo>
                      <a:pt x="1913467" y="948267"/>
                    </a:lnTo>
                    <a:lnTo>
                      <a:pt x="1151467" y="948267"/>
                    </a:lnTo>
                    <a:lnTo>
                      <a:pt x="1151467" y="381000"/>
                    </a:lnTo>
                    <a:lnTo>
                      <a:pt x="1210733" y="160867"/>
                    </a:lnTo>
                    <a:lnTo>
                      <a:pt x="1210733" y="0"/>
                    </a:lnTo>
                    <a:lnTo>
                      <a:pt x="821267" y="0"/>
                    </a:lnTo>
                    <a:lnTo>
                      <a:pt x="482600" y="1117600"/>
                    </a:lnTo>
                    <a:lnTo>
                      <a:pt x="338667" y="1236134"/>
                    </a:lnTo>
                    <a:lnTo>
                      <a:pt x="0" y="1236134"/>
                    </a:lnTo>
                    <a:lnTo>
                      <a:pt x="0" y="2387600"/>
                    </a:lnTo>
                    <a:lnTo>
                      <a:pt x="287867" y="237913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5105400" y="2650068"/>
                <a:ext cx="838200" cy="1481666"/>
              </a:xfrm>
              <a:prstGeom prst="rect">
                <a:avLst/>
              </a:prstGeom>
              <a:solidFill>
                <a:schemeClr val="tx2">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5105400" y="2667000"/>
                <a:ext cx="838200" cy="2073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5105400" y="2645569"/>
                <a:ext cx="838200" cy="14816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p:cNvGrpSpPr/>
            <p:nvPr/>
          </p:nvGrpSpPr>
          <p:grpSpPr>
            <a:xfrm>
              <a:off x="4106906" y="5554314"/>
              <a:ext cx="1233896" cy="698712"/>
              <a:chOff x="4106906" y="5554314"/>
              <a:chExt cx="1233896" cy="698712"/>
            </a:xfrm>
          </p:grpSpPr>
          <p:grpSp>
            <p:nvGrpSpPr>
              <p:cNvPr id="8" name="Group 7"/>
              <p:cNvGrpSpPr/>
              <p:nvPr/>
            </p:nvGrpSpPr>
            <p:grpSpPr>
              <a:xfrm rot="900000">
                <a:off x="4106906" y="5554314"/>
                <a:ext cx="1233896" cy="698712"/>
                <a:chOff x="4557410" y="609600"/>
                <a:chExt cx="1614790" cy="914400"/>
              </a:xfrm>
            </p:grpSpPr>
            <p:sp>
              <p:nvSpPr>
                <p:cNvPr id="10" name="Rectangle 9"/>
                <p:cNvSpPr/>
                <p:nvPr/>
              </p:nvSpPr>
              <p:spPr>
                <a:xfrm>
                  <a:off x="4899660" y="1447800"/>
                  <a:ext cx="994306" cy="76200"/>
                </a:xfrm>
                <a:prstGeom prst="rect">
                  <a:avLst/>
                </a:prstGeom>
                <a:solidFill>
                  <a:schemeClr val="bg2">
                    <a:lumMod val="50000"/>
                  </a:schemeClr>
                </a:solidFill>
                <a:ln>
                  <a:noFill/>
                </a:ln>
                <a:effectLst>
                  <a:outerShdw blurRad="50800" dist="38100" dir="10800000" algn="r" rotWithShape="0">
                    <a:prstClr val="black">
                      <a:alpha val="40000"/>
                    </a:prstClr>
                  </a:outerShdw>
                </a:effectLst>
                <a:scene3d>
                  <a:camera prst="perspectiveContrastingLeftFacing" fov="7200000">
                    <a:rot lat="180000" lon="210000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724400" y="609600"/>
                  <a:ext cx="91713" cy="914400"/>
                </a:xfrm>
                <a:prstGeom prst="rect">
                  <a:avLst/>
                </a:prstGeom>
                <a:solidFill>
                  <a:schemeClr val="bg2">
                    <a:lumMod val="50000"/>
                  </a:schemeClr>
                </a:solidFill>
                <a:ln>
                  <a:noFill/>
                </a:ln>
                <a:effectLst>
                  <a:outerShdw blurRad="50800" dist="38100" dir="10800000" algn="r" rotWithShape="0">
                    <a:prstClr val="black">
                      <a:alpha val="40000"/>
                    </a:prstClr>
                  </a:outerShdw>
                </a:effectLst>
                <a:scene3d>
                  <a:camera prst="perspectiveContrastingLeftFacing" fov="5100000">
                    <a:rot lat="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4557410" y="685800"/>
                  <a:ext cx="1614790" cy="762000"/>
                </a:xfrm>
                <a:prstGeom prst="rect">
                  <a:avLst/>
                </a:prstGeom>
                <a:solidFill>
                  <a:schemeClr val="tx1">
                    <a:lumMod val="85000"/>
                    <a:lumOff val="1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5591175" y="890587"/>
                  <a:ext cx="352425" cy="352425"/>
                </a:xfrm>
                <a:prstGeom prst="ellipse">
                  <a:avLst/>
                </a:prstGeom>
                <a:solidFill>
                  <a:schemeClr val="tx1">
                    <a:lumMod val="85000"/>
                    <a:lumOff val="15000"/>
                  </a:schemeClr>
                </a:solidFill>
                <a:ln w="114300">
                  <a:solidFill>
                    <a:schemeClr val="tx1"/>
                  </a:solidFill>
                </a:ln>
                <a:scene3d>
                  <a:camera prst="perspectiveContrastingLeftFacing" fov="5100000">
                    <a:rot lat="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p:cNvGrpSpPr/>
                <p:nvPr/>
              </p:nvGrpSpPr>
              <p:grpSpPr>
                <a:xfrm>
                  <a:off x="4876800" y="976313"/>
                  <a:ext cx="599620" cy="204787"/>
                  <a:chOff x="4817837" y="914400"/>
                  <a:chExt cx="599620" cy="242887"/>
                </a:xfrm>
                <a:scene3d>
                  <a:camera prst="perspectiveContrastingLeftFacing" fov="5100000">
                    <a:rot lat="0" lon="2100000" rev="0"/>
                  </a:camera>
                  <a:lightRig rig="threePt" dir="t"/>
                </a:scene3d>
              </p:grpSpPr>
              <p:sp>
                <p:nvSpPr>
                  <p:cNvPr id="15" name="Rectangle 14"/>
                  <p:cNvSpPr/>
                  <p:nvPr/>
                </p:nvSpPr>
                <p:spPr>
                  <a:xfrm>
                    <a:off x="4817837" y="914400"/>
                    <a:ext cx="59962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4817837" y="1081087"/>
                    <a:ext cx="59962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 name="Rectangle 8"/>
              <p:cNvSpPr/>
              <p:nvPr/>
            </p:nvSpPr>
            <p:spPr>
              <a:xfrm>
                <a:off x="4283214" y="5680553"/>
                <a:ext cx="596638" cy="369332"/>
              </a:xfrm>
              <a:prstGeom prst="rect">
                <a:avLst/>
              </a:prstGeom>
              <a:scene3d>
                <a:camera prst="perspectiveContrastingLeftFacing" fov="5400000">
                  <a:rot lat="134702" lon="1444934" rev="20739408"/>
                </a:camera>
                <a:lightRig rig="threePt" dir="t"/>
              </a:scene3d>
            </p:spPr>
            <p:txBody>
              <a:bodyPr wrap="none">
                <a:spAutoFit/>
              </a:bodyPr>
              <a:lstStyle/>
              <a:p>
                <a:r>
                  <a:rPr lang="en-US" dirty="0" smtClean="0">
                    <a:solidFill>
                      <a:schemeClr val="bg1"/>
                    </a:solidFill>
                  </a:rPr>
                  <a:t>GPU</a:t>
                </a:r>
                <a:endParaRPr lang="en-US" dirty="0">
                  <a:solidFill>
                    <a:schemeClr val="bg1"/>
                  </a:solidFill>
                </a:endParaRPr>
              </a:p>
            </p:txBody>
          </p:sp>
        </p:grpSp>
      </p:grpSp>
    </p:spTree>
    <p:extLst>
      <p:ext uri="{BB962C8B-B14F-4D97-AF65-F5344CB8AC3E}">
        <p14:creationId xmlns:p14="http://schemas.microsoft.com/office/powerpoint/2010/main" val="31436626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4176"/>
            <a:ext cx="9144000" cy="1623060"/>
          </a:xfrm>
          <a:prstGeom prst="rect">
            <a:avLst/>
          </a:prstGeom>
        </p:spPr>
      </p:pic>
      <p:sp>
        <p:nvSpPr>
          <p:cNvPr id="4107" name="Rectangle 11"/>
          <p:cNvSpPr>
            <a:spLocks noChangeArrowheads="1"/>
          </p:cNvSpPr>
          <p:nvPr/>
        </p:nvSpPr>
        <p:spPr bwMode="auto">
          <a:xfrm>
            <a:off x="1981200" y="6283325"/>
            <a:ext cx="5180013" cy="498475"/>
          </a:xfrm>
          <a:prstGeom prst="rect">
            <a:avLst/>
          </a:prstGeom>
          <a:noFill/>
          <a:ln w="12700">
            <a:noFill/>
            <a:miter lim="800000"/>
            <a:headEnd/>
            <a:tailEnd/>
          </a:ln>
          <a:effectLst/>
        </p:spPr>
        <p:txBody>
          <a:bodyPr wrap="none" lIns="90487" tIns="44450" rIns="90487" bIns="44450">
            <a:spAutoFit/>
          </a:bodyPr>
          <a:lstStyle/>
          <a:p>
            <a:pPr algn="ctr"/>
            <a:r>
              <a:rPr lang="en-US" sz="900" dirty="0">
                <a:solidFill>
                  <a:srgbClr val="000000"/>
                </a:solidFill>
                <a:latin typeface="Helvetica" pitchFamily="34" charset="0"/>
              </a:rPr>
              <a:t>Sandia is a multiprogram laboratory operated by Sandia Corporation, a Lockheed Martin Company,</a:t>
            </a:r>
            <a:br>
              <a:rPr lang="en-US" sz="900" dirty="0">
                <a:solidFill>
                  <a:srgbClr val="000000"/>
                </a:solidFill>
                <a:latin typeface="Helvetica" pitchFamily="34" charset="0"/>
              </a:rPr>
            </a:br>
            <a:r>
              <a:rPr lang="en-US" sz="900" dirty="0">
                <a:solidFill>
                  <a:srgbClr val="000000"/>
                </a:solidFill>
                <a:latin typeface="Helvetica" pitchFamily="34" charset="0"/>
              </a:rPr>
              <a:t>for the United States Department of Energy’s National Nuclear Security Administration</a:t>
            </a:r>
            <a:br>
              <a:rPr lang="en-US" sz="900" dirty="0">
                <a:solidFill>
                  <a:srgbClr val="000000"/>
                </a:solidFill>
                <a:latin typeface="Helvetica" pitchFamily="34" charset="0"/>
              </a:rPr>
            </a:br>
            <a:r>
              <a:rPr lang="en-US" sz="900" dirty="0">
                <a:solidFill>
                  <a:srgbClr val="000000"/>
                </a:solidFill>
                <a:latin typeface="Helvetica" pitchFamily="34" charset="0"/>
              </a:rPr>
              <a:t> under contract DE-AC04-94AL85000.</a:t>
            </a:r>
          </a:p>
        </p:txBody>
      </p:sp>
      <p:sp>
        <p:nvSpPr>
          <p:cNvPr id="4099" name="Rectangle 3"/>
          <p:cNvSpPr>
            <a:spLocks noGrp="1" noChangeArrowheads="1"/>
          </p:cNvSpPr>
          <p:nvPr>
            <p:ph type="subTitle" idx="1"/>
          </p:nvPr>
        </p:nvSpPr>
        <p:spPr>
          <a:xfrm>
            <a:off x="520700" y="5786566"/>
            <a:ext cx="8070850" cy="521213"/>
          </a:xfrm>
          <a:noFill/>
          <a:ln/>
        </p:spPr>
        <p:txBody>
          <a:bodyPr/>
          <a:lstStyle/>
          <a:p>
            <a:pPr marL="342900" indent="-171450">
              <a:lnSpc>
                <a:spcPct val="80000"/>
              </a:lnSpc>
            </a:pPr>
            <a:r>
              <a:rPr lang="en-US" sz="1600" dirty="0" smtClean="0">
                <a:solidFill>
                  <a:schemeClr val="tx1"/>
                </a:solidFill>
              </a:rPr>
              <a:t>Eurographics 2012</a:t>
            </a:r>
            <a:endParaRPr lang="en-US" sz="1600" dirty="0">
              <a:solidFill>
                <a:schemeClr val="tx1"/>
              </a:solidFill>
            </a:endParaRPr>
          </a:p>
        </p:txBody>
      </p:sp>
      <p:pic>
        <p:nvPicPr>
          <p:cNvPr id="4101" name="Picture 5"/>
          <p:cNvPicPr>
            <a:picLocks noChangeArrowheads="1"/>
          </p:cNvPicPr>
          <p:nvPr/>
        </p:nvPicPr>
        <p:blipFill>
          <a:blip r:embed="rId4" cstate="print"/>
          <a:srcRect/>
          <a:stretch>
            <a:fillRect/>
          </a:stretch>
        </p:blipFill>
        <p:spPr bwMode="auto">
          <a:xfrm>
            <a:off x="7924800" y="6324600"/>
            <a:ext cx="1104900" cy="444500"/>
          </a:xfrm>
          <a:prstGeom prst="rect">
            <a:avLst/>
          </a:prstGeom>
          <a:noFill/>
          <a:ln w="12700">
            <a:noFill/>
            <a:miter lim="800000"/>
            <a:headEnd/>
            <a:tailEnd/>
          </a:ln>
          <a:effectLst/>
        </p:spPr>
      </p:pic>
      <p:pic>
        <p:nvPicPr>
          <p:cNvPr id="4106" name="Picture 10" descr="NNSAlogo041001"/>
          <p:cNvPicPr>
            <a:picLocks noChangeAspect="1" noChangeArrowheads="1"/>
          </p:cNvPicPr>
          <p:nvPr/>
        </p:nvPicPr>
        <p:blipFill>
          <a:blip r:embed="rId5" cstate="print"/>
          <a:srcRect/>
          <a:stretch>
            <a:fillRect/>
          </a:stretch>
        </p:blipFill>
        <p:spPr bwMode="auto">
          <a:xfrm>
            <a:off x="228600" y="6343650"/>
            <a:ext cx="914400" cy="333375"/>
          </a:xfrm>
          <a:prstGeom prst="rect">
            <a:avLst/>
          </a:prstGeom>
          <a:noFill/>
        </p:spPr>
      </p:pic>
      <p:sp>
        <p:nvSpPr>
          <p:cNvPr id="144" name="TextBox 143"/>
          <p:cNvSpPr txBox="1"/>
          <p:nvPr/>
        </p:nvSpPr>
        <p:spPr>
          <a:xfrm>
            <a:off x="228600" y="2581065"/>
            <a:ext cx="8686800" cy="1569660"/>
          </a:xfrm>
          <a:prstGeom prst="rect">
            <a:avLst/>
          </a:prstGeom>
          <a:noFill/>
        </p:spPr>
        <p:txBody>
          <a:bodyPr wrap="square" rtlCol="0">
            <a:spAutoFit/>
          </a:bodyPr>
          <a:lstStyle/>
          <a:p>
            <a:pPr algn="ctr"/>
            <a:r>
              <a:rPr lang="en-US" sz="3200" dirty="0" smtClean="0">
                <a:latin typeface="Verdana" pitchFamily="34" charset="0"/>
                <a:ea typeface="Verdana" pitchFamily="34" charset="0"/>
                <a:cs typeface="Verdana" pitchFamily="34" charset="0"/>
              </a:rPr>
              <a:t>A Simple Algorithm for </a:t>
            </a:r>
          </a:p>
          <a:p>
            <a:pPr algn="ctr"/>
            <a:r>
              <a:rPr lang="en-US" sz="3200" dirty="0" smtClean="0">
                <a:latin typeface="Verdana" pitchFamily="34" charset="0"/>
                <a:ea typeface="Verdana" pitchFamily="34" charset="0"/>
                <a:cs typeface="Verdana" pitchFamily="34" charset="0"/>
              </a:rPr>
              <a:t>Maximal Poisson-Disk Sampling </a:t>
            </a:r>
          </a:p>
          <a:p>
            <a:pPr algn="ctr"/>
            <a:r>
              <a:rPr lang="en-US" sz="3200" dirty="0" smtClean="0">
                <a:latin typeface="Verdana" pitchFamily="34" charset="0"/>
                <a:ea typeface="Verdana" pitchFamily="34" charset="0"/>
                <a:cs typeface="Verdana" pitchFamily="34" charset="0"/>
              </a:rPr>
              <a:t>in High Dimensions</a:t>
            </a:r>
            <a:endParaRPr lang="en-US" sz="3200" dirty="0">
              <a:latin typeface="Verdana" pitchFamily="34" charset="0"/>
              <a:ea typeface="Verdana" pitchFamily="34" charset="0"/>
              <a:cs typeface="Verdana" pitchFamily="34" charset="0"/>
            </a:endParaRPr>
          </a:p>
        </p:txBody>
      </p:sp>
      <p:sp>
        <p:nvSpPr>
          <p:cNvPr id="159" name="Rectangle 158"/>
          <p:cNvSpPr/>
          <p:nvPr/>
        </p:nvSpPr>
        <p:spPr>
          <a:xfrm>
            <a:off x="1371600" y="4274400"/>
            <a:ext cx="6172200" cy="1077218"/>
          </a:xfrm>
          <a:prstGeom prst="rect">
            <a:avLst/>
          </a:prstGeom>
        </p:spPr>
        <p:txBody>
          <a:bodyPr wrap="square">
            <a:spAutoFit/>
          </a:bodyPr>
          <a:lstStyle/>
          <a:p>
            <a:pPr algn="ctr"/>
            <a:r>
              <a:rPr lang="en-US" sz="1600" dirty="0" smtClean="0">
                <a:latin typeface="Verdana" pitchFamily="34" charset="0"/>
                <a:ea typeface="Verdana" pitchFamily="34" charset="0"/>
                <a:cs typeface="Verdana" pitchFamily="34" charset="0"/>
              </a:rPr>
              <a:t>Mohamed S. Ebeida, Scott A. Mitchell, Anjul Patney, Andrew A. Davidson, and John D. Owens</a:t>
            </a:r>
          </a:p>
          <a:p>
            <a:pPr algn="ctr"/>
            <a:endParaRPr lang="en-US" sz="1600" dirty="0">
              <a:latin typeface="Verdana" pitchFamily="34" charset="0"/>
              <a:ea typeface="Verdana" pitchFamily="34" charset="0"/>
              <a:cs typeface="Verdana" pitchFamily="34" charset="0"/>
            </a:endParaRPr>
          </a:p>
          <a:p>
            <a:pPr algn="ctr"/>
            <a:r>
              <a:rPr lang="en-US" sz="1600" dirty="0" smtClean="0">
                <a:latin typeface="Verdana" pitchFamily="34" charset="0"/>
                <a:ea typeface="Verdana" pitchFamily="34" charset="0"/>
                <a:cs typeface="Verdana" pitchFamily="34" charset="0"/>
              </a:rPr>
              <a:t>presenter = Scott</a:t>
            </a:r>
            <a:endParaRPr lang="en-US" sz="1600" dirty="0">
              <a:latin typeface="Verdana" pitchFamily="34" charset="0"/>
              <a:ea typeface="Verdana" pitchFamily="34" charset="0"/>
              <a:cs typeface="Verdana" pitchFamily="34" charset="0"/>
            </a:endParaRPr>
          </a:p>
        </p:txBody>
      </p:sp>
      <p:pic>
        <p:nvPicPr>
          <p:cNvPr id="160" name="Picture 2"/>
          <p:cNvPicPr>
            <a:picLocks noChangeAspect="1" noChangeArrowheads="1"/>
          </p:cNvPicPr>
          <p:nvPr/>
        </p:nvPicPr>
        <p:blipFill>
          <a:blip r:embed="rId6" cstate="print"/>
          <a:srcRect/>
          <a:stretch>
            <a:fillRect/>
          </a:stretch>
        </p:blipFill>
        <p:spPr bwMode="auto">
          <a:xfrm>
            <a:off x="152400" y="116475"/>
            <a:ext cx="8880029" cy="2362200"/>
          </a:xfrm>
          <a:prstGeom prst="rect">
            <a:avLst/>
          </a:prstGeom>
          <a:noFill/>
          <a:ln w="9525">
            <a:noFill/>
            <a:miter lim="800000"/>
            <a:headEnd/>
            <a:tailEnd/>
          </a:ln>
        </p:spPr>
      </p:pic>
      <p:pic>
        <p:nvPicPr>
          <p:cNvPr id="161" name="Picture 1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5645" y="5592942"/>
            <a:ext cx="1666847" cy="42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Algorithm - Basics</a:t>
            </a:r>
            <a:endParaRPr lang="en-US" dirty="0"/>
          </a:p>
        </p:txBody>
      </p:sp>
      <p:sp>
        <p:nvSpPr>
          <p:cNvPr id="5" name="Content Placeholder 2"/>
          <p:cNvSpPr>
            <a:spLocks noGrp="1"/>
          </p:cNvSpPr>
          <p:nvPr>
            <p:ph idx="1"/>
          </p:nvPr>
        </p:nvSpPr>
        <p:spPr>
          <a:xfrm>
            <a:off x="3733800" y="1409700"/>
            <a:ext cx="5359400" cy="4870450"/>
          </a:xfrm>
        </p:spPr>
        <p:txBody>
          <a:bodyPr/>
          <a:lstStyle/>
          <a:p>
            <a:pPr marL="342900" lvl="1" indent="-171450">
              <a:buFontTx/>
              <a:buChar char="•"/>
            </a:pPr>
            <a:r>
              <a:rPr lang="en-US" sz="2400" dirty="0">
                <a:ea typeface="+mn-ea"/>
                <a:cs typeface="+mn-cs"/>
              </a:rPr>
              <a:t>Datastructure: </a:t>
            </a:r>
          </a:p>
          <a:p>
            <a:pPr marL="742950" lvl="2"/>
            <a:r>
              <a:rPr lang="en-US" sz="2200" dirty="0" smtClean="0"/>
              <a:t>Squares contain </a:t>
            </a:r>
            <a:r>
              <a:rPr lang="en-US" sz="2200" dirty="0"/>
              <a:t>uncovered area</a:t>
            </a:r>
          </a:p>
          <a:p>
            <a:pPr marL="742950" lvl="2"/>
            <a:r>
              <a:rPr lang="en-US" sz="2200" dirty="0">
                <a:solidFill>
                  <a:schemeClr val="accent6"/>
                </a:solidFill>
              </a:rPr>
              <a:t>Dispense with polygonal constructions</a:t>
            </a:r>
          </a:p>
          <a:p>
            <a:r>
              <a:rPr lang="en-US" dirty="0" smtClean="0"/>
              <a:t>Throw darts</a:t>
            </a:r>
          </a:p>
          <a:p>
            <a:pPr lvl="1"/>
            <a:r>
              <a:rPr lang="en-US" dirty="0" smtClean="0"/>
              <a:t>Pick square, pick point in square</a:t>
            </a:r>
          </a:p>
          <a:p>
            <a:pPr lvl="1"/>
            <a:r>
              <a:rPr lang="en-US" dirty="0" smtClean="0"/>
              <a:t>If dart is outside nearby circles</a:t>
            </a:r>
          </a:p>
          <a:p>
            <a:pPr lvl="2"/>
            <a:r>
              <a:rPr lang="en-US" dirty="0" smtClean="0"/>
              <a:t>Accept dart as sample</a:t>
            </a:r>
          </a:p>
          <a:p>
            <a:pPr lvl="2"/>
            <a:r>
              <a:rPr lang="en-US" dirty="0" smtClean="0"/>
              <a:t>Delete square</a:t>
            </a:r>
          </a:p>
          <a:p>
            <a:r>
              <a:rPr lang="en-US" dirty="0" smtClean="0"/>
              <a:t>Refine all squares</a:t>
            </a:r>
          </a:p>
          <a:p>
            <a:pPr lvl="1"/>
            <a:r>
              <a:rPr lang="en-US" dirty="0" smtClean="0"/>
              <a:t>Discard subsquares covered by single disks</a:t>
            </a:r>
          </a:p>
          <a:p>
            <a:r>
              <a:rPr lang="en-US" dirty="0" smtClean="0"/>
              <a:t>Repeat</a:t>
            </a:r>
            <a:endParaRPr lang="en-US" dirty="0"/>
          </a:p>
        </p:txBody>
      </p:sp>
      <p:grpSp>
        <p:nvGrpSpPr>
          <p:cNvPr id="18" name="Group 17"/>
          <p:cNvGrpSpPr/>
          <p:nvPr/>
        </p:nvGrpSpPr>
        <p:grpSpPr>
          <a:xfrm>
            <a:off x="127000" y="1371600"/>
            <a:ext cx="3795772" cy="4890770"/>
            <a:chOff x="127000" y="1371600"/>
            <a:chExt cx="3795772" cy="4890770"/>
          </a:xfrm>
        </p:grpSpPr>
        <p:pic>
          <p:nvPicPr>
            <p:cNvPr id="6" name="Picture 5" descr="G0_a-n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1" y="1371600"/>
              <a:ext cx="1737360" cy="1744660"/>
            </a:xfrm>
            <a:prstGeom prst="rect">
              <a:avLst/>
            </a:prstGeom>
          </p:spPr>
        </p:pic>
        <p:pic>
          <p:nvPicPr>
            <p:cNvPr id="7" name="Picture 6" descr="G0_b-n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050" y="1371600"/>
              <a:ext cx="1730060" cy="1737360"/>
            </a:xfrm>
            <a:prstGeom prst="rect">
              <a:avLst/>
            </a:prstGeom>
          </p:spPr>
        </p:pic>
        <p:pic>
          <p:nvPicPr>
            <p:cNvPr id="8" name="Picture 7" descr="G1_a-nl.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3727450"/>
              <a:ext cx="1737360" cy="1737360"/>
            </a:xfrm>
            <a:prstGeom prst="rect">
              <a:avLst/>
            </a:prstGeom>
          </p:spPr>
        </p:pic>
        <p:pic>
          <p:nvPicPr>
            <p:cNvPr id="9" name="Picture 8" descr="G1_b-nl.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8050" y="3727450"/>
              <a:ext cx="1744722" cy="1737360"/>
            </a:xfrm>
            <a:prstGeom prst="rect">
              <a:avLst/>
            </a:prstGeom>
          </p:spPr>
        </p:pic>
        <p:sp>
          <p:nvSpPr>
            <p:cNvPr id="10" name="Right Arrow 9"/>
            <p:cNvSpPr/>
            <p:nvPr/>
          </p:nvSpPr>
          <p:spPr bwMode="auto">
            <a:xfrm>
              <a:off x="1511300" y="2082800"/>
              <a:ext cx="978408" cy="484632"/>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1" name="TextBox 10"/>
            <p:cNvSpPr txBox="1"/>
            <p:nvPr/>
          </p:nvSpPr>
          <p:spPr>
            <a:xfrm>
              <a:off x="1524000" y="1790700"/>
              <a:ext cx="782937" cy="461665"/>
            </a:xfrm>
            <a:prstGeom prst="rect">
              <a:avLst/>
            </a:prstGeom>
            <a:noFill/>
          </p:spPr>
          <p:txBody>
            <a:bodyPr wrap="none" rtlCol="0">
              <a:spAutoFit/>
            </a:bodyPr>
            <a:lstStyle/>
            <a:p>
              <a:r>
                <a:rPr lang="en-US" dirty="0" smtClean="0"/>
                <a:t>darts</a:t>
              </a:r>
              <a:endParaRPr lang="en-US" dirty="0"/>
            </a:p>
          </p:txBody>
        </p:sp>
        <p:sp>
          <p:nvSpPr>
            <p:cNvPr id="12" name="Right Arrow 11"/>
            <p:cNvSpPr/>
            <p:nvPr/>
          </p:nvSpPr>
          <p:spPr bwMode="auto">
            <a:xfrm rot="7800000">
              <a:off x="1504950" y="3143250"/>
              <a:ext cx="978408" cy="484632"/>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TextBox 12"/>
            <p:cNvSpPr txBox="1"/>
            <p:nvPr/>
          </p:nvSpPr>
          <p:spPr>
            <a:xfrm>
              <a:off x="2095500" y="3175000"/>
              <a:ext cx="885429" cy="461665"/>
            </a:xfrm>
            <a:prstGeom prst="rect">
              <a:avLst/>
            </a:prstGeom>
            <a:noFill/>
          </p:spPr>
          <p:txBody>
            <a:bodyPr wrap="none" rtlCol="0">
              <a:spAutoFit/>
            </a:bodyPr>
            <a:lstStyle/>
            <a:p>
              <a:r>
                <a:rPr lang="en-US" dirty="0" smtClean="0"/>
                <a:t>refine</a:t>
              </a:r>
              <a:endParaRPr lang="en-US" dirty="0"/>
            </a:p>
          </p:txBody>
        </p:sp>
        <p:sp>
          <p:nvSpPr>
            <p:cNvPr id="14" name="Right Arrow 13"/>
            <p:cNvSpPr/>
            <p:nvPr/>
          </p:nvSpPr>
          <p:spPr bwMode="auto">
            <a:xfrm>
              <a:off x="1644650" y="4527550"/>
              <a:ext cx="978408" cy="484632"/>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TextBox 14"/>
            <p:cNvSpPr txBox="1"/>
            <p:nvPr/>
          </p:nvSpPr>
          <p:spPr>
            <a:xfrm>
              <a:off x="1657350" y="4235450"/>
              <a:ext cx="782937" cy="461665"/>
            </a:xfrm>
            <a:prstGeom prst="rect">
              <a:avLst/>
            </a:prstGeom>
            <a:noFill/>
          </p:spPr>
          <p:txBody>
            <a:bodyPr wrap="none" rtlCol="0">
              <a:spAutoFit/>
            </a:bodyPr>
            <a:lstStyle/>
            <a:p>
              <a:r>
                <a:rPr lang="en-US" dirty="0" smtClean="0"/>
                <a:t>darts</a:t>
              </a:r>
              <a:endParaRPr lang="en-US" dirty="0"/>
            </a:p>
          </p:txBody>
        </p:sp>
        <p:sp>
          <p:nvSpPr>
            <p:cNvPr id="16" name="Right Arrow 15"/>
            <p:cNvSpPr/>
            <p:nvPr/>
          </p:nvSpPr>
          <p:spPr bwMode="auto">
            <a:xfrm rot="7800000">
              <a:off x="1422400" y="5530850"/>
              <a:ext cx="978408" cy="484632"/>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7" name="TextBox 16"/>
            <p:cNvSpPr txBox="1"/>
            <p:nvPr/>
          </p:nvSpPr>
          <p:spPr>
            <a:xfrm>
              <a:off x="2012950" y="5562600"/>
              <a:ext cx="885429" cy="461665"/>
            </a:xfrm>
            <a:prstGeom prst="rect">
              <a:avLst/>
            </a:prstGeom>
            <a:noFill/>
          </p:spPr>
          <p:txBody>
            <a:bodyPr wrap="none" rtlCol="0">
              <a:spAutoFit/>
            </a:bodyPr>
            <a:lstStyle/>
            <a:p>
              <a:r>
                <a:rPr lang="en-US" dirty="0" smtClean="0"/>
                <a:t>refine</a:t>
              </a:r>
              <a:endParaRPr lang="en-US" dirty="0"/>
            </a:p>
          </p:txBody>
        </p:sp>
      </p:grpSp>
      <p:sp>
        <p:nvSpPr>
          <p:cNvPr id="19" name="Content Placeholder 2"/>
          <p:cNvSpPr txBox="1">
            <a:spLocks/>
          </p:cNvSpPr>
          <p:nvPr/>
        </p:nvSpPr>
        <p:spPr bwMode="auto">
          <a:xfrm>
            <a:off x="1851246" y="57150"/>
            <a:ext cx="7292754" cy="4000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pPr marL="171450" indent="0">
              <a:buFontTx/>
              <a:buNone/>
            </a:pPr>
            <a:r>
              <a:rPr lang="en-US" sz="1600" dirty="0" smtClean="0">
                <a:solidFill>
                  <a:srgbClr val="FF0000"/>
                </a:solidFill>
              </a:rPr>
              <a:t>“Make everything as simple as possible, but not simpler.” – A. Einstein</a:t>
            </a:r>
          </a:p>
        </p:txBody>
      </p:sp>
    </p:spTree>
    <p:extLst>
      <p:ext uri="{BB962C8B-B14F-4D97-AF65-F5344CB8AC3E}">
        <p14:creationId xmlns:p14="http://schemas.microsoft.com/office/powerpoint/2010/main" val="16151258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Level Limit?</a:t>
            </a:r>
            <a:endParaRPr lang="en-US" dirty="0"/>
          </a:p>
        </p:txBody>
      </p:sp>
      <p:sp>
        <p:nvSpPr>
          <p:cNvPr id="3" name="Content Placeholder 2"/>
          <p:cNvSpPr>
            <a:spLocks noGrp="1"/>
          </p:cNvSpPr>
          <p:nvPr>
            <p:ph idx="1"/>
          </p:nvPr>
        </p:nvSpPr>
        <p:spPr>
          <a:xfrm>
            <a:off x="4813300" y="1524000"/>
            <a:ext cx="4330700" cy="4572000"/>
          </a:xfrm>
        </p:spPr>
        <p:txBody>
          <a:bodyPr/>
          <a:lstStyle/>
          <a:p>
            <a:r>
              <a:rPr lang="en-US" sz="2000" dirty="0" smtClean="0"/>
              <a:t>Problem</a:t>
            </a:r>
          </a:p>
          <a:p>
            <a:pPr lvl="1"/>
            <a:r>
              <a:rPr lang="en-US" sz="1800" dirty="0" smtClean="0"/>
              <a:t>Small </a:t>
            </a:r>
            <a:r>
              <a:rPr lang="en-US" sz="1800" dirty="0"/>
              <a:t>voids require infinite refinement</a:t>
            </a:r>
          </a:p>
          <a:p>
            <a:r>
              <a:rPr lang="en-US" sz="2000" dirty="0" smtClean="0"/>
              <a:t>Solution: [</a:t>
            </a:r>
            <a:r>
              <a:rPr lang="en-US" sz="2000" dirty="0"/>
              <a:t>Wei08</a:t>
            </a:r>
            <a:r>
              <a:rPr lang="en-US" sz="2000" dirty="0" smtClean="0"/>
              <a:t>], [BWWM10</a:t>
            </a:r>
            <a:r>
              <a:rPr lang="en-US" sz="2000" dirty="0"/>
              <a:t> </a:t>
            </a:r>
          </a:p>
          <a:p>
            <a:pPr lvl="1"/>
            <a:r>
              <a:rPr lang="en-US" sz="1800" dirty="0" smtClean="0"/>
              <a:t>Stop early</a:t>
            </a:r>
            <a:br>
              <a:rPr lang="en-US" sz="1800" dirty="0" smtClean="0"/>
            </a:br>
            <a:r>
              <a:rPr lang="en-US" sz="1800" dirty="0" smtClean="0"/>
              <a:t>to avoid memory blow-up</a:t>
            </a:r>
          </a:p>
          <a:p>
            <a:r>
              <a:rPr lang="en-US" sz="2000" dirty="0" smtClean="0"/>
              <a:t>Solution: Us</a:t>
            </a:r>
          </a:p>
          <a:p>
            <a:pPr lvl="1"/>
            <a:r>
              <a:rPr lang="en-US" sz="1800" dirty="0" smtClean="0">
                <a:solidFill>
                  <a:srgbClr val="FF0000"/>
                </a:solidFill>
              </a:rPr>
              <a:t>Small voids happen </a:t>
            </a:r>
            <a:br>
              <a:rPr lang="en-US" sz="1800" dirty="0" smtClean="0">
                <a:solidFill>
                  <a:srgbClr val="FF0000"/>
                </a:solidFill>
              </a:rPr>
            </a:br>
            <a:r>
              <a:rPr lang="en-US" sz="1800" dirty="0" smtClean="0">
                <a:solidFill>
                  <a:srgbClr val="FF0000"/>
                </a:solidFill>
              </a:rPr>
              <a:t>rarely on average </a:t>
            </a:r>
            <a:r>
              <a:rPr lang="en-US" sz="1800" dirty="0" smtClean="0"/>
              <a:t>so</a:t>
            </a:r>
          </a:p>
          <a:p>
            <a:pPr lvl="1"/>
            <a:r>
              <a:rPr lang="en-US" sz="1800" dirty="0" smtClean="0"/>
              <a:t>Refine all squares periodically in lock step</a:t>
            </a:r>
          </a:p>
          <a:p>
            <a:pPr lvl="2"/>
            <a:r>
              <a:rPr lang="en-US" sz="1600" dirty="0"/>
              <a:t>Refine to finite-precision</a:t>
            </a:r>
          </a:p>
          <a:p>
            <a:pPr lvl="2"/>
            <a:r>
              <a:rPr lang="en-US" sz="1600" dirty="0"/>
              <a:t>Memory is fine in practice</a:t>
            </a:r>
          </a:p>
          <a:p>
            <a:pPr lvl="2"/>
            <a:r>
              <a:rPr lang="en-US" sz="1600" dirty="0" smtClean="0">
                <a:solidFill>
                  <a:schemeClr val="tx2"/>
                </a:solidFill>
              </a:rPr>
              <a:t>Benefit: maximal </a:t>
            </a:r>
            <a:endParaRPr lang="en-US" sz="1600" dirty="0" smtClean="0">
              <a:solidFill>
                <a:schemeClr val="tx1"/>
              </a:solidFill>
            </a:endParaRPr>
          </a:p>
        </p:txBody>
      </p:sp>
      <p:grpSp>
        <p:nvGrpSpPr>
          <p:cNvPr id="16" name="Group 15"/>
          <p:cNvGrpSpPr/>
          <p:nvPr/>
        </p:nvGrpSpPr>
        <p:grpSpPr>
          <a:xfrm>
            <a:off x="12700" y="763060"/>
            <a:ext cx="2191810" cy="2096560"/>
            <a:chOff x="1066800" y="1163110"/>
            <a:chExt cx="2191810" cy="2096560"/>
          </a:xfrm>
        </p:grpSpPr>
        <p:sp>
          <p:nvSpPr>
            <p:cNvPr id="4" name="Flowchart: Connector 9"/>
            <p:cNvSpPr/>
            <p:nvPr/>
          </p:nvSpPr>
          <p:spPr>
            <a:xfrm>
              <a:off x="1504950" y="208386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 name="Flowchart: Connector 9"/>
            <p:cNvSpPr/>
            <p:nvPr/>
          </p:nvSpPr>
          <p:spPr>
            <a:xfrm>
              <a:off x="1066800" y="116311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 name="Flowchart: Connector 9"/>
            <p:cNvSpPr/>
            <p:nvPr/>
          </p:nvSpPr>
          <p:spPr>
            <a:xfrm>
              <a:off x="2082800" y="127106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 name="Rectangle 6"/>
            <p:cNvSpPr/>
            <p:nvPr/>
          </p:nvSpPr>
          <p:spPr bwMode="auto">
            <a:xfrm>
              <a:off x="1698625" y="1663700"/>
              <a:ext cx="914400" cy="9144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grpSp>
        <p:nvGrpSpPr>
          <p:cNvPr id="17" name="Group 16"/>
          <p:cNvGrpSpPr/>
          <p:nvPr/>
        </p:nvGrpSpPr>
        <p:grpSpPr>
          <a:xfrm>
            <a:off x="1130300" y="2883960"/>
            <a:ext cx="2191810" cy="2096560"/>
            <a:chOff x="1117600" y="3474510"/>
            <a:chExt cx="2191810" cy="2096560"/>
          </a:xfrm>
        </p:grpSpPr>
        <p:sp>
          <p:nvSpPr>
            <p:cNvPr id="8" name="Flowchart: Connector 9"/>
            <p:cNvSpPr/>
            <p:nvPr/>
          </p:nvSpPr>
          <p:spPr>
            <a:xfrm>
              <a:off x="1555750" y="439526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 name="Flowchart: Connector 9"/>
            <p:cNvSpPr/>
            <p:nvPr/>
          </p:nvSpPr>
          <p:spPr>
            <a:xfrm>
              <a:off x="1117600" y="347451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 name="Flowchart: Connector 9"/>
            <p:cNvSpPr/>
            <p:nvPr/>
          </p:nvSpPr>
          <p:spPr>
            <a:xfrm>
              <a:off x="2133600" y="358246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nvGrpSpPr>
            <p:cNvPr id="15" name="Group 14"/>
            <p:cNvGrpSpPr/>
            <p:nvPr/>
          </p:nvGrpSpPr>
          <p:grpSpPr>
            <a:xfrm>
              <a:off x="1730375" y="3946525"/>
              <a:ext cx="914400" cy="914400"/>
              <a:chOff x="1749425" y="3981450"/>
              <a:chExt cx="914400" cy="914400"/>
            </a:xfrm>
          </p:grpSpPr>
          <p:sp>
            <p:nvSpPr>
              <p:cNvPr id="11" name="Rectangle 10"/>
              <p:cNvSpPr>
                <a:spLocks noChangeAspect="1"/>
              </p:cNvSpPr>
              <p:nvPr/>
            </p:nvSpPr>
            <p:spPr bwMode="auto">
              <a:xfrm>
                <a:off x="1749425" y="3981450"/>
                <a:ext cx="457200" cy="4572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Rectangle 11"/>
              <p:cNvSpPr>
                <a:spLocks noChangeAspect="1"/>
              </p:cNvSpPr>
              <p:nvPr/>
            </p:nvSpPr>
            <p:spPr bwMode="auto">
              <a:xfrm>
                <a:off x="2206625" y="3981450"/>
                <a:ext cx="457200" cy="4572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Rectangle 12"/>
              <p:cNvSpPr>
                <a:spLocks noChangeAspect="1"/>
              </p:cNvSpPr>
              <p:nvPr/>
            </p:nvSpPr>
            <p:spPr bwMode="auto">
              <a:xfrm>
                <a:off x="1749425" y="4438650"/>
                <a:ext cx="457200" cy="4572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Rectangle 13"/>
              <p:cNvSpPr>
                <a:spLocks noChangeAspect="1"/>
              </p:cNvSpPr>
              <p:nvPr/>
            </p:nvSpPr>
            <p:spPr bwMode="auto">
              <a:xfrm>
                <a:off x="2206625" y="4438650"/>
                <a:ext cx="457200" cy="457200"/>
              </a:xfrm>
              <a:prstGeom prst="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grpSp>
      <p:sp>
        <p:nvSpPr>
          <p:cNvPr id="19" name="Flowchart: Connector 9"/>
          <p:cNvSpPr/>
          <p:nvPr/>
        </p:nvSpPr>
        <p:spPr>
          <a:xfrm>
            <a:off x="3225800" y="568219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0" name="Flowchart: Connector 9"/>
          <p:cNvSpPr/>
          <p:nvPr/>
        </p:nvSpPr>
        <p:spPr>
          <a:xfrm>
            <a:off x="2787650" y="476144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 name="Flowchart: Connector 9"/>
          <p:cNvSpPr/>
          <p:nvPr/>
        </p:nvSpPr>
        <p:spPr>
          <a:xfrm>
            <a:off x="3803650" y="4869390"/>
            <a:ext cx="1175810" cy="117581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nvGrpSpPr>
          <p:cNvPr id="22" name="Group 21"/>
          <p:cNvGrpSpPr/>
          <p:nvPr/>
        </p:nvGrpSpPr>
        <p:grpSpPr>
          <a:xfrm>
            <a:off x="3740150" y="5576355"/>
            <a:ext cx="228600" cy="228600"/>
            <a:chOff x="1749425" y="3981450"/>
            <a:chExt cx="914400" cy="914400"/>
          </a:xfrm>
        </p:grpSpPr>
        <p:sp>
          <p:nvSpPr>
            <p:cNvPr id="23" name="Rectangle 22"/>
            <p:cNvSpPr>
              <a:spLocks noChangeAspect="1"/>
            </p:cNvSpPr>
            <p:nvPr/>
          </p:nvSpPr>
          <p:spPr bwMode="auto">
            <a:xfrm>
              <a:off x="1749425" y="3981450"/>
              <a:ext cx="457200" cy="4572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4" name="Rectangle 23"/>
            <p:cNvSpPr>
              <a:spLocks noChangeAspect="1"/>
            </p:cNvSpPr>
            <p:nvPr/>
          </p:nvSpPr>
          <p:spPr bwMode="auto">
            <a:xfrm>
              <a:off x="2206625" y="3981450"/>
              <a:ext cx="457200" cy="4572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5" name="Rectangle 24"/>
            <p:cNvSpPr>
              <a:spLocks noChangeAspect="1"/>
            </p:cNvSpPr>
            <p:nvPr/>
          </p:nvSpPr>
          <p:spPr bwMode="auto">
            <a:xfrm>
              <a:off x="1749425" y="4438650"/>
              <a:ext cx="457200" cy="4572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6" name="Rectangle 25"/>
            <p:cNvSpPr>
              <a:spLocks noChangeAspect="1"/>
            </p:cNvSpPr>
            <p:nvPr/>
          </p:nvSpPr>
          <p:spPr bwMode="auto">
            <a:xfrm>
              <a:off x="2206625" y="4438650"/>
              <a:ext cx="457200" cy="457200"/>
            </a:xfrm>
            <a:prstGeom prst="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cxnSp>
        <p:nvCxnSpPr>
          <p:cNvPr id="28" name="Straight Arrow Connector 27"/>
          <p:cNvCxnSpPr/>
          <p:nvPr/>
        </p:nvCxnSpPr>
        <p:spPr bwMode="auto">
          <a:xfrm>
            <a:off x="1714500" y="2457450"/>
            <a:ext cx="107950" cy="336550"/>
          </a:xfrm>
          <a:prstGeom prst="straightConnector1">
            <a:avLst/>
          </a:prstGeom>
          <a:solidFill>
            <a:schemeClr val="accent1"/>
          </a:solidFill>
          <a:ln w="12700" cap="flat" cmpd="sng" algn="ctr">
            <a:solidFill>
              <a:schemeClr val="tx2"/>
            </a:solidFill>
            <a:prstDash val="solid"/>
            <a:round/>
            <a:headEnd type="none" w="med" len="med"/>
            <a:tailEnd type="arrow"/>
          </a:ln>
          <a:effectLst/>
        </p:spPr>
      </p:cxnSp>
      <p:cxnSp>
        <p:nvCxnSpPr>
          <p:cNvPr id="30" name="Straight Arrow Connector 29"/>
          <p:cNvCxnSpPr>
            <a:endCxn id="20" idx="0"/>
          </p:cNvCxnSpPr>
          <p:nvPr/>
        </p:nvCxnSpPr>
        <p:spPr bwMode="auto">
          <a:xfrm>
            <a:off x="2794000" y="4318000"/>
            <a:ext cx="581555" cy="443440"/>
          </a:xfrm>
          <a:prstGeom prst="straightConnector1">
            <a:avLst/>
          </a:prstGeom>
          <a:solidFill>
            <a:schemeClr val="accent1"/>
          </a:solidFill>
          <a:ln w="12700" cap="flat" cmpd="sng" algn="ctr">
            <a:solidFill>
              <a:srgbClr val="0000FF"/>
            </a:solidFill>
            <a:prstDash val="solid"/>
            <a:round/>
            <a:headEnd type="none" w="med" len="med"/>
            <a:tailEnd type="arrow"/>
          </a:ln>
          <a:effectLst/>
        </p:spPr>
      </p:cxnSp>
      <p:sp>
        <p:nvSpPr>
          <p:cNvPr id="31" name="TextBox 30"/>
          <p:cNvSpPr txBox="1"/>
          <p:nvPr/>
        </p:nvSpPr>
        <p:spPr>
          <a:xfrm>
            <a:off x="3003550" y="4152900"/>
            <a:ext cx="492443" cy="461665"/>
          </a:xfrm>
          <a:prstGeom prst="rect">
            <a:avLst/>
          </a:prstGeom>
          <a:noFill/>
          <a:ln>
            <a:solidFill>
              <a:srgbClr val="0000FF"/>
            </a:solidFill>
          </a:ln>
        </p:spPr>
        <p:txBody>
          <a:bodyPr wrap="none" rtlCol="0">
            <a:spAutoFit/>
          </a:bodyPr>
          <a:lstStyle/>
          <a:p>
            <a:r>
              <a:rPr lang="en-US" dirty="0" smtClean="0">
                <a:solidFill>
                  <a:srgbClr val="0000FF"/>
                </a:solidFill>
              </a:rPr>
              <a:t>…</a:t>
            </a:r>
            <a:endParaRPr lang="en-US" dirty="0">
              <a:solidFill>
                <a:srgbClr val="0000FF"/>
              </a:solidFill>
            </a:endParaRPr>
          </a:p>
        </p:txBody>
      </p:sp>
      <p:cxnSp>
        <p:nvCxnSpPr>
          <p:cNvPr id="35" name="Straight Arrow Connector 34"/>
          <p:cNvCxnSpPr>
            <a:endCxn id="38" idx="1"/>
          </p:cNvCxnSpPr>
          <p:nvPr/>
        </p:nvCxnSpPr>
        <p:spPr bwMode="auto">
          <a:xfrm>
            <a:off x="1085850" y="1695450"/>
            <a:ext cx="1314450" cy="372080"/>
          </a:xfrm>
          <a:prstGeom prst="straightConnector1">
            <a:avLst/>
          </a:prstGeom>
          <a:solidFill>
            <a:schemeClr val="accent1"/>
          </a:solidFill>
          <a:ln w="12700" cap="flat" cmpd="sng" algn="ctr">
            <a:solidFill>
              <a:schemeClr val="tx1"/>
            </a:solidFill>
            <a:prstDash val="solid"/>
            <a:round/>
            <a:headEnd type="arrow" w="med" len="med"/>
            <a:tailEnd type="none"/>
          </a:ln>
          <a:effectLst/>
        </p:spPr>
      </p:cxnSp>
      <p:sp>
        <p:nvSpPr>
          <p:cNvPr id="38" name="TextBox 37"/>
          <p:cNvSpPr txBox="1"/>
          <p:nvPr/>
        </p:nvSpPr>
        <p:spPr>
          <a:xfrm>
            <a:off x="2400300" y="1282700"/>
            <a:ext cx="2698750" cy="1569660"/>
          </a:xfrm>
          <a:prstGeom prst="rect">
            <a:avLst/>
          </a:prstGeom>
          <a:noFill/>
        </p:spPr>
        <p:txBody>
          <a:bodyPr wrap="square" rtlCol="0">
            <a:spAutoFit/>
          </a:bodyPr>
          <a:lstStyle/>
          <a:p>
            <a:r>
              <a:rPr lang="en-US" dirty="0"/>
              <a:t>o</a:t>
            </a:r>
            <a:r>
              <a:rPr lang="en-US" dirty="0" smtClean="0"/>
              <a:t>ne uncovered </a:t>
            </a:r>
            <a:br>
              <a:rPr lang="en-US" dirty="0" smtClean="0"/>
            </a:br>
            <a:r>
              <a:rPr lang="en-US" dirty="0" smtClean="0"/>
              <a:t>point</a:t>
            </a:r>
          </a:p>
          <a:p>
            <a:r>
              <a:rPr lang="en-US" dirty="0" smtClean="0"/>
              <a:t>(or is it covered?</a:t>
            </a:r>
            <a:br>
              <a:rPr lang="en-US" dirty="0" smtClean="0"/>
            </a:br>
            <a:r>
              <a:rPr lang="en-US" dirty="0"/>
              <a:t>l</a:t>
            </a:r>
            <a:r>
              <a:rPr lang="en-US" dirty="0" smtClean="0"/>
              <a:t>et’s look closer…)</a:t>
            </a:r>
            <a:endParaRPr lang="en-US" dirty="0"/>
          </a:p>
        </p:txBody>
      </p:sp>
    </p:spTree>
    <p:extLst>
      <p:ext uri="{BB962C8B-B14F-4D97-AF65-F5344CB8AC3E}">
        <p14:creationId xmlns:p14="http://schemas.microsoft.com/office/powerpoint/2010/main" val="223246544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Algorithm – outer loop parameters</a:t>
            </a:r>
            <a:endParaRPr lang="en-US" dirty="0"/>
          </a:p>
        </p:txBody>
      </p:sp>
      <p:sp>
        <p:nvSpPr>
          <p:cNvPr id="3" name="Content Placeholder 2"/>
          <p:cNvSpPr>
            <a:spLocks noGrp="1"/>
          </p:cNvSpPr>
          <p:nvPr>
            <p:ph idx="1"/>
          </p:nvPr>
        </p:nvSpPr>
        <p:spPr/>
        <p:txBody>
          <a:bodyPr/>
          <a:lstStyle/>
          <a:p>
            <a:pPr marL="171450" indent="0">
              <a:buNone/>
            </a:pPr>
            <a:endParaRPr lang="en-US" dirty="0" smtClean="0"/>
          </a:p>
          <a:p>
            <a:pPr marL="171450" indent="0">
              <a:buNone/>
            </a:pPr>
            <a:endParaRPr lang="en-US" dirty="0" smtClean="0"/>
          </a:p>
          <a:p>
            <a:endParaRPr lang="en-US" dirty="0"/>
          </a:p>
        </p:txBody>
      </p:sp>
      <p:pic>
        <p:nvPicPr>
          <p:cNvPr id="7" name="Picture 6"/>
          <p:cNvPicPr>
            <a:picLocks noChangeAspect="1"/>
          </p:cNvPicPr>
          <p:nvPr/>
        </p:nvPicPr>
        <p:blipFill>
          <a:blip r:embed="rId2"/>
          <a:stretch>
            <a:fillRect/>
          </a:stretch>
        </p:blipFill>
        <p:spPr>
          <a:xfrm>
            <a:off x="412750" y="1238250"/>
            <a:ext cx="4211316" cy="5353050"/>
          </a:xfrm>
          <a:prstGeom prst="rect">
            <a:avLst/>
          </a:prstGeom>
        </p:spPr>
      </p:pic>
      <p:sp>
        <p:nvSpPr>
          <p:cNvPr id="8" name="Process 7"/>
          <p:cNvSpPr/>
          <p:nvPr/>
        </p:nvSpPr>
        <p:spPr bwMode="auto">
          <a:xfrm>
            <a:off x="1270000" y="2190750"/>
            <a:ext cx="1968500" cy="228600"/>
          </a:xfrm>
          <a:prstGeom prst="flowChartProcess">
            <a:avLst/>
          </a:prstGeom>
          <a:solidFill>
            <a:schemeClr val="accent1">
              <a:alpha val="32000"/>
            </a:schemeClr>
          </a:solid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9" name="TextBox 8"/>
          <p:cNvSpPr txBox="1"/>
          <p:nvPr/>
        </p:nvSpPr>
        <p:spPr>
          <a:xfrm>
            <a:off x="4708664" y="2565400"/>
            <a:ext cx="4492486" cy="830997"/>
          </a:xfrm>
          <a:prstGeom prst="rect">
            <a:avLst/>
          </a:prstGeom>
          <a:noFill/>
        </p:spPr>
        <p:txBody>
          <a:bodyPr wrap="none" rtlCol="0">
            <a:spAutoFit/>
          </a:bodyPr>
          <a:lstStyle/>
          <a:p>
            <a:pPr algn="ctr"/>
            <a:r>
              <a:rPr lang="en-US" dirty="0" smtClean="0"/>
              <a:t>How many throws before refining?</a:t>
            </a:r>
          </a:p>
          <a:p>
            <a:pPr algn="ctr"/>
            <a:r>
              <a:rPr lang="en-US" dirty="0" smtClean="0"/>
              <a:t>Throws = A | C</a:t>
            </a:r>
            <a:r>
              <a:rPr lang="en-US" baseline="30000" dirty="0" smtClean="0"/>
              <a:t>i</a:t>
            </a:r>
            <a:r>
              <a:rPr lang="en-US" dirty="0" smtClean="0"/>
              <a:t> |</a:t>
            </a:r>
            <a:endParaRPr lang="en-US" dirty="0"/>
          </a:p>
        </p:txBody>
      </p:sp>
      <p:sp>
        <p:nvSpPr>
          <p:cNvPr id="10" name="TextBox 9"/>
          <p:cNvSpPr txBox="1"/>
          <p:nvPr/>
        </p:nvSpPr>
        <p:spPr>
          <a:xfrm>
            <a:off x="4749800" y="4318000"/>
            <a:ext cx="4227389" cy="1200328"/>
          </a:xfrm>
          <a:prstGeom prst="rect">
            <a:avLst/>
          </a:prstGeom>
          <a:noFill/>
        </p:spPr>
        <p:txBody>
          <a:bodyPr wrap="none" rtlCol="0">
            <a:spAutoFit/>
          </a:bodyPr>
          <a:lstStyle/>
          <a:p>
            <a:r>
              <a:rPr lang="en-US" dirty="0" smtClean="0"/>
              <a:t>How big does array C need to be</a:t>
            </a:r>
            <a:br>
              <a:rPr lang="en-US" dirty="0" smtClean="0"/>
            </a:br>
            <a:r>
              <a:rPr lang="en-US" dirty="0" smtClean="0"/>
              <a:t>to hold all the refined grid cells?</a:t>
            </a:r>
          </a:p>
          <a:p>
            <a:r>
              <a:rPr lang="en-US" dirty="0" smtClean="0"/>
              <a:t>C = B | C</a:t>
            </a:r>
            <a:r>
              <a:rPr lang="en-US" baseline="30000" dirty="0" smtClean="0"/>
              <a:t>o </a:t>
            </a:r>
            <a:r>
              <a:rPr lang="en-US" dirty="0" smtClean="0"/>
              <a:t>|</a:t>
            </a:r>
            <a:endParaRPr lang="en-US" dirty="0"/>
          </a:p>
        </p:txBody>
      </p:sp>
      <p:sp>
        <p:nvSpPr>
          <p:cNvPr id="11" name="TextBox 10"/>
          <p:cNvSpPr txBox="1"/>
          <p:nvPr/>
        </p:nvSpPr>
        <p:spPr>
          <a:xfrm>
            <a:off x="4775200" y="1219200"/>
            <a:ext cx="4097095" cy="1077218"/>
          </a:xfrm>
          <a:prstGeom prst="rect">
            <a:avLst/>
          </a:prstGeom>
          <a:noFill/>
        </p:spPr>
        <p:txBody>
          <a:bodyPr wrap="none" rtlCol="0">
            <a:spAutoFit/>
          </a:bodyPr>
          <a:lstStyle/>
          <a:p>
            <a:r>
              <a:rPr lang="en-US" dirty="0" smtClean="0"/>
              <a:t>Tuning parameter choices: A, B</a:t>
            </a:r>
          </a:p>
          <a:p>
            <a:pPr lvl="1"/>
            <a:r>
              <a:rPr lang="en-US" sz="2000" dirty="0" smtClean="0"/>
              <a:t>C</a:t>
            </a:r>
            <a:r>
              <a:rPr lang="en-US" sz="2000" baseline="30000" dirty="0" smtClean="0"/>
              <a:t>o</a:t>
            </a:r>
            <a:r>
              <a:rPr lang="en-US" sz="2000" dirty="0" smtClean="0"/>
              <a:t> = number initial cells</a:t>
            </a:r>
          </a:p>
          <a:p>
            <a:pPr lvl="1"/>
            <a:r>
              <a:rPr lang="en-US" sz="2000" dirty="0" smtClean="0"/>
              <a:t>C</a:t>
            </a:r>
            <a:r>
              <a:rPr lang="en-US" sz="2000" baseline="30000" dirty="0" smtClean="0"/>
              <a:t>i</a:t>
            </a:r>
            <a:r>
              <a:rPr lang="en-US" sz="2000" dirty="0" smtClean="0"/>
              <a:t> = number current squares</a:t>
            </a:r>
            <a:endParaRPr lang="en-US" sz="2000" dirty="0"/>
          </a:p>
        </p:txBody>
      </p:sp>
      <p:sp>
        <p:nvSpPr>
          <p:cNvPr id="12" name="Process 11"/>
          <p:cNvSpPr/>
          <p:nvPr/>
        </p:nvSpPr>
        <p:spPr bwMode="auto">
          <a:xfrm>
            <a:off x="1498600" y="5467350"/>
            <a:ext cx="2019300" cy="457200"/>
          </a:xfrm>
          <a:prstGeom prst="flowChartProcess">
            <a:avLst/>
          </a:prstGeom>
          <a:solidFill>
            <a:schemeClr val="accent1">
              <a:alpha val="32000"/>
            </a:schemeClr>
          </a:solidFill>
          <a:ln w="12700"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4" name="Straight Arrow Connector 13"/>
          <p:cNvCxnSpPr>
            <a:stCxn id="9" idx="1"/>
            <a:endCxn id="8" idx="3"/>
          </p:cNvCxnSpPr>
          <p:nvPr/>
        </p:nvCxnSpPr>
        <p:spPr bwMode="auto">
          <a:xfrm flipH="1" flipV="1">
            <a:off x="3238500" y="2305050"/>
            <a:ext cx="1470164" cy="675849"/>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cxnSp>
        <p:nvCxnSpPr>
          <p:cNvPr id="15" name="Straight Arrow Connector 14"/>
          <p:cNvCxnSpPr>
            <a:stCxn id="10" idx="1"/>
            <a:endCxn id="12" idx="3"/>
          </p:cNvCxnSpPr>
          <p:nvPr/>
        </p:nvCxnSpPr>
        <p:spPr bwMode="auto">
          <a:xfrm flipH="1">
            <a:off x="3517900" y="4918164"/>
            <a:ext cx="1231900" cy="77778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18" name="TextBox 17"/>
          <p:cNvSpPr txBox="1"/>
          <p:nvPr/>
        </p:nvSpPr>
        <p:spPr>
          <a:xfrm>
            <a:off x="3625850" y="5854700"/>
            <a:ext cx="5329854" cy="461665"/>
          </a:xfrm>
          <a:prstGeom prst="rect">
            <a:avLst/>
          </a:prstGeom>
          <a:noFill/>
          <a:ln w="25400">
            <a:solidFill>
              <a:srgbClr val="FF0000"/>
            </a:solidFill>
          </a:ln>
        </p:spPr>
        <p:txBody>
          <a:bodyPr wrap="none" rtlCol="0">
            <a:spAutoFit/>
          </a:bodyPr>
          <a:lstStyle/>
          <a:p>
            <a:r>
              <a:rPr lang="en-US" dirty="0" smtClean="0">
                <a:solidFill>
                  <a:srgbClr val="FF0000"/>
                </a:solidFill>
              </a:rPr>
              <a:t>Big A </a:t>
            </a:r>
            <a:r>
              <a:rPr lang="en-US" dirty="0" smtClean="0">
                <a:solidFill>
                  <a:srgbClr val="FF0000"/>
                </a:solidFill>
                <a:latin typeface="Wingdings"/>
                <a:ea typeface="Wingdings"/>
                <a:cs typeface="Wingdings"/>
                <a:sym typeface="Wingdings"/>
              </a:rPr>
              <a:t></a:t>
            </a:r>
            <a:r>
              <a:rPr lang="en-US" dirty="0" smtClean="0">
                <a:solidFill>
                  <a:srgbClr val="FF0000"/>
                </a:solidFill>
              </a:rPr>
              <a:t>more time, smaller memory B</a:t>
            </a:r>
          </a:p>
        </p:txBody>
      </p:sp>
    </p:spTree>
    <p:extLst>
      <p:ext uri="{BB962C8B-B14F-4D97-AF65-F5344CB8AC3E}">
        <p14:creationId xmlns:p14="http://schemas.microsoft.com/office/powerpoint/2010/main" val="16980135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7150"/>
            <a:ext cx="7772400" cy="1238250"/>
          </a:xfrm>
        </p:spPr>
        <p:txBody>
          <a:bodyPr/>
          <a:lstStyle/>
          <a:p>
            <a:r>
              <a:rPr lang="en-US" sz="2000" dirty="0" smtClean="0"/>
              <a:t>Output Quality Measures</a:t>
            </a:r>
            <a:br>
              <a:rPr lang="en-US" sz="2000" dirty="0" smtClean="0"/>
            </a:br>
            <a:r>
              <a:rPr lang="en-US" sz="2000" dirty="0" smtClean="0"/>
              <a:t>Parallel Sample – Polygon Algorithm</a:t>
            </a:r>
            <a:br>
              <a:rPr lang="en-US" sz="2000" dirty="0" smtClean="0"/>
            </a:br>
            <a:r>
              <a:rPr lang="en-US" sz="1400" dirty="0"/>
              <a:t>Provably correct bias-free, maximal up to </a:t>
            </a:r>
            <a:r>
              <a:rPr lang="en-US" sz="1400" dirty="0"/>
              <a:t>precision    </a:t>
            </a:r>
            <a:endParaRPr lang="en-US" sz="1400" dirty="0"/>
          </a:p>
        </p:txBody>
      </p:sp>
      <p:pic>
        <p:nvPicPr>
          <p:cNvPr id="4" name="Content Placeholder 3" descr="gpu-fft.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336" t="-798" r="-1502" b="-1862"/>
          <a:stretch/>
        </p:blipFill>
        <p:spPr>
          <a:xfrm>
            <a:off x="431801" y="3894667"/>
            <a:ext cx="3155259" cy="2963333"/>
          </a:xfrm>
        </p:spPr>
      </p:pic>
      <p:pic>
        <p:nvPicPr>
          <p:cNvPr id="6" name="Picture 5" descr="radialMeanPow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7486" y="3742267"/>
            <a:ext cx="4154311" cy="3115733"/>
          </a:xfrm>
          <a:prstGeom prst="rect">
            <a:avLst/>
          </a:prstGeom>
        </p:spPr>
      </p:pic>
      <p:sp>
        <p:nvSpPr>
          <p:cNvPr id="7" name="TextBox 6"/>
          <p:cNvSpPr txBox="1"/>
          <p:nvPr/>
        </p:nvSpPr>
        <p:spPr>
          <a:xfrm>
            <a:off x="3767666" y="4097867"/>
            <a:ext cx="1578227" cy="1200328"/>
          </a:xfrm>
          <a:prstGeom prst="rect">
            <a:avLst/>
          </a:prstGeom>
          <a:noFill/>
        </p:spPr>
        <p:txBody>
          <a:bodyPr wrap="none" rtlCol="0">
            <a:spAutoFit/>
          </a:bodyPr>
          <a:lstStyle/>
          <a:p>
            <a:r>
              <a:rPr lang="en-US" dirty="0"/>
              <a:t>Rings from</a:t>
            </a:r>
          </a:p>
          <a:p>
            <a:r>
              <a:rPr lang="en-US" dirty="0"/>
              <a:t>inhibition</a:t>
            </a:r>
          </a:p>
          <a:p>
            <a:r>
              <a:rPr lang="en-US" dirty="0"/>
              <a:t>radius</a:t>
            </a:r>
          </a:p>
        </p:txBody>
      </p:sp>
      <p:sp>
        <p:nvSpPr>
          <p:cNvPr id="9" name="TextBox 8"/>
          <p:cNvSpPr txBox="1"/>
          <p:nvPr/>
        </p:nvSpPr>
        <p:spPr>
          <a:xfrm>
            <a:off x="3301999" y="1566334"/>
            <a:ext cx="1082448" cy="461665"/>
          </a:xfrm>
          <a:prstGeom prst="rect">
            <a:avLst/>
          </a:prstGeom>
          <a:noFill/>
        </p:spPr>
        <p:txBody>
          <a:bodyPr wrap="none" rtlCol="0">
            <a:spAutoFit/>
          </a:bodyPr>
          <a:lstStyle/>
          <a:p>
            <a:r>
              <a:rPr lang="en-US" dirty="0"/>
              <a:t>10k pts</a:t>
            </a:r>
          </a:p>
        </p:txBody>
      </p:sp>
      <p:sp>
        <p:nvSpPr>
          <p:cNvPr id="10" name="TextBox 9"/>
          <p:cNvSpPr txBox="1"/>
          <p:nvPr/>
        </p:nvSpPr>
        <p:spPr>
          <a:xfrm>
            <a:off x="931332" y="6324601"/>
            <a:ext cx="2295821" cy="461665"/>
          </a:xfrm>
          <a:prstGeom prst="rect">
            <a:avLst/>
          </a:prstGeom>
          <a:noFill/>
        </p:spPr>
        <p:txBody>
          <a:bodyPr wrap="none" rtlCol="0">
            <a:spAutoFit/>
          </a:bodyPr>
          <a:lstStyle/>
          <a:p>
            <a:r>
              <a:rPr lang="en-US" dirty="0"/>
              <a:t>Fourier spectrum</a:t>
            </a:r>
          </a:p>
        </p:txBody>
      </p:sp>
      <p:grpSp>
        <p:nvGrpSpPr>
          <p:cNvPr id="14" name="Group 13"/>
          <p:cNvGrpSpPr/>
          <p:nvPr/>
        </p:nvGrpSpPr>
        <p:grpSpPr>
          <a:xfrm>
            <a:off x="5232400" y="1943451"/>
            <a:ext cx="3710993" cy="1908883"/>
            <a:chOff x="5232400" y="1943451"/>
            <a:chExt cx="3710993" cy="1908883"/>
          </a:xfrm>
        </p:grpSpPr>
        <p:pic>
          <p:nvPicPr>
            <p:cNvPr id="11" name="Picture 10" descr="rad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400" y="2125134"/>
              <a:ext cx="239545" cy="1227666"/>
            </a:xfrm>
            <a:prstGeom prst="rect">
              <a:avLst/>
            </a:prstGeom>
          </p:spPr>
        </p:pic>
        <p:pic>
          <p:nvPicPr>
            <p:cNvPr id="12" name="Picture 11" descr="rad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7708" y="1981200"/>
              <a:ext cx="3495685" cy="1871134"/>
            </a:xfrm>
            <a:prstGeom prst="rect">
              <a:avLst/>
            </a:prstGeom>
          </p:spPr>
        </p:pic>
        <p:pic>
          <p:nvPicPr>
            <p:cNvPr id="13" name="Picture 12" descr="rad3.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1766" y="1943451"/>
              <a:ext cx="2188633" cy="240950"/>
            </a:xfrm>
            <a:prstGeom prst="rect">
              <a:avLst/>
            </a:prstGeom>
          </p:spPr>
        </p:pic>
      </p:grpSp>
      <p:pic>
        <p:nvPicPr>
          <p:cNvPr id="15" name="Picture 14" descr="gpu-sprinkled.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99" y="1159933"/>
            <a:ext cx="2734734" cy="2734734"/>
          </a:xfrm>
          <a:prstGeom prst="rect">
            <a:avLst/>
          </a:prstGeom>
        </p:spPr>
      </p:pic>
    </p:spTree>
    <p:extLst>
      <p:ext uri="{BB962C8B-B14F-4D97-AF65-F5344CB8AC3E}">
        <p14:creationId xmlns:p14="http://schemas.microsoft.com/office/powerpoint/2010/main" val="9859868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66688"/>
            <a:ext cx="7772400" cy="1014412"/>
          </a:xfrm>
        </p:spPr>
        <p:txBody>
          <a:bodyPr/>
          <a:lstStyle/>
          <a:p>
            <a:pPr lvl="1"/>
            <a:r>
              <a:rPr lang="en-US" sz="2000" dirty="0"/>
              <a:t>Output Quality Measures</a:t>
            </a:r>
            <a:br>
              <a:rPr lang="en-US" sz="2000" dirty="0"/>
            </a:br>
            <a:r>
              <a:rPr lang="en-US" sz="2000" dirty="0"/>
              <a:t>Parallel Sample – Quadtree Algorithm Point </a:t>
            </a:r>
            <a:br>
              <a:rPr lang="en-US" sz="2000" dirty="0"/>
            </a:br>
            <a:r>
              <a:rPr lang="en-US" sz="1400" dirty="0"/>
              <a:t>Provably correct bias-free, maximal up to </a:t>
            </a:r>
            <a:r>
              <a:rPr lang="en-US" sz="1400" dirty="0" smtClean="0"/>
              <a:t>precision</a:t>
            </a:r>
            <a:endParaRPr lang="en-US" sz="2000" dirty="0"/>
          </a:p>
        </p:txBody>
      </p:sp>
      <p:sp>
        <p:nvSpPr>
          <p:cNvPr id="3" name="Content Placeholder 2"/>
          <p:cNvSpPr>
            <a:spLocks noGrp="1"/>
          </p:cNvSpPr>
          <p:nvPr>
            <p:ph idx="1"/>
          </p:nvPr>
        </p:nvSpPr>
        <p:spPr>
          <a:xfrm>
            <a:off x="3143250" y="4940300"/>
            <a:ext cx="3511550" cy="457200"/>
          </a:xfrm>
        </p:spPr>
        <p:txBody>
          <a:bodyPr/>
          <a:lstStyle/>
          <a:p>
            <a:pPr marL="171450" indent="0">
              <a:buNone/>
            </a:pPr>
            <a:r>
              <a:rPr lang="en-US" sz="2000" dirty="0" smtClean="0">
                <a:solidFill>
                  <a:schemeClr val="tx2"/>
                </a:solidFill>
              </a:rPr>
              <a:t>Experiments </a:t>
            </a:r>
            <a:br>
              <a:rPr lang="en-US" sz="2000" dirty="0" smtClean="0">
                <a:solidFill>
                  <a:schemeClr val="tx2"/>
                </a:solidFill>
              </a:rPr>
            </a:br>
            <a:r>
              <a:rPr lang="en-US" sz="2000" dirty="0" smtClean="0">
                <a:solidFill>
                  <a:schemeClr val="tx2"/>
                </a:solidFill>
              </a:rPr>
              <a:t>confirm</a:t>
            </a:r>
          </a:p>
          <a:p>
            <a:pPr marL="171450" indent="0">
              <a:buNone/>
            </a:pPr>
            <a:r>
              <a:rPr lang="en-US" sz="2000" dirty="0" smtClean="0">
                <a:solidFill>
                  <a:schemeClr val="tx2"/>
                </a:solidFill>
              </a:rPr>
              <a:t>(GPU)</a:t>
            </a:r>
            <a:endParaRPr lang="en-US" sz="2000" dirty="0">
              <a:solidFill>
                <a:schemeClr val="tx2"/>
              </a:solidFill>
            </a:endParaRPr>
          </a:p>
        </p:txBody>
      </p:sp>
      <p:pic>
        <p:nvPicPr>
          <p:cNvPr id="4" name="Picture 3" descr="psa-gpu-0_01-spe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1181100"/>
            <a:ext cx="3676650" cy="3676650"/>
          </a:xfrm>
          <a:prstGeom prst="rect">
            <a:avLst/>
          </a:prstGeom>
        </p:spPr>
      </p:pic>
      <p:pic>
        <p:nvPicPr>
          <p:cNvPr id="5" name="Picture 4" descr="psa-gpu-0_01-r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700" y="4633096"/>
            <a:ext cx="3321050" cy="2243953"/>
          </a:xfrm>
          <a:prstGeom prst="rect">
            <a:avLst/>
          </a:prstGeom>
        </p:spPr>
      </p:pic>
      <p:pic>
        <p:nvPicPr>
          <p:cNvPr id="6" name="Picture 5" descr="psa-gpu-0_01-p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450" y="1168400"/>
            <a:ext cx="3683000" cy="3683000"/>
          </a:xfrm>
          <a:prstGeom prst="rect">
            <a:avLst/>
          </a:prstGeom>
        </p:spPr>
      </p:pic>
      <p:pic>
        <p:nvPicPr>
          <p:cNvPr id="7" name="Picture 6" descr="psa-gpu-0_01-an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300" y="4714618"/>
            <a:ext cx="3200400" cy="2162432"/>
          </a:xfrm>
          <a:prstGeom prst="rect">
            <a:avLst/>
          </a:prstGeom>
        </p:spPr>
      </p:pic>
    </p:spTree>
    <p:extLst>
      <p:ext uri="{BB962C8B-B14F-4D97-AF65-F5344CB8AC3E}">
        <p14:creationId xmlns:p14="http://schemas.microsoft.com/office/powerpoint/2010/main" val="35223851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 Process?</a:t>
            </a:r>
            <a:endParaRPr lang="en-US" dirty="0"/>
          </a:p>
        </p:txBody>
      </p:sp>
      <p:sp>
        <p:nvSpPr>
          <p:cNvPr id="3" name="Content Placeholder 2"/>
          <p:cNvSpPr>
            <a:spLocks noGrp="1"/>
          </p:cNvSpPr>
          <p:nvPr>
            <p:ph idx="1"/>
          </p:nvPr>
        </p:nvSpPr>
        <p:spPr/>
        <p:txBody>
          <a:bodyPr/>
          <a:lstStyle/>
          <a:p>
            <a:r>
              <a:rPr lang="en-US" dirty="0"/>
              <a:t>Which would you rather have?</a:t>
            </a:r>
          </a:p>
          <a:p>
            <a:endParaRPr lang="en-US" dirty="0" smtClean="0"/>
          </a:p>
          <a:p>
            <a:r>
              <a:rPr lang="en-US" dirty="0" smtClean="0"/>
              <a:t>Definition of desired result </a:t>
            </a:r>
          </a:p>
          <a:p>
            <a:pPr lvl="1"/>
            <a:endParaRPr lang="en-US" dirty="0"/>
          </a:p>
          <a:p>
            <a:pPr lvl="2"/>
            <a:endParaRPr lang="en-US" dirty="0"/>
          </a:p>
          <a:p>
            <a:endParaRPr lang="en-US" dirty="0"/>
          </a:p>
          <a:p>
            <a:r>
              <a:rPr lang="en-US" dirty="0" smtClean="0"/>
              <a:t>Process to obtain it (e.g. </a:t>
            </a:r>
            <a:r>
              <a:rPr lang="en-US" dirty="0"/>
              <a:t>a</a:t>
            </a:r>
            <a:r>
              <a:rPr lang="en-US" dirty="0" smtClean="0"/>
              <a:t>lgorithm)</a:t>
            </a:r>
          </a:p>
          <a:p>
            <a:pPr lvl="1"/>
            <a:endParaRPr lang="en-US" dirty="0"/>
          </a:p>
          <a:p>
            <a:endParaRPr lang="en-US" dirty="0"/>
          </a:p>
        </p:txBody>
      </p:sp>
    </p:spTree>
    <p:extLst>
      <p:ext uri="{BB962C8B-B14F-4D97-AF65-F5344CB8AC3E}">
        <p14:creationId xmlns:p14="http://schemas.microsoft.com/office/powerpoint/2010/main" val="38692618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or Process?</a:t>
            </a:r>
            <a:endParaRPr lang="en-US" dirty="0"/>
          </a:p>
        </p:txBody>
      </p:sp>
      <p:sp>
        <p:nvSpPr>
          <p:cNvPr id="3" name="Content Placeholder 2"/>
          <p:cNvSpPr>
            <a:spLocks noGrp="1"/>
          </p:cNvSpPr>
          <p:nvPr>
            <p:ph idx="1"/>
          </p:nvPr>
        </p:nvSpPr>
        <p:spPr/>
        <p:txBody>
          <a:bodyPr/>
          <a:lstStyle/>
          <a:p>
            <a:r>
              <a:rPr lang="en-US" dirty="0"/>
              <a:t>Which would you rather have?</a:t>
            </a:r>
          </a:p>
          <a:p>
            <a:endParaRPr lang="en-US" dirty="0" smtClean="0"/>
          </a:p>
          <a:p>
            <a:r>
              <a:rPr lang="en-US" dirty="0" smtClean="0"/>
              <a:t>Definition of desired result </a:t>
            </a:r>
          </a:p>
          <a:p>
            <a:pPr lvl="1"/>
            <a:r>
              <a:rPr lang="en-US" dirty="0"/>
              <a:t>sorted order </a:t>
            </a:r>
          </a:p>
          <a:p>
            <a:pPr lvl="2"/>
            <a:r>
              <a:rPr lang="en-US" dirty="0"/>
              <a:t>so you can discover quicksort</a:t>
            </a:r>
          </a:p>
          <a:p>
            <a:pPr marL="171450" indent="0">
              <a:buNone/>
            </a:pPr>
            <a:endParaRPr lang="en-US" dirty="0"/>
          </a:p>
          <a:p>
            <a:r>
              <a:rPr lang="en-US" dirty="0" smtClean="0"/>
              <a:t>Process to obtain it (e.g. </a:t>
            </a:r>
            <a:r>
              <a:rPr lang="en-US" dirty="0"/>
              <a:t>a</a:t>
            </a:r>
            <a:r>
              <a:rPr lang="en-US" dirty="0" smtClean="0"/>
              <a:t>lgorithm)</a:t>
            </a:r>
          </a:p>
          <a:p>
            <a:pPr lvl="1"/>
            <a:r>
              <a:rPr lang="en-US" dirty="0"/>
              <a:t>Bubblesort algorithm</a:t>
            </a:r>
          </a:p>
          <a:p>
            <a:pPr lvl="1"/>
            <a:endParaRPr lang="en-US" dirty="0"/>
          </a:p>
          <a:p>
            <a:endParaRPr lang="en-US" dirty="0"/>
          </a:p>
        </p:txBody>
      </p:sp>
    </p:spTree>
    <p:extLst>
      <p:ext uri="{BB962C8B-B14F-4D97-AF65-F5344CB8AC3E}">
        <p14:creationId xmlns:p14="http://schemas.microsoft.com/office/powerpoint/2010/main" val="5420193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“Unbiased” Opinion</a:t>
            </a:r>
            <a:endParaRPr lang="en-US" dirty="0"/>
          </a:p>
        </p:txBody>
      </p:sp>
      <p:sp>
        <p:nvSpPr>
          <p:cNvPr id="3" name="Content Placeholder 2"/>
          <p:cNvSpPr>
            <a:spLocks noGrp="1"/>
          </p:cNvSpPr>
          <p:nvPr>
            <p:ph idx="1"/>
          </p:nvPr>
        </p:nvSpPr>
        <p:spPr>
          <a:xfrm>
            <a:off x="737786" y="1174926"/>
            <a:ext cx="7772400" cy="4572000"/>
          </a:xfrm>
        </p:spPr>
        <p:txBody>
          <a:bodyPr/>
          <a:lstStyle/>
          <a:p>
            <a:r>
              <a:rPr lang="en-US" sz="1800" dirty="0" smtClean="0"/>
              <a:t>Unbiased as a description of (serial) </a:t>
            </a:r>
            <a:r>
              <a:rPr lang="en-US" sz="1800" u="sng" dirty="0" smtClean="0">
                <a:solidFill>
                  <a:srgbClr val="FF0000"/>
                </a:solidFill>
              </a:rPr>
              <a:t>process</a:t>
            </a:r>
          </a:p>
          <a:p>
            <a:pPr lvl="1"/>
            <a:r>
              <a:rPr lang="en-US" sz="1800" dirty="0" smtClean="0">
                <a:solidFill>
                  <a:srgbClr val="FF0000"/>
                </a:solidFill>
              </a:rPr>
              <a:t>insertion probability independent of location</a:t>
            </a:r>
          </a:p>
          <a:p>
            <a:endParaRPr lang="en-US" sz="1800" dirty="0"/>
          </a:p>
          <a:p>
            <a:endParaRPr lang="en-US" sz="1800" dirty="0" smtClean="0"/>
          </a:p>
          <a:p>
            <a:endParaRPr lang="en-US" sz="1800" dirty="0" smtClean="0"/>
          </a:p>
          <a:p>
            <a:r>
              <a:rPr lang="en-US" sz="1800" dirty="0" smtClean="0"/>
              <a:t>Unbiased as a description of </a:t>
            </a:r>
            <a:r>
              <a:rPr lang="en-US" sz="1800" u="sng" dirty="0" smtClean="0">
                <a:solidFill>
                  <a:srgbClr val="FF0000"/>
                </a:solidFill>
              </a:rPr>
              <a:t>outcome</a:t>
            </a:r>
          </a:p>
          <a:p>
            <a:pPr lvl="1"/>
            <a:r>
              <a:rPr lang="en-US" sz="1800" dirty="0" smtClean="0">
                <a:solidFill>
                  <a:srgbClr val="FF0000"/>
                </a:solidFill>
              </a:rPr>
              <a:t>pairwise distance spectra, blue noise</a:t>
            </a:r>
          </a:p>
          <a:p>
            <a:pPr marL="171450" indent="0">
              <a:buNone/>
            </a:pPr>
            <a:endParaRPr lang="en-US" sz="1800" dirty="0"/>
          </a:p>
          <a:p>
            <a:pPr marL="171450" indent="0">
              <a:buNone/>
            </a:pPr>
            <a:endParaRPr lang="en-US" sz="1800" dirty="0"/>
          </a:p>
          <a:p>
            <a:endParaRPr lang="en-US" sz="1800" dirty="0" smtClean="0"/>
          </a:p>
          <a:p>
            <a:endParaRPr lang="en-US" sz="1800" dirty="0" smtClean="0"/>
          </a:p>
          <a:p>
            <a:pPr lvl="1"/>
            <a:r>
              <a:rPr lang="en-US" sz="1600" dirty="0" smtClean="0"/>
              <a:t>But not described analytically</a:t>
            </a:r>
          </a:p>
          <a:p>
            <a:r>
              <a:rPr lang="en-US" sz="1800" dirty="0" smtClean="0"/>
              <a:t>Unbiased process leads to unbiased outcome, </a:t>
            </a:r>
            <a:br>
              <a:rPr lang="en-US" sz="1800" dirty="0" smtClean="0"/>
            </a:br>
            <a:r>
              <a:rPr lang="en-US" sz="1800" dirty="0" smtClean="0"/>
              <a:t>but so might other processes</a:t>
            </a:r>
          </a:p>
        </p:txBody>
      </p:sp>
      <p:graphicFrame>
        <p:nvGraphicFramePr>
          <p:cNvPr id="4" name="Object 3"/>
          <p:cNvGraphicFramePr>
            <a:graphicFrameLocks noChangeAspect="1"/>
          </p:cNvGraphicFramePr>
          <p:nvPr>
            <p:extLst>
              <p:ext uri="{D42A27DB-BD31-4B8C-83A1-F6EECF244321}">
                <p14:modId xmlns:p14="http://schemas.microsoft.com/office/powerpoint/2010/main" val="969045331"/>
              </p:ext>
            </p:extLst>
          </p:nvPr>
        </p:nvGraphicFramePr>
        <p:xfrm>
          <a:off x="4040101" y="2072375"/>
          <a:ext cx="2273088" cy="385996"/>
        </p:xfrm>
        <a:graphic>
          <a:graphicData uri="http://schemas.openxmlformats.org/presentationml/2006/ole">
            <mc:AlternateContent xmlns:mc="http://schemas.openxmlformats.org/markup-compatibility/2006">
              <mc:Choice xmlns:v="urn:schemas-microsoft-com:vml" Requires="v">
                <p:oleObj spid="_x0000_s299054" name="Equation" r:id="rId3" imgW="1346040" imgH="228600" progId="Equation.3">
                  <p:embed/>
                </p:oleObj>
              </mc:Choice>
              <mc:Fallback>
                <p:oleObj name="Equation" r:id="rId3" imgW="134604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101" y="2072375"/>
                        <a:ext cx="2273088" cy="385996"/>
                      </a:xfrm>
                      <a:prstGeom prst="rect">
                        <a:avLst/>
                      </a:prstGeom>
                      <a:noFill/>
                    </p:spPr>
                  </p:pic>
                </p:oleObj>
              </mc:Fallback>
            </mc:AlternateContent>
          </a:graphicData>
        </a:graphic>
      </p:graphicFrame>
      <p:grpSp>
        <p:nvGrpSpPr>
          <p:cNvPr id="6" name="Group 5"/>
          <p:cNvGrpSpPr>
            <a:grpSpLocks noChangeAspect="1"/>
          </p:cNvGrpSpPr>
          <p:nvPr/>
        </p:nvGrpSpPr>
        <p:grpSpPr>
          <a:xfrm>
            <a:off x="6527115" y="1766488"/>
            <a:ext cx="2054894" cy="1516291"/>
            <a:chOff x="6527115" y="1766488"/>
            <a:chExt cx="1441867" cy="1063943"/>
          </a:xfrm>
        </p:grpSpPr>
        <p:sp>
          <p:nvSpPr>
            <p:cNvPr id="5" name="Rectangle 4"/>
            <p:cNvSpPr/>
            <p:nvPr/>
          </p:nvSpPr>
          <p:spPr bwMode="auto">
            <a:xfrm>
              <a:off x="6527115" y="1823084"/>
              <a:ext cx="1441867" cy="981076"/>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nvGrpSpPr>
            <p:cNvPr id="7" name="Group 6"/>
            <p:cNvGrpSpPr>
              <a:grpSpLocks noChangeAspect="1"/>
            </p:cNvGrpSpPr>
            <p:nvPr/>
          </p:nvGrpSpPr>
          <p:grpSpPr>
            <a:xfrm>
              <a:off x="6727765" y="1766488"/>
              <a:ext cx="182880" cy="182880"/>
              <a:chOff x="816964" y="816964"/>
              <a:chExt cx="182880" cy="182880"/>
            </a:xfrm>
            <a:solidFill>
              <a:schemeClr val="accent1">
                <a:lumMod val="40000"/>
                <a:lumOff val="60000"/>
                <a:alpha val="50000"/>
              </a:schemeClr>
            </a:solidFill>
          </p:grpSpPr>
          <p:sp>
            <p:nvSpPr>
              <p:cNvPr id="8" name="Flowchart: Connector 7"/>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 name="Oval 8"/>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p:cNvGrpSpPr>
              <a:grpSpLocks noChangeAspect="1"/>
            </p:cNvGrpSpPr>
            <p:nvPr/>
          </p:nvGrpSpPr>
          <p:grpSpPr>
            <a:xfrm>
              <a:off x="6780153" y="1871263"/>
              <a:ext cx="182880" cy="182880"/>
              <a:chOff x="816964" y="816964"/>
              <a:chExt cx="182880" cy="182880"/>
            </a:xfrm>
            <a:solidFill>
              <a:schemeClr val="accent1">
                <a:lumMod val="40000"/>
                <a:lumOff val="60000"/>
                <a:alpha val="50000"/>
              </a:schemeClr>
            </a:solidFill>
          </p:grpSpPr>
          <p:sp>
            <p:nvSpPr>
              <p:cNvPr id="11" name="Flowchart: Connector 10"/>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 name="Oval 11"/>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a:grpSpLocks noChangeAspect="1"/>
            </p:cNvGrpSpPr>
            <p:nvPr/>
          </p:nvGrpSpPr>
          <p:grpSpPr>
            <a:xfrm>
              <a:off x="6880165" y="1918888"/>
              <a:ext cx="182880" cy="182880"/>
              <a:chOff x="816964" y="816964"/>
              <a:chExt cx="182880" cy="182880"/>
            </a:xfrm>
            <a:solidFill>
              <a:schemeClr val="accent1">
                <a:lumMod val="40000"/>
                <a:lumOff val="60000"/>
                <a:alpha val="50000"/>
              </a:schemeClr>
            </a:solidFill>
          </p:grpSpPr>
          <p:sp>
            <p:nvSpPr>
              <p:cNvPr id="14" name="Flowchart: Connector 13"/>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 name="Oval 14"/>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a:grpSpLocks noChangeAspect="1"/>
            </p:cNvGrpSpPr>
            <p:nvPr/>
          </p:nvGrpSpPr>
          <p:grpSpPr>
            <a:xfrm>
              <a:off x="6737290" y="2237975"/>
              <a:ext cx="182880" cy="182880"/>
              <a:chOff x="816964" y="816964"/>
              <a:chExt cx="182880" cy="182880"/>
            </a:xfrm>
            <a:solidFill>
              <a:schemeClr val="accent1">
                <a:lumMod val="40000"/>
                <a:lumOff val="60000"/>
                <a:alpha val="50000"/>
              </a:schemeClr>
            </a:solidFill>
          </p:grpSpPr>
          <p:sp>
            <p:nvSpPr>
              <p:cNvPr id="17" name="Flowchart: Connector 16"/>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 name="Oval 17"/>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a:grpSpLocks noChangeAspect="1"/>
            </p:cNvGrpSpPr>
            <p:nvPr/>
          </p:nvGrpSpPr>
          <p:grpSpPr>
            <a:xfrm>
              <a:off x="6603940" y="2557063"/>
              <a:ext cx="182880" cy="182880"/>
              <a:chOff x="816964" y="816964"/>
              <a:chExt cx="182880" cy="182880"/>
            </a:xfrm>
            <a:solidFill>
              <a:schemeClr val="accent1">
                <a:lumMod val="40000"/>
                <a:lumOff val="60000"/>
                <a:alpha val="50000"/>
              </a:schemeClr>
            </a:solidFill>
          </p:grpSpPr>
          <p:sp>
            <p:nvSpPr>
              <p:cNvPr id="20" name="Flowchart: Connector 19"/>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 name="Oval 20"/>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p:cNvGrpSpPr>
              <a:grpSpLocks noChangeAspect="1"/>
            </p:cNvGrpSpPr>
            <p:nvPr/>
          </p:nvGrpSpPr>
          <p:grpSpPr>
            <a:xfrm>
              <a:off x="7770752" y="1847450"/>
              <a:ext cx="182880" cy="182880"/>
              <a:chOff x="816964" y="816964"/>
              <a:chExt cx="182880" cy="182880"/>
            </a:xfrm>
            <a:solidFill>
              <a:schemeClr val="accent1">
                <a:lumMod val="40000"/>
                <a:lumOff val="60000"/>
                <a:alpha val="50000"/>
              </a:schemeClr>
            </a:solidFill>
          </p:grpSpPr>
          <p:sp>
            <p:nvSpPr>
              <p:cNvPr id="23" name="Flowchart: Connector 22"/>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 name="Oval 23"/>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p:cNvGrpSpPr>
              <a:grpSpLocks noChangeAspect="1"/>
            </p:cNvGrpSpPr>
            <p:nvPr/>
          </p:nvGrpSpPr>
          <p:grpSpPr>
            <a:xfrm>
              <a:off x="7489765" y="2528488"/>
              <a:ext cx="182880" cy="182880"/>
              <a:chOff x="816964" y="816964"/>
              <a:chExt cx="182880" cy="182880"/>
            </a:xfrm>
            <a:solidFill>
              <a:schemeClr val="accent1">
                <a:lumMod val="40000"/>
                <a:lumOff val="60000"/>
                <a:alpha val="50000"/>
              </a:schemeClr>
            </a:solidFill>
          </p:grpSpPr>
          <p:sp>
            <p:nvSpPr>
              <p:cNvPr id="26" name="Flowchart: Connector 25"/>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7" name="Oval 26"/>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a:grpSpLocks noChangeAspect="1"/>
            </p:cNvGrpSpPr>
            <p:nvPr/>
          </p:nvGrpSpPr>
          <p:grpSpPr>
            <a:xfrm>
              <a:off x="7080190" y="2647551"/>
              <a:ext cx="182880" cy="182880"/>
              <a:chOff x="816964" y="816964"/>
              <a:chExt cx="182880" cy="182880"/>
            </a:xfrm>
            <a:solidFill>
              <a:schemeClr val="accent1">
                <a:lumMod val="40000"/>
                <a:lumOff val="60000"/>
                <a:alpha val="50000"/>
              </a:schemeClr>
            </a:solidFill>
          </p:grpSpPr>
          <p:sp>
            <p:nvSpPr>
              <p:cNvPr id="29" name="Flowchart: Connector 28"/>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0" name="Oval 29"/>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a:grpSpLocks noChangeAspect="1"/>
            </p:cNvGrpSpPr>
            <p:nvPr/>
          </p:nvGrpSpPr>
          <p:grpSpPr>
            <a:xfrm>
              <a:off x="7032565" y="2071288"/>
              <a:ext cx="182880" cy="182880"/>
              <a:chOff x="816964" y="816964"/>
              <a:chExt cx="182880" cy="182880"/>
            </a:xfrm>
            <a:solidFill>
              <a:schemeClr val="accent1">
                <a:lumMod val="40000"/>
                <a:lumOff val="60000"/>
                <a:alpha val="50000"/>
              </a:schemeClr>
            </a:solidFill>
          </p:grpSpPr>
          <p:sp>
            <p:nvSpPr>
              <p:cNvPr id="32" name="Flowchart: Connector 31"/>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3" name="Oval 32"/>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a:grpSpLocks noChangeAspect="1"/>
            </p:cNvGrpSpPr>
            <p:nvPr/>
          </p:nvGrpSpPr>
          <p:grpSpPr>
            <a:xfrm>
              <a:off x="7461190" y="2414188"/>
              <a:ext cx="182880" cy="182880"/>
              <a:chOff x="816964" y="816964"/>
              <a:chExt cx="182880" cy="182880"/>
            </a:xfrm>
            <a:solidFill>
              <a:schemeClr val="accent1">
                <a:lumMod val="40000"/>
                <a:lumOff val="60000"/>
                <a:alpha val="50000"/>
              </a:schemeClr>
            </a:solidFill>
          </p:grpSpPr>
          <p:sp>
            <p:nvSpPr>
              <p:cNvPr id="35" name="Flowchart: Connector 34"/>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 name="Oval 35"/>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a:grpSpLocks noChangeAspect="1"/>
            </p:cNvGrpSpPr>
            <p:nvPr/>
          </p:nvGrpSpPr>
          <p:grpSpPr>
            <a:xfrm>
              <a:off x="7580252" y="2423713"/>
              <a:ext cx="182880" cy="182880"/>
              <a:chOff x="816964" y="816964"/>
              <a:chExt cx="182880" cy="182880"/>
            </a:xfrm>
            <a:solidFill>
              <a:schemeClr val="accent1">
                <a:lumMod val="40000"/>
                <a:lumOff val="60000"/>
                <a:alpha val="50000"/>
              </a:schemeClr>
            </a:solidFill>
          </p:grpSpPr>
          <p:sp>
            <p:nvSpPr>
              <p:cNvPr id="38" name="Flowchart: Connector 37"/>
              <p:cNvSpPr>
                <a:spLocks noChangeAspect="1"/>
              </p:cNvSpPr>
              <p:nvPr/>
            </p:nvSpPr>
            <p:spPr>
              <a:xfrm>
                <a:off x="816964" y="816964"/>
                <a:ext cx="182880" cy="182880"/>
              </a:xfrm>
              <a:prstGeom prst="flowChartConnector">
                <a:avLst/>
              </a:prstGeom>
              <a:grp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9" name="Oval 38"/>
              <p:cNvSpPr/>
              <p:nvPr/>
            </p:nvSpPr>
            <p:spPr>
              <a:xfrm>
                <a:off x="900494" y="900494"/>
                <a:ext cx="18288" cy="18288"/>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Freeform 39"/>
            <p:cNvSpPr/>
            <p:nvPr/>
          </p:nvSpPr>
          <p:spPr bwMode="auto">
            <a:xfrm>
              <a:off x="6901728" y="1886994"/>
              <a:ext cx="881517" cy="760504"/>
            </a:xfrm>
            <a:custGeom>
              <a:avLst/>
              <a:gdLst>
                <a:gd name="connsiteX0" fmla="*/ 624342 w 881517"/>
                <a:gd name="connsiteY0" fmla="*/ 517115 h 760504"/>
                <a:gd name="connsiteX1" fmla="*/ 695779 w 881517"/>
                <a:gd name="connsiteY1" fmla="*/ 464728 h 760504"/>
                <a:gd name="connsiteX2" fmla="*/ 757692 w 881517"/>
                <a:gd name="connsiteY2" fmla="*/ 412340 h 760504"/>
                <a:gd name="connsiteX3" fmla="*/ 771979 w 881517"/>
                <a:gd name="connsiteY3" fmla="*/ 402815 h 760504"/>
                <a:gd name="connsiteX4" fmla="*/ 786267 w 881517"/>
                <a:gd name="connsiteY4" fmla="*/ 398053 h 760504"/>
                <a:gd name="connsiteX5" fmla="*/ 795792 w 881517"/>
                <a:gd name="connsiteY5" fmla="*/ 383765 h 760504"/>
                <a:gd name="connsiteX6" fmla="*/ 800554 w 881517"/>
                <a:gd name="connsiteY6" fmla="*/ 364715 h 760504"/>
                <a:gd name="connsiteX7" fmla="*/ 805317 w 881517"/>
                <a:gd name="connsiteY7" fmla="*/ 340903 h 760504"/>
                <a:gd name="connsiteX8" fmla="*/ 824367 w 881517"/>
                <a:gd name="connsiteY8" fmla="*/ 312328 h 760504"/>
                <a:gd name="connsiteX9" fmla="*/ 829129 w 881517"/>
                <a:gd name="connsiteY9" fmla="*/ 298040 h 760504"/>
                <a:gd name="connsiteX10" fmla="*/ 857704 w 881517"/>
                <a:gd name="connsiteY10" fmla="*/ 264703 h 760504"/>
                <a:gd name="connsiteX11" fmla="*/ 876754 w 881517"/>
                <a:gd name="connsiteY11" fmla="*/ 188503 h 760504"/>
                <a:gd name="connsiteX12" fmla="*/ 881517 w 881517"/>
                <a:gd name="connsiteY12" fmla="*/ 174215 h 760504"/>
                <a:gd name="connsiteX13" fmla="*/ 876754 w 881517"/>
                <a:gd name="connsiteY13" fmla="*/ 145640 h 760504"/>
                <a:gd name="connsiteX14" fmla="*/ 857704 w 881517"/>
                <a:gd name="connsiteY14" fmla="*/ 117065 h 760504"/>
                <a:gd name="connsiteX15" fmla="*/ 843417 w 881517"/>
                <a:gd name="connsiteY15" fmla="*/ 83728 h 760504"/>
                <a:gd name="connsiteX16" fmla="*/ 824367 w 881517"/>
                <a:gd name="connsiteY16" fmla="*/ 64678 h 760504"/>
                <a:gd name="connsiteX17" fmla="*/ 810079 w 881517"/>
                <a:gd name="connsiteY17" fmla="*/ 59915 h 760504"/>
                <a:gd name="connsiteX18" fmla="*/ 795792 w 881517"/>
                <a:gd name="connsiteY18" fmla="*/ 50390 h 760504"/>
                <a:gd name="connsiteX19" fmla="*/ 776742 w 881517"/>
                <a:gd name="connsiteY19" fmla="*/ 40865 h 760504"/>
                <a:gd name="connsiteX20" fmla="*/ 733879 w 881517"/>
                <a:gd name="connsiteY20" fmla="*/ 21815 h 760504"/>
                <a:gd name="connsiteX21" fmla="*/ 714829 w 881517"/>
                <a:gd name="connsiteY21" fmla="*/ 12290 h 760504"/>
                <a:gd name="connsiteX22" fmla="*/ 633867 w 881517"/>
                <a:gd name="connsiteY22" fmla="*/ 12290 h 760504"/>
                <a:gd name="connsiteX23" fmla="*/ 600529 w 881517"/>
                <a:gd name="connsiteY23" fmla="*/ 45628 h 760504"/>
                <a:gd name="connsiteX24" fmla="*/ 567192 w 881517"/>
                <a:gd name="connsiteY24" fmla="*/ 83728 h 760504"/>
                <a:gd name="connsiteX25" fmla="*/ 548142 w 881517"/>
                <a:gd name="connsiteY25" fmla="*/ 126590 h 760504"/>
                <a:gd name="connsiteX26" fmla="*/ 538617 w 881517"/>
                <a:gd name="connsiteY26" fmla="*/ 150403 h 760504"/>
                <a:gd name="connsiteX27" fmla="*/ 533854 w 881517"/>
                <a:gd name="connsiteY27" fmla="*/ 183740 h 760504"/>
                <a:gd name="connsiteX28" fmla="*/ 529092 w 881517"/>
                <a:gd name="connsiteY28" fmla="*/ 298040 h 760504"/>
                <a:gd name="connsiteX29" fmla="*/ 519567 w 881517"/>
                <a:gd name="connsiteY29" fmla="*/ 312328 h 760504"/>
                <a:gd name="connsiteX30" fmla="*/ 490992 w 881517"/>
                <a:gd name="connsiteY30" fmla="*/ 336140 h 760504"/>
                <a:gd name="connsiteX31" fmla="*/ 452892 w 881517"/>
                <a:gd name="connsiteY31" fmla="*/ 364715 h 760504"/>
                <a:gd name="connsiteX32" fmla="*/ 438604 w 881517"/>
                <a:gd name="connsiteY32" fmla="*/ 369478 h 760504"/>
                <a:gd name="connsiteX33" fmla="*/ 424317 w 881517"/>
                <a:gd name="connsiteY33" fmla="*/ 374240 h 760504"/>
                <a:gd name="connsiteX34" fmla="*/ 410029 w 881517"/>
                <a:gd name="connsiteY34" fmla="*/ 383765 h 760504"/>
                <a:gd name="connsiteX35" fmla="*/ 352879 w 881517"/>
                <a:gd name="connsiteY35" fmla="*/ 393290 h 760504"/>
                <a:gd name="connsiteX36" fmla="*/ 338592 w 881517"/>
                <a:gd name="connsiteY36" fmla="*/ 402815 h 760504"/>
                <a:gd name="connsiteX37" fmla="*/ 319542 w 881517"/>
                <a:gd name="connsiteY37" fmla="*/ 421865 h 760504"/>
                <a:gd name="connsiteX38" fmla="*/ 305254 w 881517"/>
                <a:gd name="connsiteY38" fmla="*/ 426628 h 760504"/>
                <a:gd name="connsiteX39" fmla="*/ 271917 w 881517"/>
                <a:gd name="connsiteY39" fmla="*/ 436153 h 760504"/>
                <a:gd name="connsiteX40" fmla="*/ 124279 w 881517"/>
                <a:gd name="connsiteY40" fmla="*/ 431390 h 760504"/>
                <a:gd name="connsiteX41" fmla="*/ 119517 w 881517"/>
                <a:gd name="connsiteY41" fmla="*/ 412340 h 760504"/>
                <a:gd name="connsiteX42" fmla="*/ 105229 w 881517"/>
                <a:gd name="connsiteY42" fmla="*/ 402815 h 760504"/>
                <a:gd name="connsiteX43" fmla="*/ 100467 w 881517"/>
                <a:gd name="connsiteY43" fmla="*/ 388528 h 760504"/>
                <a:gd name="connsiteX44" fmla="*/ 90942 w 881517"/>
                <a:gd name="connsiteY44" fmla="*/ 374240 h 760504"/>
                <a:gd name="connsiteX45" fmla="*/ 86179 w 881517"/>
                <a:gd name="connsiteY45" fmla="*/ 350428 h 760504"/>
                <a:gd name="connsiteX46" fmla="*/ 76654 w 881517"/>
                <a:gd name="connsiteY46" fmla="*/ 317090 h 760504"/>
                <a:gd name="connsiteX47" fmla="*/ 67129 w 881517"/>
                <a:gd name="connsiteY47" fmla="*/ 302803 h 760504"/>
                <a:gd name="connsiteX48" fmla="*/ 14742 w 881517"/>
                <a:gd name="connsiteY48" fmla="*/ 288515 h 760504"/>
                <a:gd name="connsiteX49" fmla="*/ 454 w 881517"/>
                <a:gd name="connsiteY49" fmla="*/ 293278 h 760504"/>
                <a:gd name="connsiteX50" fmla="*/ 29029 w 881517"/>
                <a:gd name="connsiteY50" fmla="*/ 379003 h 760504"/>
                <a:gd name="connsiteX51" fmla="*/ 43317 w 881517"/>
                <a:gd name="connsiteY51" fmla="*/ 383765 h 760504"/>
                <a:gd name="connsiteX52" fmla="*/ 52842 w 881517"/>
                <a:gd name="connsiteY52" fmla="*/ 402815 h 760504"/>
                <a:gd name="connsiteX53" fmla="*/ 57604 w 881517"/>
                <a:gd name="connsiteY53" fmla="*/ 417103 h 760504"/>
                <a:gd name="connsiteX54" fmla="*/ 67129 w 881517"/>
                <a:gd name="connsiteY54" fmla="*/ 431390 h 760504"/>
                <a:gd name="connsiteX55" fmla="*/ 62367 w 881517"/>
                <a:gd name="connsiteY55" fmla="*/ 536165 h 760504"/>
                <a:gd name="connsiteX56" fmla="*/ 48079 w 881517"/>
                <a:gd name="connsiteY56" fmla="*/ 555215 h 760504"/>
                <a:gd name="connsiteX57" fmla="*/ 38554 w 881517"/>
                <a:gd name="connsiteY57" fmla="*/ 588553 h 760504"/>
                <a:gd name="connsiteX58" fmla="*/ 43317 w 881517"/>
                <a:gd name="connsiteY58" fmla="*/ 602840 h 760504"/>
                <a:gd name="connsiteX59" fmla="*/ 71892 w 881517"/>
                <a:gd name="connsiteY59" fmla="*/ 650465 h 760504"/>
                <a:gd name="connsiteX60" fmla="*/ 86179 w 881517"/>
                <a:gd name="connsiteY60" fmla="*/ 664753 h 760504"/>
                <a:gd name="connsiteX61" fmla="*/ 119517 w 881517"/>
                <a:gd name="connsiteY61" fmla="*/ 679040 h 760504"/>
                <a:gd name="connsiteX62" fmla="*/ 229054 w 881517"/>
                <a:gd name="connsiteY62" fmla="*/ 674278 h 760504"/>
                <a:gd name="connsiteX63" fmla="*/ 252867 w 881517"/>
                <a:gd name="connsiteY63" fmla="*/ 669515 h 760504"/>
                <a:gd name="connsiteX64" fmla="*/ 271917 w 881517"/>
                <a:gd name="connsiteY64" fmla="*/ 655228 h 760504"/>
                <a:gd name="connsiteX65" fmla="*/ 300492 w 881517"/>
                <a:gd name="connsiteY65" fmla="*/ 640940 h 760504"/>
                <a:gd name="connsiteX66" fmla="*/ 333829 w 881517"/>
                <a:gd name="connsiteY66" fmla="*/ 650465 h 760504"/>
                <a:gd name="connsiteX67" fmla="*/ 348117 w 881517"/>
                <a:gd name="connsiteY67" fmla="*/ 655228 h 760504"/>
                <a:gd name="connsiteX68" fmla="*/ 376692 w 881517"/>
                <a:gd name="connsiteY68" fmla="*/ 683803 h 760504"/>
                <a:gd name="connsiteX69" fmla="*/ 395742 w 881517"/>
                <a:gd name="connsiteY69" fmla="*/ 717140 h 760504"/>
                <a:gd name="connsiteX70" fmla="*/ 400504 w 881517"/>
                <a:gd name="connsiteY70" fmla="*/ 731428 h 760504"/>
                <a:gd name="connsiteX71" fmla="*/ 405267 w 881517"/>
                <a:gd name="connsiteY71" fmla="*/ 750478 h 760504"/>
                <a:gd name="connsiteX72" fmla="*/ 419554 w 881517"/>
                <a:gd name="connsiteY72" fmla="*/ 755240 h 760504"/>
                <a:gd name="connsiteX73" fmla="*/ 438604 w 881517"/>
                <a:gd name="connsiteY73" fmla="*/ 745715 h 760504"/>
                <a:gd name="connsiteX74" fmla="*/ 457654 w 881517"/>
                <a:gd name="connsiteY74" fmla="*/ 740953 h 760504"/>
                <a:gd name="connsiteX75" fmla="*/ 471942 w 881517"/>
                <a:gd name="connsiteY75" fmla="*/ 736190 h 760504"/>
                <a:gd name="connsiteX76" fmla="*/ 548142 w 881517"/>
                <a:gd name="connsiteY76" fmla="*/ 740953 h 760504"/>
                <a:gd name="connsiteX77" fmla="*/ 529092 w 881517"/>
                <a:gd name="connsiteY77" fmla="*/ 631415 h 760504"/>
                <a:gd name="connsiteX78" fmla="*/ 514804 w 881517"/>
                <a:gd name="connsiteY78" fmla="*/ 626653 h 760504"/>
                <a:gd name="connsiteX79" fmla="*/ 490992 w 881517"/>
                <a:gd name="connsiteY79" fmla="*/ 588553 h 760504"/>
                <a:gd name="connsiteX80" fmla="*/ 481467 w 881517"/>
                <a:gd name="connsiteY80" fmla="*/ 569503 h 760504"/>
                <a:gd name="connsiteX81" fmla="*/ 486229 w 881517"/>
                <a:gd name="connsiteY81" fmla="*/ 536165 h 760504"/>
                <a:gd name="connsiteX82" fmla="*/ 514804 w 881517"/>
                <a:gd name="connsiteY82" fmla="*/ 521878 h 760504"/>
                <a:gd name="connsiteX83" fmla="*/ 624342 w 881517"/>
                <a:gd name="connsiteY83" fmla="*/ 517115 h 76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1517" h="760504">
                  <a:moveTo>
                    <a:pt x="624342" y="517115"/>
                  </a:moveTo>
                  <a:cubicBezTo>
                    <a:pt x="654504" y="507590"/>
                    <a:pt x="673237" y="483802"/>
                    <a:pt x="695779" y="464728"/>
                  </a:cubicBezTo>
                  <a:cubicBezTo>
                    <a:pt x="716417" y="447265"/>
                    <a:pt x="735198" y="427336"/>
                    <a:pt x="757692" y="412340"/>
                  </a:cubicBezTo>
                  <a:cubicBezTo>
                    <a:pt x="762454" y="409165"/>
                    <a:pt x="766860" y="405375"/>
                    <a:pt x="771979" y="402815"/>
                  </a:cubicBezTo>
                  <a:cubicBezTo>
                    <a:pt x="776469" y="400570"/>
                    <a:pt x="781504" y="399640"/>
                    <a:pt x="786267" y="398053"/>
                  </a:cubicBezTo>
                  <a:cubicBezTo>
                    <a:pt x="789442" y="393290"/>
                    <a:pt x="793537" y="389026"/>
                    <a:pt x="795792" y="383765"/>
                  </a:cubicBezTo>
                  <a:cubicBezTo>
                    <a:pt x="798370" y="377749"/>
                    <a:pt x="799134" y="371105"/>
                    <a:pt x="800554" y="364715"/>
                  </a:cubicBezTo>
                  <a:cubicBezTo>
                    <a:pt x="802310" y="356813"/>
                    <a:pt x="801967" y="348272"/>
                    <a:pt x="805317" y="340903"/>
                  </a:cubicBezTo>
                  <a:cubicBezTo>
                    <a:pt x="810054" y="330482"/>
                    <a:pt x="824367" y="312328"/>
                    <a:pt x="824367" y="312328"/>
                  </a:cubicBezTo>
                  <a:cubicBezTo>
                    <a:pt x="825954" y="307565"/>
                    <a:pt x="825915" y="301897"/>
                    <a:pt x="829129" y="298040"/>
                  </a:cubicBezTo>
                  <a:cubicBezTo>
                    <a:pt x="849940" y="273067"/>
                    <a:pt x="848135" y="296601"/>
                    <a:pt x="857704" y="264703"/>
                  </a:cubicBezTo>
                  <a:cubicBezTo>
                    <a:pt x="865227" y="239625"/>
                    <a:pt x="868474" y="213341"/>
                    <a:pt x="876754" y="188503"/>
                  </a:cubicBezTo>
                  <a:lnTo>
                    <a:pt x="881517" y="174215"/>
                  </a:lnTo>
                  <a:cubicBezTo>
                    <a:pt x="879929" y="164690"/>
                    <a:pt x="880468" y="154554"/>
                    <a:pt x="876754" y="145640"/>
                  </a:cubicBezTo>
                  <a:cubicBezTo>
                    <a:pt x="872351" y="135073"/>
                    <a:pt x="857704" y="117065"/>
                    <a:pt x="857704" y="117065"/>
                  </a:cubicBezTo>
                  <a:cubicBezTo>
                    <a:pt x="854026" y="106029"/>
                    <a:pt x="850480" y="93145"/>
                    <a:pt x="843417" y="83728"/>
                  </a:cubicBezTo>
                  <a:cubicBezTo>
                    <a:pt x="838029" y="76544"/>
                    <a:pt x="831675" y="69898"/>
                    <a:pt x="824367" y="64678"/>
                  </a:cubicBezTo>
                  <a:cubicBezTo>
                    <a:pt x="820282" y="61760"/>
                    <a:pt x="814569" y="62160"/>
                    <a:pt x="810079" y="59915"/>
                  </a:cubicBezTo>
                  <a:cubicBezTo>
                    <a:pt x="804960" y="57355"/>
                    <a:pt x="800762" y="53230"/>
                    <a:pt x="795792" y="50390"/>
                  </a:cubicBezTo>
                  <a:cubicBezTo>
                    <a:pt x="789628" y="46868"/>
                    <a:pt x="782762" y="44628"/>
                    <a:pt x="776742" y="40865"/>
                  </a:cubicBezTo>
                  <a:cubicBezTo>
                    <a:pt x="743709" y="20220"/>
                    <a:pt x="773132" y="29666"/>
                    <a:pt x="733879" y="21815"/>
                  </a:cubicBezTo>
                  <a:cubicBezTo>
                    <a:pt x="727529" y="18640"/>
                    <a:pt x="721355" y="15087"/>
                    <a:pt x="714829" y="12290"/>
                  </a:cubicBezTo>
                  <a:cubicBezTo>
                    <a:pt x="686153" y="0"/>
                    <a:pt x="675593" y="9310"/>
                    <a:pt x="633867" y="12290"/>
                  </a:cubicBezTo>
                  <a:cubicBezTo>
                    <a:pt x="622754" y="23403"/>
                    <a:pt x="610347" y="33356"/>
                    <a:pt x="600529" y="45628"/>
                  </a:cubicBezTo>
                  <a:cubicBezTo>
                    <a:pt x="577272" y="74699"/>
                    <a:pt x="588666" y="62252"/>
                    <a:pt x="567192" y="83728"/>
                  </a:cubicBezTo>
                  <a:cubicBezTo>
                    <a:pt x="538951" y="154330"/>
                    <a:pt x="574844" y="66510"/>
                    <a:pt x="548142" y="126590"/>
                  </a:cubicBezTo>
                  <a:cubicBezTo>
                    <a:pt x="544670" y="134402"/>
                    <a:pt x="541792" y="142465"/>
                    <a:pt x="538617" y="150403"/>
                  </a:cubicBezTo>
                  <a:cubicBezTo>
                    <a:pt x="537029" y="161515"/>
                    <a:pt x="534577" y="172538"/>
                    <a:pt x="533854" y="183740"/>
                  </a:cubicBezTo>
                  <a:cubicBezTo>
                    <a:pt x="531399" y="221794"/>
                    <a:pt x="533303" y="260140"/>
                    <a:pt x="529092" y="298040"/>
                  </a:cubicBezTo>
                  <a:cubicBezTo>
                    <a:pt x="528460" y="303729"/>
                    <a:pt x="523231" y="307931"/>
                    <a:pt x="519567" y="312328"/>
                  </a:cubicBezTo>
                  <a:cubicBezTo>
                    <a:pt x="508110" y="326077"/>
                    <a:pt x="505038" y="326776"/>
                    <a:pt x="490992" y="336140"/>
                  </a:cubicBezTo>
                  <a:cubicBezTo>
                    <a:pt x="476977" y="364170"/>
                    <a:pt x="488202" y="352945"/>
                    <a:pt x="452892" y="364715"/>
                  </a:cubicBezTo>
                  <a:lnTo>
                    <a:pt x="438604" y="369478"/>
                  </a:lnTo>
                  <a:lnTo>
                    <a:pt x="424317" y="374240"/>
                  </a:lnTo>
                  <a:cubicBezTo>
                    <a:pt x="419554" y="377415"/>
                    <a:pt x="415290" y="381510"/>
                    <a:pt x="410029" y="383765"/>
                  </a:cubicBezTo>
                  <a:cubicBezTo>
                    <a:pt x="397069" y="389319"/>
                    <a:pt x="361287" y="392239"/>
                    <a:pt x="352879" y="393290"/>
                  </a:cubicBezTo>
                  <a:cubicBezTo>
                    <a:pt x="348117" y="396465"/>
                    <a:pt x="342938" y="399090"/>
                    <a:pt x="338592" y="402815"/>
                  </a:cubicBezTo>
                  <a:cubicBezTo>
                    <a:pt x="331774" y="408659"/>
                    <a:pt x="326850" y="416645"/>
                    <a:pt x="319542" y="421865"/>
                  </a:cubicBezTo>
                  <a:cubicBezTo>
                    <a:pt x="315457" y="424783"/>
                    <a:pt x="310081" y="425249"/>
                    <a:pt x="305254" y="426628"/>
                  </a:cubicBezTo>
                  <a:cubicBezTo>
                    <a:pt x="263402" y="438586"/>
                    <a:pt x="306166" y="424735"/>
                    <a:pt x="271917" y="436153"/>
                  </a:cubicBezTo>
                  <a:lnTo>
                    <a:pt x="124279" y="431390"/>
                  </a:lnTo>
                  <a:cubicBezTo>
                    <a:pt x="117812" y="430380"/>
                    <a:pt x="123148" y="417786"/>
                    <a:pt x="119517" y="412340"/>
                  </a:cubicBezTo>
                  <a:cubicBezTo>
                    <a:pt x="116342" y="407577"/>
                    <a:pt x="109992" y="405990"/>
                    <a:pt x="105229" y="402815"/>
                  </a:cubicBezTo>
                  <a:cubicBezTo>
                    <a:pt x="103642" y="398053"/>
                    <a:pt x="102712" y="393018"/>
                    <a:pt x="100467" y="388528"/>
                  </a:cubicBezTo>
                  <a:cubicBezTo>
                    <a:pt x="97907" y="383408"/>
                    <a:pt x="92952" y="379599"/>
                    <a:pt x="90942" y="374240"/>
                  </a:cubicBezTo>
                  <a:cubicBezTo>
                    <a:pt x="88100" y="366661"/>
                    <a:pt x="87935" y="358330"/>
                    <a:pt x="86179" y="350428"/>
                  </a:cubicBezTo>
                  <a:cubicBezTo>
                    <a:pt x="84957" y="344930"/>
                    <a:pt x="79838" y="323457"/>
                    <a:pt x="76654" y="317090"/>
                  </a:cubicBezTo>
                  <a:cubicBezTo>
                    <a:pt x="74094" y="311971"/>
                    <a:pt x="71983" y="305836"/>
                    <a:pt x="67129" y="302803"/>
                  </a:cubicBezTo>
                  <a:cubicBezTo>
                    <a:pt x="55756" y="295695"/>
                    <a:pt x="28339" y="291235"/>
                    <a:pt x="14742" y="288515"/>
                  </a:cubicBezTo>
                  <a:cubicBezTo>
                    <a:pt x="9979" y="290103"/>
                    <a:pt x="839" y="288272"/>
                    <a:pt x="454" y="293278"/>
                  </a:cubicBezTo>
                  <a:cubicBezTo>
                    <a:pt x="0" y="299184"/>
                    <a:pt x="6297" y="371427"/>
                    <a:pt x="29029" y="379003"/>
                  </a:cubicBezTo>
                  <a:lnTo>
                    <a:pt x="43317" y="383765"/>
                  </a:lnTo>
                  <a:cubicBezTo>
                    <a:pt x="46492" y="390115"/>
                    <a:pt x="50045" y="396289"/>
                    <a:pt x="52842" y="402815"/>
                  </a:cubicBezTo>
                  <a:cubicBezTo>
                    <a:pt x="54819" y="407429"/>
                    <a:pt x="55359" y="412613"/>
                    <a:pt x="57604" y="417103"/>
                  </a:cubicBezTo>
                  <a:cubicBezTo>
                    <a:pt x="60164" y="422222"/>
                    <a:pt x="63954" y="426628"/>
                    <a:pt x="67129" y="431390"/>
                  </a:cubicBezTo>
                  <a:cubicBezTo>
                    <a:pt x="65542" y="466315"/>
                    <a:pt x="67683" y="501610"/>
                    <a:pt x="62367" y="536165"/>
                  </a:cubicBezTo>
                  <a:cubicBezTo>
                    <a:pt x="61160" y="544010"/>
                    <a:pt x="52017" y="548323"/>
                    <a:pt x="48079" y="555215"/>
                  </a:cubicBezTo>
                  <a:cubicBezTo>
                    <a:pt x="45045" y="560525"/>
                    <a:pt x="39584" y="584435"/>
                    <a:pt x="38554" y="588553"/>
                  </a:cubicBezTo>
                  <a:cubicBezTo>
                    <a:pt x="40142" y="593315"/>
                    <a:pt x="41278" y="598253"/>
                    <a:pt x="43317" y="602840"/>
                  </a:cubicBezTo>
                  <a:cubicBezTo>
                    <a:pt x="52773" y="624115"/>
                    <a:pt x="57461" y="633629"/>
                    <a:pt x="71892" y="650465"/>
                  </a:cubicBezTo>
                  <a:cubicBezTo>
                    <a:pt x="76275" y="655579"/>
                    <a:pt x="80698" y="660838"/>
                    <a:pt x="86179" y="664753"/>
                  </a:cubicBezTo>
                  <a:cubicBezTo>
                    <a:pt x="96479" y="672110"/>
                    <a:pt x="107856" y="675154"/>
                    <a:pt x="119517" y="679040"/>
                  </a:cubicBezTo>
                  <a:cubicBezTo>
                    <a:pt x="156029" y="677453"/>
                    <a:pt x="192600" y="676882"/>
                    <a:pt x="229054" y="674278"/>
                  </a:cubicBezTo>
                  <a:cubicBezTo>
                    <a:pt x="237128" y="673701"/>
                    <a:pt x="245470" y="672803"/>
                    <a:pt x="252867" y="669515"/>
                  </a:cubicBezTo>
                  <a:cubicBezTo>
                    <a:pt x="260120" y="666291"/>
                    <a:pt x="265458" y="659842"/>
                    <a:pt x="271917" y="655228"/>
                  </a:cubicBezTo>
                  <a:cubicBezTo>
                    <a:pt x="288074" y="643687"/>
                    <a:pt x="282797" y="646839"/>
                    <a:pt x="300492" y="640940"/>
                  </a:cubicBezTo>
                  <a:lnTo>
                    <a:pt x="333829" y="650465"/>
                  </a:lnTo>
                  <a:cubicBezTo>
                    <a:pt x="338638" y="651908"/>
                    <a:pt x="344154" y="652146"/>
                    <a:pt x="348117" y="655228"/>
                  </a:cubicBezTo>
                  <a:cubicBezTo>
                    <a:pt x="358750" y="663498"/>
                    <a:pt x="370668" y="671755"/>
                    <a:pt x="376692" y="683803"/>
                  </a:cubicBezTo>
                  <a:cubicBezTo>
                    <a:pt x="388777" y="707972"/>
                    <a:pt x="382279" y="696946"/>
                    <a:pt x="395742" y="717140"/>
                  </a:cubicBezTo>
                  <a:cubicBezTo>
                    <a:pt x="397329" y="721903"/>
                    <a:pt x="399125" y="726601"/>
                    <a:pt x="400504" y="731428"/>
                  </a:cubicBezTo>
                  <a:cubicBezTo>
                    <a:pt x="402302" y="737722"/>
                    <a:pt x="401178" y="745367"/>
                    <a:pt x="405267" y="750478"/>
                  </a:cubicBezTo>
                  <a:cubicBezTo>
                    <a:pt x="408403" y="754398"/>
                    <a:pt x="414792" y="753653"/>
                    <a:pt x="419554" y="755240"/>
                  </a:cubicBezTo>
                  <a:cubicBezTo>
                    <a:pt x="425904" y="752065"/>
                    <a:pt x="431956" y="748208"/>
                    <a:pt x="438604" y="745715"/>
                  </a:cubicBezTo>
                  <a:cubicBezTo>
                    <a:pt x="444733" y="743417"/>
                    <a:pt x="451360" y="742751"/>
                    <a:pt x="457654" y="740953"/>
                  </a:cubicBezTo>
                  <a:cubicBezTo>
                    <a:pt x="462481" y="739574"/>
                    <a:pt x="467179" y="737778"/>
                    <a:pt x="471942" y="736190"/>
                  </a:cubicBezTo>
                  <a:cubicBezTo>
                    <a:pt x="497342" y="737778"/>
                    <a:pt x="531850" y="760504"/>
                    <a:pt x="548142" y="740953"/>
                  </a:cubicBezTo>
                  <a:cubicBezTo>
                    <a:pt x="564089" y="721816"/>
                    <a:pt x="555949" y="653796"/>
                    <a:pt x="529092" y="631415"/>
                  </a:cubicBezTo>
                  <a:cubicBezTo>
                    <a:pt x="525235" y="628201"/>
                    <a:pt x="519567" y="628240"/>
                    <a:pt x="514804" y="626653"/>
                  </a:cubicBezTo>
                  <a:cubicBezTo>
                    <a:pt x="505002" y="597244"/>
                    <a:pt x="516875" y="627377"/>
                    <a:pt x="490992" y="588553"/>
                  </a:cubicBezTo>
                  <a:cubicBezTo>
                    <a:pt x="487054" y="582646"/>
                    <a:pt x="484642" y="575853"/>
                    <a:pt x="481467" y="569503"/>
                  </a:cubicBezTo>
                  <a:cubicBezTo>
                    <a:pt x="483054" y="558390"/>
                    <a:pt x="481670" y="546423"/>
                    <a:pt x="486229" y="536165"/>
                  </a:cubicBezTo>
                  <a:cubicBezTo>
                    <a:pt x="488486" y="531088"/>
                    <a:pt x="509301" y="522107"/>
                    <a:pt x="514804" y="521878"/>
                  </a:cubicBezTo>
                  <a:cubicBezTo>
                    <a:pt x="548113" y="520490"/>
                    <a:pt x="594180" y="526640"/>
                    <a:pt x="624342" y="517115"/>
                  </a:cubicBezTo>
                  <a:close/>
                </a:path>
              </a:pathLst>
            </a:custGeom>
            <a:solidFill>
              <a:schemeClr val="accent2">
                <a:lumMod val="60000"/>
                <a:lumOff val="40000"/>
              </a:schemeClr>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1" name="TextBox 40"/>
            <p:cNvSpPr txBox="1"/>
            <p:nvPr/>
          </p:nvSpPr>
          <p:spPr>
            <a:xfrm>
              <a:off x="7426057" y="1908809"/>
              <a:ext cx="323850" cy="400110"/>
            </a:xfrm>
            <a:prstGeom prst="rect">
              <a:avLst/>
            </a:prstGeom>
            <a:noFill/>
          </p:spPr>
          <p:txBody>
            <a:bodyPr wrap="square" rtlCol="0">
              <a:spAutoFit/>
            </a:bodyPr>
            <a:lstStyle/>
            <a:p>
              <a:r>
                <a:rPr lang="el-GR" sz="2000" smtClean="0">
                  <a:latin typeface="Calibri"/>
                </a:rPr>
                <a:t>Ω</a:t>
              </a:r>
              <a:endParaRPr lang="en-US" sz="2000" dirty="0"/>
            </a:p>
          </p:txBody>
        </p:sp>
        <p:sp>
          <p:nvSpPr>
            <p:cNvPr id="42" name="TextBox 41"/>
            <p:cNvSpPr txBox="1"/>
            <p:nvPr/>
          </p:nvSpPr>
          <p:spPr>
            <a:xfrm>
              <a:off x="7045953" y="2240563"/>
              <a:ext cx="485775" cy="369332"/>
            </a:xfrm>
            <a:prstGeom prst="rect">
              <a:avLst/>
            </a:prstGeom>
            <a:noFill/>
          </p:spPr>
          <p:txBody>
            <a:bodyPr wrap="square" rtlCol="0">
              <a:spAutoFit/>
            </a:bodyPr>
            <a:lstStyle/>
            <a:p>
              <a:r>
                <a:rPr lang="en-US" sz="1800" i="1" dirty="0" smtClean="0">
                  <a:latin typeface="Calibri"/>
                </a:rPr>
                <a:t>x</a:t>
              </a:r>
              <a:r>
                <a:rPr lang="en-US" sz="1800" i="1" baseline="-25000" dirty="0" smtClean="0">
                  <a:latin typeface="Calibri"/>
                </a:rPr>
                <a:t>i</a:t>
              </a:r>
              <a:r>
                <a:rPr lang="en-US" sz="1800" dirty="0" smtClean="0">
                  <a:latin typeface="Calibri"/>
                </a:rPr>
                <a:t>?</a:t>
              </a:r>
              <a:endParaRPr lang="en-US" sz="1800" dirty="0"/>
            </a:p>
          </p:txBody>
        </p:sp>
      </p:grpSp>
      <p:pic>
        <p:nvPicPr>
          <p:cNvPr id="43" name="Content Placeholder 3" descr="gpu-fft.pdf"/>
          <p:cNvPicPr>
            <a:picLocks noChangeAspect="1"/>
          </p:cNvPicPr>
          <p:nvPr/>
        </p:nvPicPr>
        <p:blipFill rotWithShape="1">
          <a:blip r:embed="rId5">
            <a:extLst>
              <a:ext uri="{28A0092B-C50C-407E-A947-70E740481C1C}">
                <a14:useLocalDpi xmlns:a14="http://schemas.microsoft.com/office/drawing/2010/main" val="0"/>
              </a:ext>
            </a:extLst>
          </a:blip>
          <a:srcRect l="-1336" t="-798" r="-1502" b="-1862"/>
          <a:stretch/>
        </p:blipFill>
        <p:spPr bwMode="auto">
          <a:xfrm>
            <a:off x="1254254" y="3570543"/>
            <a:ext cx="1227666" cy="1152990"/>
          </a:xfrm>
          <a:prstGeom prst="rect">
            <a:avLst/>
          </a:prstGeom>
          <a:noFill/>
          <a:ln w="12700">
            <a:noFill/>
            <a:miter lim="800000"/>
            <a:headEnd/>
            <a:tailEnd/>
          </a:ln>
          <a:effectLst/>
        </p:spPr>
      </p:pic>
      <p:pic>
        <p:nvPicPr>
          <p:cNvPr id="44" name="Picture 43" descr="radialMeanPower.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1874" y="3568424"/>
            <a:ext cx="1605846" cy="1204385"/>
          </a:xfrm>
          <a:prstGeom prst="rect">
            <a:avLst/>
          </a:prstGeom>
        </p:spPr>
      </p:pic>
      <p:grpSp>
        <p:nvGrpSpPr>
          <p:cNvPr id="45" name="Group 44"/>
          <p:cNvGrpSpPr/>
          <p:nvPr/>
        </p:nvGrpSpPr>
        <p:grpSpPr>
          <a:xfrm>
            <a:off x="4590120" y="3629809"/>
            <a:ext cx="2404533" cy="1159934"/>
            <a:chOff x="5232400" y="1943451"/>
            <a:chExt cx="3710993" cy="1908883"/>
          </a:xfrm>
        </p:grpSpPr>
        <p:pic>
          <p:nvPicPr>
            <p:cNvPr id="46" name="Picture 45" descr="rad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400" y="2125134"/>
              <a:ext cx="239545" cy="1227666"/>
            </a:xfrm>
            <a:prstGeom prst="rect">
              <a:avLst/>
            </a:prstGeom>
          </p:spPr>
        </p:pic>
        <p:pic>
          <p:nvPicPr>
            <p:cNvPr id="47" name="Picture 46" descr="rad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47708" y="1981200"/>
              <a:ext cx="3495685" cy="1871134"/>
            </a:xfrm>
            <a:prstGeom prst="rect">
              <a:avLst/>
            </a:prstGeom>
          </p:spPr>
        </p:pic>
        <p:pic>
          <p:nvPicPr>
            <p:cNvPr id="48" name="Picture 47" descr="rad3.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1766" y="1943451"/>
              <a:ext cx="2188633" cy="240950"/>
            </a:xfrm>
            <a:prstGeom prst="rect">
              <a:avLst/>
            </a:prstGeom>
          </p:spPr>
        </p:pic>
      </p:grpSp>
    </p:spTree>
    <p:extLst>
      <p:ext uri="{BB962C8B-B14F-4D97-AF65-F5344CB8AC3E}">
        <p14:creationId xmlns:p14="http://schemas.microsoft.com/office/powerpoint/2010/main" val="27955373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Computational Geometry is Great</a:t>
            </a:r>
            <a:endParaRPr lang="en-US" dirty="0"/>
          </a:p>
        </p:txBody>
      </p:sp>
      <p:sp>
        <p:nvSpPr>
          <p:cNvPr id="5" name="Content Placeholder 4"/>
          <p:cNvSpPr>
            <a:spLocks noGrp="1"/>
          </p:cNvSpPr>
          <p:nvPr>
            <p:ph idx="1"/>
          </p:nvPr>
        </p:nvSpPr>
        <p:spPr>
          <a:xfrm>
            <a:off x="685800" y="1447800"/>
            <a:ext cx="7772400" cy="4298950"/>
          </a:xfrm>
        </p:spPr>
        <p:txBody>
          <a:bodyPr/>
          <a:lstStyle/>
          <a:p>
            <a:r>
              <a:rPr lang="en-US" sz="1600" dirty="0"/>
              <a:t>Computational Geometry and Computer Graphics are great</a:t>
            </a:r>
          </a:p>
          <a:p>
            <a:pPr lvl="1"/>
            <a:r>
              <a:rPr lang="en-US" sz="1400" dirty="0"/>
              <a:t>discrete and continuous objects</a:t>
            </a:r>
            <a:endParaRPr lang="en-US" sz="1400" dirty="0"/>
          </a:p>
          <a:p>
            <a:pPr lvl="1"/>
            <a:r>
              <a:rPr lang="en-US" sz="1400" dirty="0"/>
              <a:t>math and algorithms</a:t>
            </a:r>
          </a:p>
          <a:p>
            <a:pPr lvl="1"/>
            <a:r>
              <a:rPr lang="en-US" sz="1400" dirty="0"/>
              <a:t>draw pictures</a:t>
            </a:r>
            <a:endParaRPr lang="en-US" sz="1400" dirty="0"/>
          </a:p>
          <a:p>
            <a:r>
              <a:rPr lang="en-US" sz="1600" dirty="0"/>
              <a:t>Computational Geometry usually focuses on theory</a:t>
            </a:r>
          </a:p>
          <a:p>
            <a:r>
              <a:rPr lang="en-US" sz="1600" dirty="0"/>
              <a:t>Computer Graphics usually focuses on practicality and applications</a:t>
            </a:r>
            <a:endParaRPr lang="en-US" sz="1600" dirty="0"/>
          </a:p>
          <a:p>
            <a:pPr marL="171450" indent="0">
              <a:buNone/>
            </a:pPr>
            <a:endParaRPr lang="en-US" sz="1600" dirty="0"/>
          </a:p>
          <a:p>
            <a:pPr marL="171450" indent="0">
              <a:buNone/>
            </a:pPr>
            <a:r>
              <a:rPr lang="en-US" sz="1600" dirty="0"/>
              <a:t>Well-spaced point sets, with random positions</a:t>
            </a:r>
          </a:p>
          <a:p>
            <a:r>
              <a:rPr lang="en-US" sz="1600" dirty="0"/>
              <a:t>Computer Graphics does it one way </a:t>
            </a:r>
          </a:p>
          <a:p>
            <a:r>
              <a:rPr lang="en-US" sz="1600" dirty="0"/>
              <a:t>Computational Geometry another</a:t>
            </a:r>
          </a:p>
          <a:p>
            <a:r>
              <a:rPr lang="en-US" sz="1600" dirty="0"/>
              <a:t>Combine the ideas: proofs from geometry, efficiency and apps from graphics. </a:t>
            </a:r>
          </a:p>
        </p:txBody>
      </p:sp>
    </p:spTree>
    <p:extLst>
      <p:ext uri="{BB962C8B-B14F-4D97-AF65-F5344CB8AC3E}">
        <p14:creationId xmlns:p14="http://schemas.microsoft.com/office/powerpoint/2010/main" val="54249044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Meshing and Triangulation Background</a:t>
            </a:r>
            <a:endParaRPr lang="en-US" dirty="0"/>
          </a:p>
        </p:txBody>
      </p:sp>
      <p:sp>
        <p:nvSpPr>
          <p:cNvPr id="5" name="Subtitle 4"/>
          <p:cNvSpPr>
            <a:spLocks noGrp="1"/>
          </p:cNvSpPr>
          <p:nvPr>
            <p:ph type="subTitle" idx="1"/>
          </p:nvPr>
        </p:nvSpPr>
        <p:spPr/>
        <p:txBody>
          <a:bodyPr/>
          <a:lstStyle/>
          <a:p>
            <a:r>
              <a:rPr lang="en-US" dirty="0" smtClean="0"/>
              <a:t>Connect those sample points!</a:t>
            </a:r>
            <a:endParaRPr lang="en-US" dirty="0"/>
          </a:p>
        </p:txBody>
      </p:sp>
    </p:spTree>
    <p:extLst>
      <p:ext uri="{BB962C8B-B14F-4D97-AF65-F5344CB8AC3E}">
        <p14:creationId xmlns:p14="http://schemas.microsoft.com/office/powerpoint/2010/main" val="16417206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Meshing and Triangulation</a:t>
            </a:r>
            <a:endParaRPr lang="en-US" dirty="0"/>
          </a:p>
        </p:txBody>
      </p:sp>
      <p:sp>
        <p:nvSpPr>
          <p:cNvPr id="3" name="Content Placeholder 2"/>
          <p:cNvSpPr>
            <a:spLocks noGrp="1"/>
          </p:cNvSpPr>
          <p:nvPr>
            <p:ph idx="1"/>
          </p:nvPr>
        </p:nvSpPr>
        <p:spPr>
          <a:xfrm>
            <a:off x="685800" y="1257300"/>
            <a:ext cx="7772400" cy="4838700"/>
          </a:xfrm>
        </p:spPr>
        <p:txBody>
          <a:bodyPr/>
          <a:lstStyle/>
          <a:p>
            <a:r>
              <a:rPr lang="en-US" sz="2000" dirty="0" smtClean="0"/>
              <a:t>Triangulating: point cloud -&gt; triangles</a:t>
            </a:r>
          </a:p>
          <a:p>
            <a:pPr lvl="1"/>
            <a:r>
              <a:rPr lang="en-US" sz="2000" dirty="0" smtClean="0"/>
              <a:t>Fixed input point positions</a:t>
            </a:r>
          </a:p>
          <a:p>
            <a:endParaRPr lang="en-US" sz="2000" dirty="0" smtClean="0"/>
          </a:p>
          <a:p>
            <a:endParaRPr lang="en-US" sz="2000" dirty="0"/>
          </a:p>
          <a:p>
            <a:endParaRPr lang="en-US" sz="2000" dirty="0" smtClean="0"/>
          </a:p>
          <a:p>
            <a:endParaRPr lang="en-US" sz="2000" dirty="0"/>
          </a:p>
          <a:p>
            <a:endParaRPr lang="en-US" sz="2000" dirty="0" smtClean="0"/>
          </a:p>
          <a:p>
            <a:r>
              <a:rPr lang="en-US" sz="2000" dirty="0" smtClean="0"/>
              <a:t>Meshing: boundary representation -&gt; points and triangles </a:t>
            </a:r>
          </a:p>
          <a:p>
            <a:pPr lvl="1"/>
            <a:r>
              <a:rPr lang="en-US" sz="2000" dirty="0" smtClean="0"/>
              <a:t>freedom to put the points where you want</a:t>
            </a:r>
          </a:p>
          <a:p>
            <a:pPr lvl="1"/>
            <a:r>
              <a:rPr lang="en-US" sz="1800" dirty="0" smtClean="0"/>
              <a:t>Subdivide input curves into edges, surfaces into triangles</a:t>
            </a:r>
            <a:endParaRPr lang="en-US" sz="1800" dirty="0"/>
          </a:p>
        </p:txBody>
      </p:sp>
      <p:pic>
        <p:nvPicPr>
          <p:cNvPr id="4" name="Picture 3"/>
          <p:cNvPicPr>
            <a:picLocks noChangeAspect="1"/>
          </p:cNvPicPr>
          <p:nvPr/>
        </p:nvPicPr>
        <p:blipFill>
          <a:blip r:embed="rId2"/>
          <a:stretch>
            <a:fillRect/>
          </a:stretch>
        </p:blipFill>
        <p:spPr>
          <a:xfrm>
            <a:off x="1955800" y="2224147"/>
            <a:ext cx="1270000" cy="1528703"/>
          </a:xfrm>
          <a:prstGeom prst="rect">
            <a:avLst/>
          </a:prstGeom>
        </p:spPr>
      </p:pic>
      <p:pic>
        <p:nvPicPr>
          <p:cNvPr id="5" name="Picture 4"/>
          <p:cNvPicPr>
            <a:picLocks noChangeAspect="1"/>
          </p:cNvPicPr>
          <p:nvPr/>
        </p:nvPicPr>
        <p:blipFill>
          <a:blip r:embed="rId3"/>
          <a:stretch>
            <a:fillRect/>
          </a:stretch>
        </p:blipFill>
        <p:spPr>
          <a:xfrm>
            <a:off x="4578350" y="2190750"/>
            <a:ext cx="1239833" cy="1498600"/>
          </a:xfrm>
          <a:prstGeom prst="rect">
            <a:avLst/>
          </a:prstGeom>
        </p:spPr>
      </p:pic>
      <p:cxnSp>
        <p:nvCxnSpPr>
          <p:cNvPr id="7" name="Straight Arrow Connector 6"/>
          <p:cNvCxnSpPr/>
          <p:nvPr/>
        </p:nvCxnSpPr>
        <p:spPr bwMode="auto">
          <a:xfrm flipV="1">
            <a:off x="3606800" y="2927350"/>
            <a:ext cx="889000" cy="635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pic>
        <p:nvPicPr>
          <p:cNvPr id="9" name="Picture 8" descr="geome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150" y="5003800"/>
            <a:ext cx="3454400" cy="1739900"/>
          </a:xfrm>
          <a:prstGeom prst="rect">
            <a:avLst/>
          </a:prstGeom>
        </p:spPr>
      </p:pic>
      <p:pic>
        <p:nvPicPr>
          <p:cNvPr id="10" name="Picture 9" descr="final_cdt_seismi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1000" y="4997450"/>
            <a:ext cx="3455968" cy="1746250"/>
          </a:xfrm>
          <a:prstGeom prst="rect">
            <a:avLst/>
          </a:prstGeom>
        </p:spPr>
      </p:pic>
      <p:cxnSp>
        <p:nvCxnSpPr>
          <p:cNvPr id="11" name="Straight Arrow Connector 10"/>
          <p:cNvCxnSpPr/>
          <p:nvPr/>
        </p:nvCxnSpPr>
        <p:spPr bwMode="auto">
          <a:xfrm flipV="1">
            <a:off x="4273550" y="5905500"/>
            <a:ext cx="889000" cy="635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4477768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Delaunay Triangulation</a:t>
            </a:r>
            <a:endParaRPr lang="en-US" dirty="0"/>
          </a:p>
        </p:txBody>
      </p:sp>
      <p:sp>
        <p:nvSpPr>
          <p:cNvPr id="3" name="Content Placeholder 2"/>
          <p:cNvSpPr>
            <a:spLocks noGrp="1"/>
          </p:cNvSpPr>
          <p:nvPr>
            <p:ph idx="1"/>
          </p:nvPr>
        </p:nvSpPr>
        <p:spPr>
          <a:xfrm>
            <a:off x="685800" y="1193800"/>
            <a:ext cx="7772400" cy="1238250"/>
          </a:xfrm>
        </p:spPr>
        <p:txBody>
          <a:bodyPr/>
          <a:lstStyle/>
          <a:p>
            <a:r>
              <a:rPr lang="en-US" dirty="0" smtClean="0"/>
              <a:t>Special role for both triangulating and meshing</a:t>
            </a:r>
          </a:p>
          <a:p>
            <a:r>
              <a:rPr lang="en-US" dirty="0" smtClean="0"/>
              <a:t>Given 4 points, two choices of diagonal edge</a:t>
            </a:r>
            <a:endParaRPr lang="en-US" dirty="0"/>
          </a:p>
        </p:txBody>
      </p:sp>
      <p:sp>
        <p:nvSpPr>
          <p:cNvPr id="4" name="Oval 3"/>
          <p:cNvSpPr/>
          <p:nvPr/>
        </p:nvSpPr>
        <p:spPr bwMode="auto">
          <a:xfrm>
            <a:off x="781050" y="40449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 name="Oval 4"/>
          <p:cNvSpPr/>
          <p:nvPr/>
        </p:nvSpPr>
        <p:spPr bwMode="auto">
          <a:xfrm>
            <a:off x="3048000" y="31623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Oval 5"/>
          <p:cNvSpPr/>
          <p:nvPr/>
        </p:nvSpPr>
        <p:spPr bwMode="auto">
          <a:xfrm>
            <a:off x="1460500" y="31686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7" name="Oval 6"/>
          <p:cNvSpPr/>
          <p:nvPr/>
        </p:nvSpPr>
        <p:spPr bwMode="auto">
          <a:xfrm>
            <a:off x="2489200" y="4381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1" name="Oval 10"/>
          <p:cNvSpPr/>
          <p:nvPr/>
        </p:nvSpPr>
        <p:spPr bwMode="auto">
          <a:xfrm>
            <a:off x="5257800" y="41148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2" name="Oval 11"/>
          <p:cNvSpPr/>
          <p:nvPr/>
        </p:nvSpPr>
        <p:spPr bwMode="auto">
          <a:xfrm>
            <a:off x="7524750" y="32321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Oval 12"/>
          <p:cNvSpPr/>
          <p:nvPr/>
        </p:nvSpPr>
        <p:spPr bwMode="auto">
          <a:xfrm>
            <a:off x="5937250" y="3238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Oval 13"/>
          <p:cNvSpPr/>
          <p:nvPr/>
        </p:nvSpPr>
        <p:spPr bwMode="auto">
          <a:xfrm>
            <a:off x="6965950" y="44513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6" name="Straight Connector 15"/>
          <p:cNvCxnSpPr>
            <a:stCxn id="6" idx="5"/>
            <a:endCxn id="7" idx="1"/>
          </p:cNvCxnSpPr>
          <p:nvPr/>
        </p:nvCxnSpPr>
        <p:spPr bwMode="auto">
          <a:xfrm>
            <a:off x="1577573" y="3285723"/>
            <a:ext cx="931714" cy="111586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8" name="Straight Connector 17"/>
          <p:cNvCxnSpPr>
            <a:endCxn id="7" idx="7"/>
          </p:cNvCxnSpPr>
          <p:nvPr/>
        </p:nvCxnSpPr>
        <p:spPr bwMode="auto">
          <a:xfrm flipH="1">
            <a:off x="2606273" y="3241273"/>
            <a:ext cx="533400" cy="116031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0" name="Straight Connector 19"/>
          <p:cNvCxnSpPr>
            <a:stCxn id="5" idx="7"/>
            <a:endCxn id="6" idx="2"/>
          </p:cNvCxnSpPr>
          <p:nvPr/>
        </p:nvCxnSpPr>
        <p:spPr bwMode="auto">
          <a:xfrm flipH="1">
            <a:off x="1460500" y="3182387"/>
            <a:ext cx="1704573" cy="5484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1" name="Straight Connector 20"/>
          <p:cNvCxnSpPr>
            <a:endCxn id="4" idx="0"/>
          </p:cNvCxnSpPr>
          <p:nvPr/>
        </p:nvCxnSpPr>
        <p:spPr bwMode="auto">
          <a:xfrm flipH="1">
            <a:off x="849630" y="3222223"/>
            <a:ext cx="677143" cy="8227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8" name="Straight Connector 27"/>
          <p:cNvCxnSpPr>
            <a:stCxn id="7" idx="2"/>
            <a:endCxn id="4" idx="6"/>
          </p:cNvCxnSpPr>
          <p:nvPr/>
        </p:nvCxnSpPr>
        <p:spPr bwMode="auto">
          <a:xfrm flipH="1" flipV="1">
            <a:off x="918210" y="4113530"/>
            <a:ext cx="1570990" cy="33655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1" name="Straight Connector 30"/>
          <p:cNvCxnSpPr/>
          <p:nvPr/>
        </p:nvCxnSpPr>
        <p:spPr bwMode="auto">
          <a:xfrm flipH="1">
            <a:off x="7102073" y="3317473"/>
            <a:ext cx="533400" cy="116031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H="1">
            <a:off x="5956300" y="3258587"/>
            <a:ext cx="1704573" cy="5484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3" name="Straight Connector 32"/>
          <p:cNvCxnSpPr/>
          <p:nvPr/>
        </p:nvCxnSpPr>
        <p:spPr bwMode="auto">
          <a:xfrm flipH="1">
            <a:off x="5345430" y="3298423"/>
            <a:ext cx="677143" cy="8227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4" name="Straight Connector 33"/>
          <p:cNvCxnSpPr>
            <a:endCxn id="11" idx="5"/>
          </p:cNvCxnSpPr>
          <p:nvPr/>
        </p:nvCxnSpPr>
        <p:spPr bwMode="auto">
          <a:xfrm flipH="1" flipV="1">
            <a:off x="5374873" y="4231873"/>
            <a:ext cx="1610127" cy="29440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6" name="Straight Connector 35"/>
          <p:cNvCxnSpPr>
            <a:stCxn id="11" idx="6"/>
            <a:endCxn id="12" idx="3"/>
          </p:cNvCxnSpPr>
          <p:nvPr/>
        </p:nvCxnSpPr>
        <p:spPr bwMode="auto">
          <a:xfrm flipV="1">
            <a:off x="5394960" y="3349223"/>
            <a:ext cx="2149877" cy="834157"/>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 name="Oval 7"/>
          <p:cNvSpPr>
            <a:spLocks noChangeAspect="1"/>
          </p:cNvSpPr>
          <p:nvPr/>
        </p:nvSpPr>
        <p:spPr bwMode="auto">
          <a:xfrm>
            <a:off x="857250" y="3200400"/>
            <a:ext cx="1771650" cy="177165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0" name="Oval 39"/>
          <p:cNvSpPr>
            <a:spLocks noChangeAspect="1"/>
          </p:cNvSpPr>
          <p:nvPr/>
        </p:nvSpPr>
        <p:spPr bwMode="auto">
          <a:xfrm>
            <a:off x="1454150" y="2724150"/>
            <a:ext cx="1752600" cy="17526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1" name="Oval 40"/>
          <p:cNvSpPr>
            <a:spLocks noChangeAspect="1"/>
          </p:cNvSpPr>
          <p:nvPr/>
        </p:nvSpPr>
        <p:spPr bwMode="auto">
          <a:xfrm>
            <a:off x="5283200" y="3086100"/>
            <a:ext cx="3009900" cy="30099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2" name="Oval 41"/>
          <p:cNvSpPr>
            <a:spLocks noChangeAspect="1"/>
          </p:cNvSpPr>
          <p:nvPr/>
        </p:nvSpPr>
        <p:spPr bwMode="auto">
          <a:xfrm>
            <a:off x="5118100" y="2190750"/>
            <a:ext cx="2501900" cy="25019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3" name="Content Placeholder 2"/>
          <p:cNvSpPr txBox="1">
            <a:spLocks/>
          </p:cNvSpPr>
          <p:nvPr/>
        </p:nvSpPr>
        <p:spPr bwMode="auto">
          <a:xfrm>
            <a:off x="901700" y="4959350"/>
            <a:ext cx="7772400" cy="14922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sz="1800" dirty="0" smtClean="0"/>
              <a:t>Exactly one pair of circumcircles will be empty</a:t>
            </a:r>
          </a:p>
          <a:p>
            <a:r>
              <a:rPr lang="en-US" sz="1800" dirty="0" smtClean="0"/>
              <a:t>Maximizes minimum angle</a:t>
            </a:r>
          </a:p>
          <a:p>
            <a:r>
              <a:rPr lang="en-US" sz="1800" dirty="0" smtClean="0"/>
              <a:t>For more than four points, can check/flip locally to achieve global lexicographic max min angle </a:t>
            </a:r>
          </a:p>
        </p:txBody>
      </p:sp>
    </p:spTree>
    <p:extLst>
      <p:ext uri="{BB962C8B-B14F-4D97-AF65-F5344CB8AC3E}">
        <p14:creationId xmlns:p14="http://schemas.microsoft.com/office/powerpoint/2010/main" val="12870896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Voronoi Diagram</a:t>
            </a:r>
            <a:endParaRPr lang="en-US" dirty="0"/>
          </a:p>
        </p:txBody>
      </p:sp>
      <p:sp>
        <p:nvSpPr>
          <p:cNvPr id="3" name="Content Placeholder 2"/>
          <p:cNvSpPr>
            <a:spLocks noGrp="1"/>
          </p:cNvSpPr>
          <p:nvPr>
            <p:ph idx="1"/>
          </p:nvPr>
        </p:nvSpPr>
        <p:spPr>
          <a:xfrm>
            <a:off x="685800" y="1524000"/>
            <a:ext cx="7772400" cy="501650"/>
          </a:xfrm>
        </p:spPr>
        <p:txBody>
          <a:bodyPr/>
          <a:lstStyle/>
          <a:p>
            <a:r>
              <a:rPr lang="en-US" dirty="0" smtClean="0"/>
              <a:t>Region closer to that vertex than any other</a:t>
            </a:r>
            <a:endParaRPr lang="en-US" dirty="0"/>
          </a:p>
        </p:txBody>
      </p:sp>
      <p:sp>
        <p:nvSpPr>
          <p:cNvPr id="4" name="Oval 3"/>
          <p:cNvSpPr/>
          <p:nvPr/>
        </p:nvSpPr>
        <p:spPr bwMode="auto">
          <a:xfrm>
            <a:off x="781050" y="40449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 name="Oval 4"/>
          <p:cNvSpPr/>
          <p:nvPr/>
        </p:nvSpPr>
        <p:spPr bwMode="auto">
          <a:xfrm>
            <a:off x="3048000" y="31623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Oval 5"/>
          <p:cNvSpPr/>
          <p:nvPr/>
        </p:nvSpPr>
        <p:spPr bwMode="auto">
          <a:xfrm>
            <a:off x="1460500" y="31686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7" name="Oval 6"/>
          <p:cNvSpPr/>
          <p:nvPr/>
        </p:nvSpPr>
        <p:spPr bwMode="auto">
          <a:xfrm>
            <a:off x="2489200" y="4381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8" name="Straight Connector 7"/>
          <p:cNvCxnSpPr>
            <a:cxnSpLocks noChangeAspect="1"/>
          </p:cNvCxnSpPr>
          <p:nvPr/>
        </p:nvCxnSpPr>
        <p:spPr bwMode="auto">
          <a:xfrm flipV="1">
            <a:off x="1756719" y="3581400"/>
            <a:ext cx="600801" cy="501651"/>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9" name="Straight Connector 8"/>
          <p:cNvCxnSpPr>
            <a:cxnSpLocks noChangeAspect="1"/>
          </p:cNvCxnSpPr>
          <p:nvPr/>
        </p:nvCxnSpPr>
        <p:spPr bwMode="auto">
          <a:xfrm>
            <a:off x="2350832" y="3581400"/>
            <a:ext cx="1102298" cy="506730"/>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0" name="Straight Connector 9"/>
          <p:cNvCxnSpPr>
            <a:cxnSpLocks noChangeAspect="1"/>
          </p:cNvCxnSpPr>
          <p:nvPr/>
        </p:nvCxnSpPr>
        <p:spPr bwMode="auto">
          <a:xfrm>
            <a:off x="2304415" y="2344822"/>
            <a:ext cx="39582" cy="1230228"/>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1" name="Straight Connector 10"/>
          <p:cNvCxnSpPr>
            <a:cxnSpLocks noChangeAspect="1"/>
          </p:cNvCxnSpPr>
          <p:nvPr/>
        </p:nvCxnSpPr>
        <p:spPr bwMode="auto">
          <a:xfrm>
            <a:off x="776838" y="3295015"/>
            <a:ext cx="957460" cy="788035"/>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2" name="Straight Connector 11"/>
          <p:cNvCxnSpPr>
            <a:cxnSpLocks noChangeAspect="1"/>
          </p:cNvCxnSpPr>
          <p:nvPr/>
        </p:nvCxnSpPr>
        <p:spPr bwMode="auto">
          <a:xfrm flipH="1">
            <a:off x="1535430" y="4089400"/>
            <a:ext cx="209494" cy="977900"/>
          </a:xfrm>
          <a:prstGeom prst="line">
            <a:avLst/>
          </a:prstGeom>
          <a:solidFill>
            <a:schemeClr val="accent1"/>
          </a:solidFill>
          <a:ln w="12700" cap="flat" cmpd="sng" algn="ctr">
            <a:solidFill>
              <a:schemeClr val="tx2"/>
            </a:solidFill>
            <a:prstDash val="solid"/>
            <a:round/>
            <a:headEnd type="none" w="med" len="med"/>
            <a:tailEnd type="none" w="med" len="med"/>
          </a:ln>
          <a:effectLst/>
        </p:spPr>
      </p:cxnSp>
      <p:sp>
        <p:nvSpPr>
          <p:cNvPr id="25" name="Oval 24"/>
          <p:cNvSpPr/>
          <p:nvPr/>
        </p:nvSpPr>
        <p:spPr bwMode="auto">
          <a:xfrm>
            <a:off x="5664200" y="39941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6" name="Oval 25"/>
          <p:cNvSpPr/>
          <p:nvPr/>
        </p:nvSpPr>
        <p:spPr bwMode="auto">
          <a:xfrm>
            <a:off x="7931150" y="3111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7" name="Oval 26"/>
          <p:cNvSpPr/>
          <p:nvPr/>
        </p:nvSpPr>
        <p:spPr bwMode="auto">
          <a:xfrm>
            <a:off x="6343650" y="31178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8" name="Oval 27"/>
          <p:cNvSpPr/>
          <p:nvPr/>
        </p:nvSpPr>
        <p:spPr bwMode="auto">
          <a:xfrm>
            <a:off x="7372350" y="43307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29" name="Straight Connector 28"/>
          <p:cNvCxnSpPr>
            <a:stCxn id="27" idx="5"/>
            <a:endCxn id="28" idx="1"/>
          </p:cNvCxnSpPr>
          <p:nvPr/>
        </p:nvCxnSpPr>
        <p:spPr bwMode="auto">
          <a:xfrm>
            <a:off x="6460723" y="3234923"/>
            <a:ext cx="931714" cy="111586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0" name="Straight Connector 29"/>
          <p:cNvCxnSpPr>
            <a:endCxn id="28" idx="7"/>
          </p:cNvCxnSpPr>
          <p:nvPr/>
        </p:nvCxnSpPr>
        <p:spPr bwMode="auto">
          <a:xfrm flipH="1">
            <a:off x="7489423" y="3190473"/>
            <a:ext cx="533400" cy="116031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1" name="Straight Connector 30"/>
          <p:cNvCxnSpPr>
            <a:stCxn id="26" idx="7"/>
            <a:endCxn id="27" idx="2"/>
          </p:cNvCxnSpPr>
          <p:nvPr/>
        </p:nvCxnSpPr>
        <p:spPr bwMode="auto">
          <a:xfrm flipH="1">
            <a:off x="6343650" y="3131587"/>
            <a:ext cx="1704573" cy="54843"/>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2" name="Straight Connector 31"/>
          <p:cNvCxnSpPr>
            <a:endCxn id="25" idx="0"/>
          </p:cNvCxnSpPr>
          <p:nvPr/>
        </p:nvCxnSpPr>
        <p:spPr bwMode="auto">
          <a:xfrm flipH="1">
            <a:off x="5732780" y="3171423"/>
            <a:ext cx="677143" cy="8227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3" name="Straight Connector 32"/>
          <p:cNvCxnSpPr>
            <a:stCxn id="28" idx="2"/>
            <a:endCxn id="25" idx="6"/>
          </p:cNvCxnSpPr>
          <p:nvPr/>
        </p:nvCxnSpPr>
        <p:spPr bwMode="auto">
          <a:xfrm flipH="1" flipV="1">
            <a:off x="5801360" y="4062730"/>
            <a:ext cx="1570990" cy="33655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4" name="Oval 33"/>
          <p:cNvSpPr>
            <a:spLocks noChangeAspect="1"/>
          </p:cNvSpPr>
          <p:nvPr/>
        </p:nvSpPr>
        <p:spPr bwMode="auto">
          <a:xfrm>
            <a:off x="5740400" y="3149600"/>
            <a:ext cx="1771650" cy="177165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44" name="Straight Connector 43"/>
          <p:cNvCxnSpPr>
            <a:cxnSpLocks noChangeAspect="1"/>
          </p:cNvCxnSpPr>
          <p:nvPr/>
        </p:nvCxnSpPr>
        <p:spPr bwMode="auto">
          <a:xfrm flipV="1">
            <a:off x="6646219" y="3524250"/>
            <a:ext cx="600801" cy="501651"/>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5" name="Straight Connector 44"/>
          <p:cNvCxnSpPr>
            <a:cxnSpLocks noChangeAspect="1"/>
          </p:cNvCxnSpPr>
          <p:nvPr/>
        </p:nvCxnSpPr>
        <p:spPr bwMode="auto">
          <a:xfrm>
            <a:off x="7240332" y="3524250"/>
            <a:ext cx="1102298" cy="506730"/>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6" name="Straight Connector 45"/>
          <p:cNvCxnSpPr>
            <a:cxnSpLocks noChangeAspect="1"/>
          </p:cNvCxnSpPr>
          <p:nvPr/>
        </p:nvCxnSpPr>
        <p:spPr bwMode="auto">
          <a:xfrm>
            <a:off x="7193915" y="2287672"/>
            <a:ext cx="39582" cy="1230228"/>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7" name="Straight Connector 46"/>
          <p:cNvCxnSpPr>
            <a:cxnSpLocks noChangeAspect="1"/>
          </p:cNvCxnSpPr>
          <p:nvPr/>
        </p:nvCxnSpPr>
        <p:spPr bwMode="auto">
          <a:xfrm>
            <a:off x="5666338" y="3237865"/>
            <a:ext cx="957460" cy="788035"/>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8" name="Straight Connector 47"/>
          <p:cNvCxnSpPr>
            <a:cxnSpLocks noChangeAspect="1"/>
          </p:cNvCxnSpPr>
          <p:nvPr/>
        </p:nvCxnSpPr>
        <p:spPr bwMode="auto">
          <a:xfrm flipH="1">
            <a:off x="6424930" y="4032250"/>
            <a:ext cx="209494" cy="977900"/>
          </a:xfrm>
          <a:prstGeom prst="line">
            <a:avLst/>
          </a:prstGeom>
          <a:solidFill>
            <a:schemeClr val="accent1"/>
          </a:solidFill>
          <a:ln w="12700" cap="flat" cmpd="sng" algn="ctr">
            <a:solidFill>
              <a:schemeClr val="tx2"/>
            </a:solidFill>
            <a:prstDash val="solid"/>
            <a:round/>
            <a:headEnd type="none" w="med" len="med"/>
            <a:tailEnd type="none" w="med" len="med"/>
          </a:ln>
          <a:effectLst/>
        </p:spPr>
      </p:cxnSp>
      <p:sp>
        <p:nvSpPr>
          <p:cNvPr id="49" name="TextBox 48"/>
          <p:cNvSpPr txBox="1"/>
          <p:nvPr/>
        </p:nvSpPr>
        <p:spPr>
          <a:xfrm>
            <a:off x="7184013" y="2641600"/>
            <a:ext cx="1172116" cy="523220"/>
          </a:xfrm>
          <a:prstGeom prst="rect">
            <a:avLst/>
          </a:prstGeom>
          <a:noFill/>
        </p:spPr>
        <p:txBody>
          <a:bodyPr wrap="none" rtlCol="0">
            <a:spAutoFit/>
          </a:bodyPr>
          <a:lstStyle/>
          <a:p>
            <a:r>
              <a:rPr lang="en-US" sz="1400" dirty="0" smtClean="0"/>
              <a:t>perpendicular</a:t>
            </a:r>
          </a:p>
          <a:p>
            <a:r>
              <a:rPr lang="en-US" sz="1400" dirty="0" smtClean="0"/>
              <a:t>bisectors</a:t>
            </a:r>
            <a:endParaRPr lang="en-US" sz="1400" dirty="0"/>
          </a:p>
        </p:txBody>
      </p:sp>
      <p:sp>
        <p:nvSpPr>
          <p:cNvPr id="50" name="TextBox 49"/>
          <p:cNvSpPr txBox="1"/>
          <p:nvPr/>
        </p:nvSpPr>
        <p:spPr>
          <a:xfrm>
            <a:off x="5672713" y="4051300"/>
            <a:ext cx="1081734" cy="523220"/>
          </a:xfrm>
          <a:prstGeom prst="rect">
            <a:avLst/>
          </a:prstGeom>
          <a:noFill/>
        </p:spPr>
        <p:txBody>
          <a:bodyPr wrap="none" rtlCol="0">
            <a:spAutoFit/>
            <a:scene3d>
              <a:camera prst="orthographicFront">
                <a:rot lat="0" lon="0" rev="1800000"/>
              </a:camera>
              <a:lightRig rig="threePt" dir="t"/>
            </a:scene3d>
          </a:bodyPr>
          <a:lstStyle/>
          <a:p>
            <a:r>
              <a:rPr lang="en-US" sz="1400" dirty="0" smtClean="0"/>
              <a:t>circumcircle</a:t>
            </a:r>
            <a:endParaRPr lang="en-US" sz="1400" dirty="0"/>
          </a:p>
          <a:p>
            <a:r>
              <a:rPr lang="en-US" sz="1400" dirty="0" smtClean="0"/>
              <a:t>centers</a:t>
            </a:r>
          </a:p>
        </p:txBody>
      </p:sp>
      <p:sp>
        <p:nvSpPr>
          <p:cNvPr id="51" name="Content Placeholder 2"/>
          <p:cNvSpPr txBox="1">
            <a:spLocks/>
          </p:cNvSpPr>
          <p:nvPr/>
        </p:nvSpPr>
        <p:spPr bwMode="auto">
          <a:xfrm>
            <a:off x="755650" y="5283200"/>
            <a:ext cx="7772400" cy="5016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sz="1800" dirty="0" smtClean="0"/>
              <a:t>Voronoi vertices are (locally) farthest domain points </a:t>
            </a:r>
            <a:br>
              <a:rPr lang="en-US" sz="1800" dirty="0" smtClean="0"/>
            </a:br>
            <a:r>
              <a:rPr lang="en-US" sz="1800" dirty="0" smtClean="0"/>
              <a:t>from any black point</a:t>
            </a:r>
            <a:endParaRPr lang="en-US" sz="1800" dirty="0"/>
          </a:p>
        </p:txBody>
      </p:sp>
    </p:spTree>
    <p:extLst>
      <p:ext uri="{BB962C8B-B14F-4D97-AF65-F5344CB8AC3E}">
        <p14:creationId xmlns:p14="http://schemas.microsoft.com/office/powerpoint/2010/main" val="388478395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Well-spaced (Gary Miller)</a:t>
            </a:r>
          </a:p>
        </p:txBody>
      </p:sp>
      <p:sp>
        <p:nvSpPr>
          <p:cNvPr id="3" name="Content Placeholder 2"/>
          <p:cNvSpPr>
            <a:spLocks noGrp="1"/>
          </p:cNvSpPr>
          <p:nvPr>
            <p:ph idx="1"/>
          </p:nvPr>
        </p:nvSpPr>
        <p:spPr>
          <a:xfrm>
            <a:off x="685800" y="4641850"/>
            <a:ext cx="7772400" cy="1454150"/>
          </a:xfrm>
        </p:spPr>
        <p:txBody>
          <a:bodyPr/>
          <a:lstStyle/>
          <a:p>
            <a:r>
              <a:rPr lang="en-US" sz="1600" dirty="0"/>
              <a:t>Well-spaced =</a:t>
            </a:r>
          </a:p>
          <a:p>
            <a:pPr lvl="1"/>
            <a:r>
              <a:rPr lang="en-US" sz="1600" dirty="0"/>
              <a:t>Farthest Voronoi vertex not much farther than closest Delaunay neighbor</a:t>
            </a:r>
          </a:p>
          <a:p>
            <a:pPr lvl="1"/>
            <a:r>
              <a:rPr lang="en-US" sz="1600" dirty="0"/>
              <a:t>Measured by Voronoi cell aspect ratio, or beta = r</a:t>
            </a:r>
            <a:r>
              <a:rPr lang="en-US" sz="1600" baseline="-25000" dirty="0"/>
              <a:t>c</a:t>
            </a:r>
            <a:r>
              <a:rPr lang="en-US" sz="1600" dirty="0"/>
              <a:t> / r</a:t>
            </a:r>
            <a:r>
              <a:rPr lang="en-US" sz="1600" baseline="-25000" dirty="0"/>
              <a:t>f</a:t>
            </a:r>
          </a:p>
          <a:p>
            <a:pPr lvl="1"/>
            <a:r>
              <a:rPr lang="en-US" sz="1600" dirty="0"/>
              <a:t>beta = 1 is often the goal achieved by algorithms</a:t>
            </a:r>
            <a:endParaRPr lang="en-US" sz="1600" baseline="-25000" dirty="0"/>
          </a:p>
        </p:txBody>
      </p:sp>
      <p:sp>
        <p:nvSpPr>
          <p:cNvPr id="4" name="Oval 3"/>
          <p:cNvSpPr/>
          <p:nvPr/>
        </p:nvSpPr>
        <p:spPr bwMode="auto">
          <a:xfrm>
            <a:off x="1257300" y="27241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 name="Oval 4"/>
          <p:cNvSpPr/>
          <p:nvPr/>
        </p:nvSpPr>
        <p:spPr bwMode="auto">
          <a:xfrm>
            <a:off x="3524250" y="1841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Oval 5"/>
          <p:cNvSpPr/>
          <p:nvPr/>
        </p:nvSpPr>
        <p:spPr bwMode="auto">
          <a:xfrm>
            <a:off x="1936750" y="18478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7" name="Oval 6"/>
          <p:cNvSpPr/>
          <p:nvPr/>
        </p:nvSpPr>
        <p:spPr bwMode="auto">
          <a:xfrm>
            <a:off x="2965450" y="30607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8" name="Straight Connector 7"/>
          <p:cNvCxnSpPr>
            <a:cxnSpLocks noChangeAspect="1"/>
          </p:cNvCxnSpPr>
          <p:nvPr/>
        </p:nvCxnSpPr>
        <p:spPr bwMode="auto">
          <a:xfrm flipV="1">
            <a:off x="2232969" y="2260600"/>
            <a:ext cx="600801" cy="501651"/>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9" name="Straight Connector 8"/>
          <p:cNvCxnSpPr>
            <a:cxnSpLocks noChangeAspect="1"/>
          </p:cNvCxnSpPr>
          <p:nvPr/>
        </p:nvCxnSpPr>
        <p:spPr bwMode="auto">
          <a:xfrm>
            <a:off x="2827082" y="2260600"/>
            <a:ext cx="1284633" cy="590550"/>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0" name="Straight Connector 9"/>
          <p:cNvCxnSpPr>
            <a:cxnSpLocks noChangeAspect="1"/>
          </p:cNvCxnSpPr>
          <p:nvPr/>
        </p:nvCxnSpPr>
        <p:spPr bwMode="auto">
          <a:xfrm>
            <a:off x="2780665" y="1024022"/>
            <a:ext cx="39582" cy="1230228"/>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1" name="Straight Connector 10"/>
          <p:cNvCxnSpPr>
            <a:cxnSpLocks noChangeAspect="1"/>
          </p:cNvCxnSpPr>
          <p:nvPr/>
        </p:nvCxnSpPr>
        <p:spPr bwMode="auto">
          <a:xfrm>
            <a:off x="1253088" y="1974215"/>
            <a:ext cx="957460" cy="788035"/>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2" name="Straight Connector 11"/>
          <p:cNvCxnSpPr>
            <a:cxnSpLocks noChangeAspect="1"/>
          </p:cNvCxnSpPr>
          <p:nvPr/>
        </p:nvCxnSpPr>
        <p:spPr bwMode="auto">
          <a:xfrm flipH="1">
            <a:off x="2098742" y="2768600"/>
            <a:ext cx="122433" cy="571500"/>
          </a:xfrm>
          <a:prstGeom prst="line">
            <a:avLst/>
          </a:prstGeom>
          <a:solidFill>
            <a:schemeClr val="accent1"/>
          </a:solidFill>
          <a:ln w="12700" cap="flat" cmpd="sng" algn="ctr">
            <a:solidFill>
              <a:schemeClr val="tx2"/>
            </a:solidFill>
            <a:prstDash val="solid"/>
            <a:round/>
            <a:headEnd type="none" w="med" len="med"/>
            <a:tailEnd type="none" w="med" len="med"/>
          </a:ln>
          <a:effectLst/>
        </p:spPr>
      </p:cxnSp>
      <p:sp>
        <p:nvSpPr>
          <p:cNvPr id="13" name="Oval 12"/>
          <p:cNvSpPr/>
          <p:nvPr/>
        </p:nvSpPr>
        <p:spPr bwMode="auto">
          <a:xfrm>
            <a:off x="4330700" y="39052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Oval 13"/>
          <p:cNvSpPr/>
          <p:nvPr/>
        </p:nvSpPr>
        <p:spPr bwMode="auto">
          <a:xfrm>
            <a:off x="2743200" y="39116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8" name="Straight Connector 17"/>
          <p:cNvCxnSpPr>
            <a:cxnSpLocks noChangeAspect="1"/>
          </p:cNvCxnSpPr>
          <p:nvPr/>
        </p:nvCxnSpPr>
        <p:spPr bwMode="auto">
          <a:xfrm>
            <a:off x="2101850" y="3340100"/>
            <a:ext cx="1517650" cy="380772"/>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24" name="Straight Connector 23"/>
          <p:cNvCxnSpPr>
            <a:cxnSpLocks noChangeAspect="1"/>
          </p:cNvCxnSpPr>
          <p:nvPr/>
        </p:nvCxnSpPr>
        <p:spPr bwMode="auto">
          <a:xfrm flipV="1">
            <a:off x="3606112" y="2867696"/>
            <a:ext cx="508688" cy="859754"/>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36" name="Straight Connector 35"/>
          <p:cNvCxnSpPr>
            <a:cxnSpLocks/>
          </p:cNvCxnSpPr>
          <p:nvPr/>
        </p:nvCxnSpPr>
        <p:spPr bwMode="auto">
          <a:xfrm flipV="1">
            <a:off x="1473200" y="3331246"/>
            <a:ext cx="628650" cy="732754"/>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1" name="Straight Connector 40"/>
          <p:cNvCxnSpPr>
            <a:cxnSpLocks/>
          </p:cNvCxnSpPr>
          <p:nvPr/>
        </p:nvCxnSpPr>
        <p:spPr bwMode="auto">
          <a:xfrm flipH="1" flipV="1">
            <a:off x="3606800" y="3727450"/>
            <a:ext cx="31750" cy="774700"/>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47" name="Straight Connector 46"/>
          <p:cNvCxnSpPr>
            <a:cxnSpLocks/>
          </p:cNvCxnSpPr>
          <p:nvPr/>
        </p:nvCxnSpPr>
        <p:spPr bwMode="auto">
          <a:xfrm flipH="1">
            <a:off x="4114800" y="2470150"/>
            <a:ext cx="901700" cy="393700"/>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52" name="Straight Connector 51"/>
          <p:cNvCxnSpPr>
            <a:cxnSpLocks/>
          </p:cNvCxnSpPr>
          <p:nvPr/>
        </p:nvCxnSpPr>
        <p:spPr bwMode="auto">
          <a:xfrm flipH="1">
            <a:off x="2927350" y="3194050"/>
            <a:ext cx="76200" cy="336550"/>
          </a:xfrm>
          <a:prstGeom prst="line">
            <a:avLst/>
          </a:prstGeom>
          <a:solidFill>
            <a:schemeClr val="accent1"/>
          </a:solidFill>
          <a:ln w="12700" cap="flat" cmpd="sng" algn="ctr">
            <a:solidFill>
              <a:schemeClr val="accent6"/>
            </a:solidFill>
            <a:prstDash val="solid"/>
            <a:round/>
            <a:headEnd type="none" w="med" len="med"/>
            <a:tailEnd type="arrow" w="med" len="med"/>
          </a:ln>
          <a:effectLst/>
        </p:spPr>
      </p:cxnSp>
      <p:cxnSp>
        <p:nvCxnSpPr>
          <p:cNvPr id="54" name="Straight Connector 53"/>
          <p:cNvCxnSpPr>
            <a:cxnSpLocks/>
            <a:stCxn id="7" idx="6"/>
          </p:cNvCxnSpPr>
          <p:nvPr/>
        </p:nvCxnSpPr>
        <p:spPr bwMode="auto">
          <a:xfrm flipV="1">
            <a:off x="3102610" y="2857500"/>
            <a:ext cx="1018540" cy="271780"/>
          </a:xfrm>
          <a:prstGeom prst="line">
            <a:avLst/>
          </a:prstGeom>
          <a:solidFill>
            <a:schemeClr val="accent1"/>
          </a:solidFill>
          <a:ln w="12700" cap="flat" cmpd="sng" algn="ctr">
            <a:solidFill>
              <a:srgbClr val="FF0000"/>
            </a:solidFill>
            <a:prstDash val="solid"/>
            <a:round/>
            <a:headEnd type="arrow" w="med" len="med"/>
            <a:tailEnd type="none" w="med" len="med"/>
          </a:ln>
          <a:effectLst/>
        </p:spPr>
      </p:cxnSp>
      <p:sp>
        <p:nvSpPr>
          <p:cNvPr id="57" name="TextBox 56"/>
          <p:cNvSpPr txBox="1"/>
          <p:nvPr/>
        </p:nvSpPr>
        <p:spPr>
          <a:xfrm>
            <a:off x="2355850" y="2984500"/>
            <a:ext cx="594884" cy="461665"/>
          </a:xfrm>
          <a:prstGeom prst="rect">
            <a:avLst/>
          </a:prstGeom>
          <a:noFill/>
        </p:spPr>
        <p:txBody>
          <a:bodyPr wrap="none" rtlCol="0">
            <a:spAutoFit/>
          </a:bodyPr>
          <a:lstStyle/>
          <a:p>
            <a:r>
              <a:rPr lang="en-US" dirty="0">
                <a:solidFill>
                  <a:schemeClr val="accent6"/>
                </a:solidFill>
              </a:rPr>
              <a:t>r</a:t>
            </a:r>
            <a:r>
              <a:rPr lang="en-US" baseline="-25000" dirty="0">
                <a:solidFill>
                  <a:schemeClr val="accent6"/>
                </a:solidFill>
              </a:rPr>
              <a:t>f</a:t>
            </a:r>
            <a:r>
              <a:rPr lang="en-US" dirty="0">
                <a:solidFill>
                  <a:schemeClr val="accent6"/>
                </a:solidFill>
              </a:rPr>
              <a:t>/2</a:t>
            </a:r>
          </a:p>
        </p:txBody>
      </p:sp>
      <p:sp>
        <p:nvSpPr>
          <p:cNvPr id="58" name="TextBox 57"/>
          <p:cNvSpPr txBox="1"/>
          <p:nvPr/>
        </p:nvSpPr>
        <p:spPr>
          <a:xfrm>
            <a:off x="3232150" y="2520950"/>
            <a:ext cx="378229" cy="461665"/>
          </a:xfrm>
          <a:prstGeom prst="rect">
            <a:avLst/>
          </a:prstGeom>
          <a:noFill/>
        </p:spPr>
        <p:txBody>
          <a:bodyPr wrap="none" rtlCol="0">
            <a:spAutoFit/>
          </a:bodyPr>
          <a:lstStyle/>
          <a:p>
            <a:r>
              <a:rPr lang="en-US" dirty="0">
                <a:solidFill>
                  <a:srgbClr val="FF0000"/>
                </a:solidFill>
              </a:rPr>
              <a:t>r</a:t>
            </a:r>
            <a:r>
              <a:rPr lang="en-US" baseline="-25000" dirty="0">
                <a:solidFill>
                  <a:srgbClr val="FF0000"/>
                </a:solidFill>
              </a:rPr>
              <a:t>c</a:t>
            </a:r>
            <a:endParaRPr lang="en-US" dirty="0">
              <a:solidFill>
                <a:srgbClr val="FF0000"/>
              </a:solidFill>
            </a:endParaRPr>
          </a:p>
        </p:txBody>
      </p:sp>
      <p:cxnSp>
        <p:nvCxnSpPr>
          <p:cNvPr id="59" name="Straight Connector 58"/>
          <p:cNvCxnSpPr>
            <a:cxnSpLocks/>
            <a:endCxn id="14" idx="7"/>
          </p:cNvCxnSpPr>
          <p:nvPr/>
        </p:nvCxnSpPr>
        <p:spPr bwMode="auto">
          <a:xfrm flipH="1">
            <a:off x="2860273" y="3194050"/>
            <a:ext cx="162327" cy="737637"/>
          </a:xfrm>
          <a:prstGeom prst="line">
            <a:avLst/>
          </a:prstGeom>
          <a:solidFill>
            <a:schemeClr val="accent1"/>
          </a:solidFill>
          <a:ln w="12700" cap="flat" cmpd="sng" algn="ctr">
            <a:solidFill>
              <a:srgbClr val="FF0000"/>
            </a:solidFill>
            <a:prstDash val="solid"/>
            <a:round/>
            <a:headEnd type="none" w="med" len="med"/>
            <a:tailEnd type="arrow" w="med" len="med"/>
          </a:ln>
          <a:effectLst/>
        </p:spPr>
      </p:cxnSp>
      <p:sp>
        <p:nvSpPr>
          <p:cNvPr id="62" name="TextBox 61"/>
          <p:cNvSpPr txBox="1"/>
          <p:nvPr/>
        </p:nvSpPr>
        <p:spPr>
          <a:xfrm>
            <a:off x="2921000" y="3524250"/>
            <a:ext cx="355486" cy="461665"/>
          </a:xfrm>
          <a:prstGeom prst="rect">
            <a:avLst/>
          </a:prstGeom>
          <a:noFill/>
        </p:spPr>
        <p:txBody>
          <a:bodyPr wrap="none" rtlCol="0">
            <a:spAutoFit/>
          </a:bodyPr>
          <a:lstStyle/>
          <a:p>
            <a:r>
              <a:rPr lang="en-US" dirty="0">
                <a:solidFill>
                  <a:srgbClr val="FF0000"/>
                </a:solidFill>
              </a:rPr>
              <a:t>r</a:t>
            </a:r>
            <a:r>
              <a:rPr lang="en-US" baseline="-25000" dirty="0">
                <a:solidFill>
                  <a:srgbClr val="FF0000"/>
                </a:solidFill>
              </a:rPr>
              <a:t>f</a:t>
            </a:r>
            <a:endParaRPr lang="en-US" dirty="0">
              <a:solidFill>
                <a:srgbClr val="FF0000"/>
              </a:solidFill>
            </a:endParaRPr>
          </a:p>
        </p:txBody>
      </p:sp>
    </p:spTree>
    <p:extLst>
      <p:ext uri="{BB962C8B-B14F-4D97-AF65-F5344CB8AC3E}">
        <p14:creationId xmlns:p14="http://schemas.microsoft.com/office/powerpoint/2010/main" val="42759423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Angles in DT of MPS</a:t>
            </a:r>
            <a:endParaRPr lang="en-US" dirty="0"/>
          </a:p>
        </p:txBody>
      </p:sp>
      <p:sp>
        <p:nvSpPr>
          <p:cNvPr id="3" name="Content Placeholder 2"/>
          <p:cNvSpPr>
            <a:spLocks noGrp="1"/>
          </p:cNvSpPr>
          <p:nvPr>
            <p:ph idx="1"/>
          </p:nvPr>
        </p:nvSpPr>
        <p:spPr>
          <a:xfrm>
            <a:off x="0" y="1244600"/>
            <a:ext cx="8458200" cy="4851400"/>
          </a:xfrm>
        </p:spPr>
        <p:txBody>
          <a:bodyPr/>
          <a:lstStyle/>
          <a:p>
            <a:r>
              <a:rPr lang="en-US" sz="1600" dirty="0" smtClean="0"/>
              <a:t>Random avoids structure, but plays no role in quality guarantees</a:t>
            </a:r>
          </a:p>
          <a:p>
            <a:r>
              <a:rPr lang="en-US" sz="1600" dirty="0" smtClean="0"/>
              <a:t>DT of maximal Poisson-disk sampling or any </a:t>
            </a:r>
            <a:r>
              <a:rPr lang="en-US" sz="1600" dirty="0"/>
              <a:t>s</a:t>
            </a:r>
            <a:r>
              <a:rPr lang="en-US" sz="1600" dirty="0" smtClean="0"/>
              <a:t>phere packing</a:t>
            </a:r>
          </a:p>
          <a:p>
            <a:r>
              <a:rPr lang="en-US" sz="1600" dirty="0" smtClean="0"/>
              <a:t>Well-spaced</a:t>
            </a:r>
          </a:p>
          <a:p>
            <a:pPr lvl="1"/>
            <a:r>
              <a:rPr lang="en-US" sz="1400" dirty="0" smtClean="0"/>
              <a:t>Every domain point is covered by a disk,</a:t>
            </a:r>
            <a:br>
              <a:rPr lang="en-US" sz="1400" dirty="0" smtClean="0"/>
            </a:br>
            <a:r>
              <a:rPr lang="en-US" sz="1400" dirty="0" smtClean="0"/>
              <a:t>in particular every circumcenter</a:t>
            </a:r>
          </a:p>
          <a:p>
            <a:pPr lvl="2"/>
            <a:r>
              <a:rPr lang="en-US" sz="1200" dirty="0" smtClean="0"/>
              <a:t>Largest empty circumcircle &lt;-&gt; maximality</a:t>
            </a:r>
          </a:p>
          <a:p>
            <a:pPr lvl="2"/>
            <a:r>
              <a:rPr lang="en-US" sz="1200" dirty="0" smtClean="0"/>
              <a:t>Longest edge is at most the circumcircle’s diameter, </a:t>
            </a:r>
            <a:r>
              <a:rPr lang="en-US" sz="1200" dirty="0" smtClean="0">
                <a:solidFill>
                  <a:srgbClr val="00AE00"/>
                </a:solidFill>
              </a:rPr>
              <a:t>|e| ≤ 2R</a:t>
            </a:r>
          </a:p>
          <a:p>
            <a:pPr lvl="1"/>
            <a:r>
              <a:rPr lang="en-US" sz="1400" dirty="0" smtClean="0"/>
              <a:t>No disk contains another point</a:t>
            </a:r>
          </a:p>
          <a:p>
            <a:pPr lvl="2"/>
            <a:r>
              <a:rPr lang="en-US" sz="1200" dirty="0" smtClean="0"/>
              <a:t>Shortest edge &lt;-&gt; at least disk radius</a:t>
            </a:r>
            <a:r>
              <a:rPr lang="en-US" sz="1200" dirty="0" smtClean="0">
                <a:solidFill>
                  <a:srgbClr val="00AE00"/>
                </a:solidFill>
              </a:rPr>
              <a:t>, |e| ≥ R</a:t>
            </a:r>
          </a:p>
          <a:p>
            <a:pPr lvl="1"/>
            <a:r>
              <a:rPr lang="en-US" sz="1400" dirty="0"/>
              <a:t>Central Angle theorem, ancient </a:t>
            </a:r>
            <a:r>
              <a:rPr lang="en-US" sz="1400" dirty="0" smtClean="0"/>
              <a:t>Greek</a:t>
            </a:r>
          </a:p>
          <a:p>
            <a:pPr lvl="2"/>
            <a:r>
              <a:rPr lang="en-US" sz="1200" dirty="0" smtClean="0">
                <a:solidFill>
                  <a:srgbClr val="00AE00"/>
                </a:solidFill>
              </a:rPr>
              <a:t>sin α ≥ |e| / 2R</a:t>
            </a:r>
          </a:p>
          <a:p>
            <a:pPr lvl="2"/>
            <a:r>
              <a:rPr lang="en-US" sz="1200" dirty="0" smtClean="0">
                <a:solidFill>
                  <a:srgbClr val="00AE00"/>
                </a:solidFill>
              </a:rPr>
              <a:t>α ≥ 30° (hence α ≤ 120°)</a:t>
            </a:r>
            <a:endParaRPr lang="en-US" sz="1200" dirty="0">
              <a:solidFill>
                <a:srgbClr val="00AE00"/>
              </a:solidFill>
            </a:endParaRPr>
          </a:p>
          <a:p>
            <a:pPr marL="171450" indent="0">
              <a:buNone/>
            </a:pPr>
            <a:endParaRPr lang="en-US" sz="1600" dirty="0"/>
          </a:p>
          <a:p>
            <a:pPr lvl="1"/>
            <a:endParaRPr lang="en-US" sz="1400" dirty="0"/>
          </a:p>
        </p:txBody>
      </p:sp>
      <p:pic>
        <p:nvPicPr>
          <p:cNvPr id="4" name="Picture 3" descr="central-angl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629" y="3816351"/>
            <a:ext cx="3333521" cy="2882106"/>
          </a:xfrm>
          <a:prstGeom prst="rect">
            <a:avLst/>
          </a:prstGeom>
        </p:spPr>
      </p:pic>
      <p:sp>
        <p:nvSpPr>
          <p:cNvPr id="5" name="Oval 4"/>
          <p:cNvSpPr>
            <a:spLocks noChangeAspect="1"/>
          </p:cNvSpPr>
          <p:nvPr/>
        </p:nvSpPr>
        <p:spPr bwMode="auto">
          <a:xfrm>
            <a:off x="6115050" y="184150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Oval 5"/>
          <p:cNvSpPr/>
          <p:nvPr/>
        </p:nvSpPr>
        <p:spPr bwMode="auto">
          <a:xfrm>
            <a:off x="6921500" y="26606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8" name="Oval 7"/>
          <p:cNvSpPr/>
          <p:nvPr/>
        </p:nvSpPr>
        <p:spPr bwMode="auto">
          <a:xfrm>
            <a:off x="7600950" y="17843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9" name="Oval 8"/>
          <p:cNvSpPr/>
          <p:nvPr/>
        </p:nvSpPr>
        <p:spPr bwMode="auto">
          <a:xfrm>
            <a:off x="8629650" y="29972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0" name="Straight Connector 9"/>
          <p:cNvCxnSpPr>
            <a:stCxn id="8" idx="5"/>
            <a:endCxn id="9" idx="1"/>
          </p:cNvCxnSpPr>
          <p:nvPr/>
        </p:nvCxnSpPr>
        <p:spPr bwMode="auto">
          <a:xfrm>
            <a:off x="7718023" y="1901423"/>
            <a:ext cx="931714" cy="111586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3" name="Straight Connector 12"/>
          <p:cNvCxnSpPr>
            <a:endCxn id="6" idx="0"/>
          </p:cNvCxnSpPr>
          <p:nvPr/>
        </p:nvCxnSpPr>
        <p:spPr bwMode="auto">
          <a:xfrm flipH="1">
            <a:off x="6990080" y="1837923"/>
            <a:ext cx="677143" cy="822727"/>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4" name="Straight Connector 13"/>
          <p:cNvCxnSpPr>
            <a:stCxn id="9" idx="2"/>
            <a:endCxn id="6" idx="6"/>
          </p:cNvCxnSpPr>
          <p:nvPr/>
        </p:nvCxnSpPr>
        <p:spPr bwMode="auto">
          <a:xfrm flipH="1" flipV="1">
            <a:off x="7058660" y="2729230"/>
            <a:ext cx="1570990" cy="33655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 name="Oval 14"/>
          <p:cNvSpPr>
            <a:spLocks noChangeAspect="1"/>
          </p:cNvSpPr>
          <p:nvPr/>
        </p:nvSpPr>
        <p:spPr bwMode="auto">
          <a:xfrm>
            <a:off x="6997700" y="1816100"/>
            <a:ext cx="1771650" cy="177165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6" name="Straight Connector 15"/>
          <p:cNvCxnSpPr>
            <a:cxnSpLocks noChangeAspect="1"/>
          </p:cNvCxnSpPr>
          <p:nvPr/>
        </p:nvCxnSpPr>
        <p:spPr bwMode="auto">
          <a:xfrm flipV="1">
            <a:off x="7903519" y="2190750"/>
            <a:ext cx="600801" cy="501651"/>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19" name="Straight Connector 18"/>
          <p:cNvCxnSpPr>
            <a:cxnSpLocks noChangeAspect="1"/>
          </p:cNvCxnSpPr>
          <p:nvPr/>
        </p:nvCxnSpPr>
        <p:spPr bwMode="auto">
          <a:xfrm>
            <a:off x="6923638" y="1904365"/>
            <a:ext cx="957460" cy="788035"/>
          </a:xfrm>
          <a:prstGeom prst="line">
            <a:avLst/>
          </a:prstGeom>
          <a:solidFill>
            <a:schemeClr val="accent1"/>
          </a:solidFill>
          <a:ln w="12700" cap="flat" cmpd="sng" algn="ctr">
            <a:solidFill>
              <a:schemeClr val="tx2"/>
            </a:solidFill>
            <a:prstDash val="solid"/>
            <a:round/>
            <a:headEnd type="none" w="med" len="med"/>
            <a:tailEnd type="none" w="med" len="med"/>
          </a:ln>
          <a:effectLst/>
        </p:spPr>
      </p:cxnSp>
      <p:cxnSp>
        <p:nvCxnSpPr>
          <p:cNvPr id="20" name="Straight Connector 19"/>
          <p:cNvCxnSpPr>
            <a:cxnSpLocks noChangeAspect="1"/>
          </p:cNvCxnSpPr>
          <p:nvPr/>
        </p:nvCxnSpPr>
        <p:spPr bwMode="auto">
          <a:xfrm flipH="1">
            <a:off x="7682230" y="2698750"/>
            <a:ext cx="209494" cy="977900"/>
          </a:xfrm>
          <a:prstGeom prst="line">
            <a:avLst/>
          </a:prstGeom>
          <a:solidFill>
            <a:schemeClr val="accent1"/>
          </a:solidFill>
          <a:ln w="12700" cap="flat" cmpd="sng" algn="ctr">
            <a:solidFill>
              <a:schemeClr val="tx2"/>
            </a:solidFill>
            <a:prstDash val="solid"/>
            <a:round/>
            <a:headEnd type="none" w="med" len="med"/>
            <a:tailEnd type="none" w="med" len="med"/>
          </a:ln>
          <a:effectLst/>
        </p:spPr>
      </p:cxnSp>
      <p:sp>
        <p:nvSpPr>
          <p:cNvPr id="23" name="Oval 22"/>
          <p:cNvSpPr>
            <a:spLocks noChangeAspect="1"/>
          </p:cNvSpPr>
          <p:nvPr/>
        </p:nvSpPr>
        <p:spPr bwMode="auto">
          <a:xfrm>
            <a:off x="7778750" y="210185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4" name="Oval 23"/>
          <p:cNvSpPr>
            <a:spLocks noChangeAspect="1"/>
          </p:cNvSpPr>
          <p:nvPr/>
        </p:nvSpPr>
        <p:spPr bwMode="auto">
          <a:xfrm>
            <a:off x="6807200" y="93345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5" name="Oval 24"/>
          <p:cNvSpPr>
            <a:spLocks noChangeAspect="1"/>
          </p:cNvSpPr>
          <p:nvPr/>
        </p:nvSpPr>
        <p:spPr bwMode="auto">
          <a:xfrm>
            <a:off x="6064250" y="430530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6" name="Oval 25"/>
          <p:cNvSpPr/>
          <p:nvPr/>
        </p:nvSpPr>
        <p:spPr bwMode="auto">
          <a:xfrm>
            <a:off x="6870700" y="51244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8" name="Oval 27"/>
          <p:cNvSpPr/>
          <p:nvPr/>
        </p:nvSpPr>
        <p:spPr bwMode="auto">
          <a:xfrm>
            <a:off x="7867650" y="52514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31" name="Straight Connector 30"/>
          <p:cNvCxnSpPr/>
          <p:nvPr/>
        </p:nvCxnSpPr>
        <p:spPr bwMode="auto">
          <a:xfrm flipH="1" flipV="1">
            <a:off x="7033260" y="5193030"/>
            <a:ext cx="859790" cy="127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6" name="Oval 35"/>
          <p:cNvSpPr>
            <a:spLocks noChangeAspect="1"/>
          </p:cNvSpPr>
          <p:nvPr/>
        </p:nvSpPr>
        <p:spPr bwMode="auto">
          <a:xfrm>
            <a:off x="7016750" y="435610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8909572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p:txBody>
          <a:bodyPr/>
          <a:lstStyle/>
          <a:p>
            <a:r>
              <a:rPr lang="en-US" dirty="0" smtClean="0"/>
              <a:t>Which came first, </a:t>
            </a:r>
          </a:p>
          <a:p>
            <a:pPr lvl="1"/>
            <a:r>
              <a:rPr lang="en-US" dirty="0" smtClean="0"/>
              <a:t>Delaunay Triangulation or Voronoi Diagram?</a:t>
            </a:r>
            <a:endParaRPr lang="en-US" dirty="0"/>
          </a:p>
        </p:txBody>
      </p:sp>
    </p:spTree>
    <p:extLst>
      <p:ext uri="{BB962C8B-B14F-4D97-AF65-F5344CB8AC3E}">
        <p14:creationId xmlns:p14="http://schemas.microsoft.com/office/powerpoint/2010/main" val="25417032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Voronoi Diagrams</a:t>
            </a:r>
            <a:endParaRPr lang="en-US" dirty="0"/>
          </a:p>
        </p:txBody>
      </p:sp>
      <p:sp>
        <p:nvSpPr>
          <p:cNvPr id="3" name="Content Placeholder 2"/>
          <p:cNvSpPr>
            <a:spLocks noGrp="1"/>
          </p:cNvSpPr>
          <p:nvPr>
            <p:ph idx="1"/>
          </p:nvPr>
        </p:nvSpPr>
        <p:spPr/>
        <p:txBody>
          <a:bodyPr/>
          <a:lstStyle/>
          <a:p>
            <a:r>
              <a:rPr lang="en-US" dirty="0" smtClean="0"/>
              <a:t>Descartes 1644</a:t>
            </a:r>
          </a:p>
          <a:p>
            <a:pPr lvl="1"/>
            <a:r>
              <a:rPr lang="en-US" dirty="0" smtClean="0"/>
              <a:t>quadratic forms</a:t>
            </a:r>
          </a:p>
          <a:p>
            <a:r>
              <a:rPr lang="en-US" dirty="0" smtClean="0"/>
              <a:t>John Snow 1854</a:t>
            </a:r>
          </a:p>
          <a:p>
            <a:pPr lvl="1"/>
            <a:r>
              <a:rPr lang="en-US" dirty="0" smtClean="0"/>
              <a:t>Broad Street pump, </a:t>
            </a:r>
            <a:r>
              <a:rPr lang="en-US" dirty="0" smtClean="0"/>
              <a:t>Soho</a:t>
            </a:r>
            <a:r>
              <a:rPr lang="en-US" dirty="0" smtClean="0"/>
              <a:t>, cholera</a:t>
            </a:r>
          </a:p>
          <a:p>
            <a:pPr lvl="1"/>
            <a:r>
              <a:rPr lang="en-US" dirty="0" smtClean="0"/>
              <a:t>Data outlier</a:t>
            </a:r>
          </a:p>
          <a:p>
            <a:r>
              <a:rPr lang="en-US" dirty="0" smtClean="0"/>
              <a:t>Boris Delaunay 1934 paper</a:t>
            </a:r>
          </a:p>
          <a:p>
            <a:endParaRPr lang="en-US" dirty="0"/>
          </a:p>
        </p:txBody>
      </p:sp>
    </p:spTree>
    <p:extLst>
      <p:ext uri="{BB962C8B-B14F-4D97-AF65-F5344CB8AC3E}">
        <p14:creationId xmlns:p14="http://schemas.microsoft.com/office/powerpoint/2010/main" val="24323351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Quiz</a:t>
            </a:r>
            <a:endParaRPr lang="en-US" dirty="0"/>
          </a:p>
        </p:txBody>
      </p:sp>
      <p:sp>
        <p:nvSpPr>
          <p:cNvPr id="3" name="Content Placeholder 2"/>
          <p:cNvSpPr>
            <a:spLocks noGrp="1"/>
          </p:cNvSpPr>
          <p:nvPr>
            <p:ph idx="1"/>
          </p:nvPr>
        </p:nvSpPr>
        <p:spPr>
          <a:xfrm>
            <a:off x="660400" y="1282700"/>
            <a:ext cx="7772400" cy="723900"/>
          </a:xfrm>
        </p:spPr>
        <p:txBody>
          <a:bodyPr/>
          <a:lstStyle/>
          <a:p>
            <a:r>
              <a:rPr lang="en-US" sz="2000" dirty="0" smtClean="0"/>
              <a:t>What does this, the most famous multidimensional display diagram in history, have to do with it?</a:t>
            </a:r>
          </a:p>
        </p:txBody>
      </p:sp>
      <p:pic>
        <p:nvPicPr>
          <p:cNvPr id="4" name="Picture 3"/>
          <p:cNvPicPr>
            <a:picLocks noChangeAspect="1"/>
          </p:cNvPicPr>
          <p:nvPr/>
        </p:nvPicPr>
        <p:blipFill>
          <a:blip r:embed="rId2"/>
          <a:stretch>
            <a:fillRect/>
          </a:stretch>
        </p:blipFill>
        <p:spPr>
          <a:xfrm>
            <a:off x="0" y="2498280"/>
            <a:ext cx="9144000" cy="4359720"/>
          </a:xfrm>
          <a:prstGeom prst="rect">
            <a:avLst/>
          </a:prstGeom>
        </p:spPr>
      </p:pic>
      <p:sp>
        <p:nvSpPr>
          <p:cNvPr id="5" name="TextBox 4"/>
          <p:cNvSpPr txBox="1"/>
          <p:nvPr/>
        </p:nvSpPr>
        <p:spPr>
          <a:xfrm>
            <a:off x="1098550" y="2006600"/>
            <a:ext cx="4095993" cy="369332"/>
          </a:xfrm>
          <a:prstGeom prst="rect">
            <a:avLst/>
          </a:prstGeom>
          <a:noFill/>
        </p:spPr>
        <p:txBody>
          <a:bodyPr wrap="none" rtlCol="0">
            <a:spAutoFit/>
          </a:bodyPr>
          <a:lstStyle/>
          <a:p>
            <a:pPr marL="0" lvl="1"/>
            <a:r>
              <a:rPr lang="en-US" sz="1800" dirty="0"/>
              <a:t>Hint, how do you pronounce “Delaunay?</a:t>
            </a:r>
            <a:r>
              <a:rPr lang="en-US" sz="1800" dirty="0" smtClean="0"/>
              <a:t>”</a:t>
            </a:r>
            <a:endParaRPr lang="en-US" sz="1800" dirty="0"/>
          </a:p>
        </p:txBody>
      </p:sp>
    </p:spTree>
    <p:extLst>
      <p:ext uri="{BB962C8B-B14F-4D97-AF65-F5344CB8AC3E}">
        <p14:creationId xmlns:p14="http://schemas.microsoft.com/office/powerpoint/2010/main" val="151857320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Voronoi-Delaunay People</a:t>
            </a:r>
            <a:endParaRPr lang="en-US" dirty="0"/>
          </a:p>
        </p:txBody>
      </p:sp>
      <p:sp>
        <p:nvSpPr>
          <p:cNvPr id="3" name="Content Placeholder 2"/>
          <p:cNvSpPr>
            <a:spLocks noGrp="1"/>
          </p:cNvSpPr>
          <p:nvPr>
            <p:ph idx="1"/>
          </p:nvPr>
        </p:nvSpPr>
        <p:spPr/>
        <p:txBody>
          <a:bodyPr/>
          <a:lstStyle/>
          <a:p>
            <a:r>
              <a:rPr lang="en-US" dirty="0" smtClean="0"/>
              <a:t>Georgy</a:t>
            </a:r>
            <a:r>
              <a:rPr lang="en-US" dirty="0" smtClean="0"/>
              <a:t> </a:t>
            </a:r>
            <a:r>
              <a:rPr lang="en-US" dirty="0" smtClean="0"/>
              <a:t>Voronoy</a:t>
            </a:r>
            <a:r>
              <a:rPr lang="en-US" dirty="0" smtClean="0"/>
              <a:t>, 1908</a:t>
            </a:r>
          </a:p>
          <a:p>
            <a:r>
              <a:rPr lang="en-US" dirty="0" smtClean="0"/>
              <a:t>Boris Delaunay, 1934 paper, lived 1890-1980</a:t>
            </a:r>
            <a:endParaRPr lang="en-US" dirty="0"/>
          </a:p>
          <a:p>
            <a:r>
              <a:rPr lang="en-US" dirty="0" smtClean="0"/>
              <a:t>Both Russian citizens and published in French</a:t>
            </a:r>
          </a:p>
          <a:p>
            <a:pPr lvl="1"/>
            <a:r>
              <a:rPr lang="en-US" dirty="0"/>
              <a:t>Advisor and student, Delaunay named Voronoi diagrams after his advisor who worked on them</a:t>
            </a:r>
          </a:p>
          <a:p>
            <a:pPr lvl="1"/>
            <a:r>
              <a:rPr lang="en-US" dirty="0" smtClean="0"/>
              <a:t>Mountain climber (top 3 in Russia)</a:t>
            </a:r>
          </a:p>
        </p:txBody>
      </p:sp>
    </p:spTree>
    <p:extLst>
      <p:ext uri="{BB962C8B-B14F-4D97-AF65-F5344CB8AC3E}">
        <p14:creationId xmlns:p14="http://schemas.microsoft.com/office/powerpoint/2010/main" val="28993214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a:t>
            </a:r>
            <a:r>
              <a:rPr lang="en-US" dirty="0" smtClean="0"/>
              <a:t>utline</a:t>
            </a:r>
            <a:endParaRPr lang="en-US" dirty="0"/>
          </a:p>
        </p:txBody>
      </p:sp>
      <p:sp>
        <p:nvSpPr>
          <p:cNvPr id="3" name="Content Placeholder 2"/>
          <p:cNvSpPr>
            <a:spLocks noGrp="1"/>
          </p:cNvSpPr>
          <p:nvPr>
            <p:ph idx="1"/>
          </p:nvPr>
        </p:nvSpPr>
        <p:spPr/>
        <p:txBody>
          <a:bodyPr/>
          <a:lstStyle/>
          <a:p>
            <a:r>
              <a:rPr lang="en-US" dirty="0" smtClean="0"/>
              <a:t>What is Maximal Poisson Disk Sampling MPS?</a:t>
            </a:r>
          </a:p>
          <a:p>
            <a:pPr lvl="1"/>
            <a:r>
              <a:rPr lang="en-US" dirty="0" smtClean="0"/>
              <a:t>Graphics stippling and texture synthesis use</a:t>
            </a:r>
          </a:p>
          <a:p>
            <a:r>
              <a:rPr lang="en-US" dirty="0" smtClean="0"/>
              <a:t>Polygonal approximation algorithm (paper1)</a:t>
            </a:r>
          </a:p>
          <a:p>
            <a:pPr lvl="1"/>
            <a:r>
              <a:rPr lang="en-US" dirty="0" smtClean="0"/>
              <a:t>Something provable</a:t>
            </a:r>
          </a:p>
          <a:p>
            <a:r>
              <a:rPr lang="en-US" dirty="0" smtClean="0"/>
              <a:t>Eurographics algorithm (paper2)</a:t>
            </a:r>
          </a:p>
          <a:p>
            <a:pPr lvl="1"/>
            <a:r>
              <a:rPr lang="en-US" dirty="0" smtClean="0"/>
              <a:t>Simpler, better in practice, scales to high dim</a:t>
            </a:r>
          </a:p>
          <a:p>
            <a:r>
              <a:rPr lang="en-US" dirty="0" smtClean="0"/>
              <a:t>Define mesh, Delaunay triangulation, Voronoi diagram</a:t>
            </a:r>
          </a:p>
          <a:p>
            <a:r>
              <a:rPr lang="en-US" dirty="0" smtClean="0"/>
              <a:t>MPS for triangle meshing (paper3)</a:t>
            </a:r>
          </a:p>
          <a:p>
            <a:r>
              <a:rPr lang="en-US" dirty="0" smtClean="0"/>
              <a:t>MPS for dual Voronoi meshing (paper4)</a:t>
            </a:r>
          </a:p>
          <a:p>
            <a:r>
              <a:rPr lang="en-US" dirty="0" smtClean="0"/>
              <a:t>Variable radius, space and time</a:t>
            </a:r>
            <a:endParaRPr lang="en-US" dirty="0"/>
          </a:p>
          <a:p>
            <a:r>
              <a:rPr lang="en-US" dirty="0" smtClean="0"/>
              <a:t>Darts, QMU, … won’t get to</a:t>
            </a:r>
            <a:endParaRPr lang="en-US" dirty="0"/>
          </a:p>
        </p:txBody>
      </p:sp>
    </p:spTree>
    <p:extLst>
      <p:ext uri="{BB962C8B-B14F-4D97-AF65-F5344CB8AC3E}">
        <p14:creationId xmlns:p14="http://schemas.microsoft.com/office/powerpoint/2010/main" val="24434743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02" y="0"/>
            <a:ext cx="9192652" cy="6886542"/>
          </a:xfrm>
          <a:prstGeom prst="rect">
            <a:avLst/>
          </a:prstGeom>
        </p:spPr>
      </p:pic>
      <p:sp>
        <p:nvSpPr>
          <p:cNvPr id="6" name="TextBox 5"/>
          <p:cNvSpPr txBox="1"/>
          <p:nvPr/>
        </p:nvSpPr>
        <p:spPr>
          <a:xfrm>
            <a:off x="2520950" y="215900"/>
            <a:ext cx="4641014" cy="707886"/>
          </a:xfrm>
          <a:prstGeom prst="rect">
            <a:avLst/>
          </a:prstGeom>
          <a:noFill/>
        </p:spPr>
        <p:txBody>
          <a:bodyPr wrap="none" rtlCol="0">
            <a:spAutoFit/>
          </a:bodyPr>
          <a:lstStyle/>
          <a:p>
            <a:r>
              <a:rPr lang="en-US" sz="4000" dirty="0" smtClean="0"/>
              <a:t>SIAM GD/SPM 2011</a:t>
            </a:r>
            <a:endParaRPr lang="en-US" sz="4000" dirty="0"/>
          </a:p>
        </p:txBody>
      </p:sp>
    </p:spTree>
    <p:extLst>
      <p:ext uri="{BB962C8B-B14F-4D97-AF65-F5344CB8AC3E}">
        <p14:creationId xmlns:p14="http://schemas.microsoft.com/office/powerpoint/2010/main" val="30084702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meshes</a:t>
            </a:r>
            <a:endParaRPr lang="en-US" dirty="0"/>
          </a:p>
        </p:txBody>
      </p:sp>
      <p:pic>
        <p:nvPicPr>
          <p:cNvPr id="5" name="Picture 4" descr="final_cdt_snow_flake_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4480560" cy="4480560"/>
          </a:xfrm>
          <a:prstGeom prst="rect">
            <a:avLst/>
          </a:prstGeom>
        </p:spPr>
      </p:pic>
      <p:pic>
        <p:nvPicPr>
          <p:cNvPr id="6" name="Picture 5" descr="final_cdt_snow_flake_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9902" y="1212850"/>
            <a:ext cx="4499426" cy="4480560"/>
          </a:xfrm>
          <a:prstGeom prst="rect">
            <a:avLst/>
          </a:prstGeom>
        </p:spPr>
      </p:pic>
    </p:spTree>
    <p:extLst>
      <p:ext uri="{BB962C8B-B14F-4D97-AF65-F5344CB8AC3E}">
        <p14:creationId xmlns:p14="http://schemas.microsoft.com/office/powerpoint/2010/main" val="2204816600"/>
      </p:ext>
    </p:extLst>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Meshes</a:t>
            </a:r>
            <a:endParaRPr lang="en-US" dirty="0"/>
          </a:p>
        </p:txBody>
      </p:sp>
      <p:pic>
        <p:nvPicPr>
          <p:cNvPr id="5" name="Picture 4"/>
          <p:cNvPicPr>
            <a:picLocks noChangeAspect="1"/>
          </p:cNvPicPr>
          <p:nvPr/>
        </p:nvPicPr>
        <p:blipFill>
          <a:blip r:embed="rId2"/>
          <a:stretch>
            <a:fillRect/>
          </a:stretch>
        </p:blipFill>
        <p:spPr>
          <a:xfrm>
            <a:off x="2743200" y="3667828"/>
            <a:ext cx="6318250" cy="3190172"/>
          </a:xfrm>
          <a:prstGeom prst="rect">
            <a:avLst/>
          </a:prstGeom>
        </p:spPr>
      </p:pic>
      <p:pic>
        <p:nvPicPr>
          <p:cNvPr id="4" name="Picture 3" descr="wedge_coar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49350"/>
            <a:ext cx="6153793" cy="3130550"/>
          </a:xfrm>
          <a:prstGeom prst="rect">
            <a:avLst/>
          </a:prstGeom>
        </p:spPr>
      </p:pic>
    </p:spTree>
    <p:extLst>
      <p:ext uri="{BB962C8B-B14F-4D97-AF65-F5344CB8AC3E}">
        <p14:creationId xmlns:p14="http://schemas.microsoft.com/office/powerpoint/2010/main" val="2768628662"/>
      </p:ext>
    </p:extLst>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dge-angle-lin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898650"/>
            <a:ext cx="8420100" cy="2400300"/>
          </a:xfrm>
          <a:prstGeom prst="rect">
            <a:avLst/>
          </a:prstGeom>
        </p:spPr>
      </p:pic>
    </p:spTree>
    <p:extLst>
      <p:ext uri="{BB962C8B-B14F-4D97-AF65-F5344CB8AC3E}">
        <p14:creationId xmlns:p14="http://schemas.microsoft.com/office/powerpoint/2010/main" val="506865771"/>
      </p:ext>
    </p:extLst>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7" name="Rectangle 11"/>
          <p:cNvSpPr>
            <a:spLocks noChangeArrowheads="1"/>
          </p:cNvSpPr>
          <p:nvPr/>
        </p:nvSpPr>
        <p:spPr bwMode="auto">
          <a:xfrm>
            <a:off x="1981200" y="6283325"/>
            <a:ext cx="5180013" cy="498475"/>
          </a:xfrm>
          <a:prstGeom prst="rect">
            <a:avLst/>
          </a:prstGeom>
          <a:noFill/>
          <a:ln w="12700">
            <a:noFill/>
            <a:miter lim="800000"/>
            <a:headEnd/>
            <a:tailEnd/>
          </a:ln>
          <a:effectLst/>
        </p:spPr>
        <p:txBody>
          <a:bodyPr wrap="none" lIns="90487" tIns="44450" rIns="90487" bIns="44450">
            <a:spAutoFit/>
          </a:bodyPr>
          <a:lstStyle/>
          <a:p>
            <a:pPr algn="ctr"/>
            <a:r>
              <a:rPr lang="en-US" sz="900" dirty="0">
                <a:solidFill>
                  <a:srgbClr val="000000"/>
                </a:solidFill>
                <a:latin typeface="Helvetica" pitchFamily="34" charset="0"/>
              </a:rPr>
              <a:t>Sandia is a multiprogram laboratory operated by Sandia Corporation, a Lockheed Martin Company,</a:t>
            </a:r>
            <a:br>
              <a:rPr lang="en-US" sz="900" dirty="0">
                <a:solidFill>
                  <a:srgbClr val="000000"/>
                </a:solidFill>
                <a:latin typeface="Helvetica" pitchFamily="34" charset="0"/>
              </a:rPr>
            </a:br>
            <a:r>
              <a:rPr lang="en-US" sz="900" dirty="0">
                <a:solidFill>
                  <a:srgbClr val="000000"/>
                </a:solidFill>
                <a:latin typeface="Helvetica" pitchFamily="34" charset="0"/>
              </a:rPr>
              <a:t>for the United States Department of Energy’s National Nuclear Security Administration</a:t>
            </a:r>
            <a:br>
              <a:rPr lang="en-US" sz="900" dirty="0">
                <a:solidFill>
                  <a:srgbClr val="000000"/>
                </a:solidFill>
                <a:latin typeface="Helvetica" pitchFamily="34" charset="0"/>
              </a:rPr>
            </a:br>
            <a:r>
              <a:rPr lang="en-US" sz="900" dirty="0">
                <a:solidFill>
                  <a:srgbClr val="000000"/>
                </a:solidFill>
                <a:latin typeface="Helvetica" pitchFamily="34" charset="0"/>
              </a:rPr>
              <a:t> under contract DE-AC04-94AL85000.</a:t>
            </a:r>
          </a:p>
        </p:txBody>
      </p:sp>
      <p:sp>
        <p:nvSpPr>
          <p:cNvPr id="4099" name="Rectangle 3"/>
          <p:cNvSpPr>
            <a:spLocks noGrp="1" noChangeArrowheads="1"/>
          </p:cNvSpPr>
          <p:nvPr>
            <p:ph type="subTitle" idx="1"/>
          </p:nvPr>
        </p:nvSpPr>
        <p:spPr>
          <a:xfrm>
            <a:off x="520700" y="4938134"/>
            <a:ext cx="8070850" cy="1763120"/>
          </a:xfrm>
          <a:noFill/>
          <a:ln/>
        </p:spPr>
        <p:txBody>
          <a:bodyPr/>
          <a:lstStyle/>
          <a:p>
            <a:pPr marL="342900" indent="-171450">
              <a:lnSpc>
                <a:spcPct val="80000"/>
              </a:lnSpc>
            </a:pPr>
            <a:endParaRPr lang="en-US" sz="1600" dirty="0" smtClean="0">
              <a:solidFill>
                <a:schemeClr val="accent2"/>
              </a:solidFill>
            </a:endParaRPr>
          </a:p>
          <a:p>
            <a:pPr marL="342900" indent="-171450">
              <a:lnSpc>
                <a:spcPct val="80000"/>
              </a:lnSpc>
            </a:pPr>
            <a:r>
              <a:rPr lang="en-US" sz="1600" dirty="0">
                <a:solidFill>
                  <a:schemeClr val="tx2"/>
                </a:solidFill>
              </a:rPr>
              <a:t>Mohamed S. Ebeida </a:t>
            </a:r>
            <a:r>
              <a:rPr lang="en-US" sz="1600" dirty="0"/>
              <a:t>&amp;</a:t>
            </a:r>
            <a:r>
              <a:rPr lang="en-US" sz="1600" dirty="0">
                <a:solidFill>
                  <a:schemeClr val="tx2"/>
                </a:solidFill>
              </a:rPr>
              <a:t> Scott A. Mitchell </a:t>
            </a:r>
            <a:r>
              <a:rPr lang="en-US" sz="1600" dirty="0">
                <a:solidFill>
                  <a:schemeClr val="tx1"/>
                </a:solidFill>
              </a:rPr>
              <a:t>(speaker)</a:t>
            </a:r>
          </a:p>
          <a:p>
            <a:pPr marL="342900" indent="-171450">
              <a:lnSpc>
                <a:spcPct val="80000"/>
              </a:lnSpc>
            </a:pPr>
            <a:endParaRPr lang="en-US" sz="1600" dirty="0" smtClean="0">
              <a:solidFill>
                <a:schemeClr val="accent6"/>
              </a:solidFill>
            </a:endParaRPr>
          </a:p>
          <a:p>
            <a:pPr marL="342900" indent="-171450">
              <a:lnSpc>
                <a:spcPct val="80000"/>
              </a:lnSpc>
            </a:pPr>
            <a:r>
              <a:rPr lang="en-US" sz="1600" dirty="0" smtClean="0">
                <a:solidFill>
                  <a:schemeClr val="accent6"/>
                </a:solidFill>
              </a:rPr>
              <a:t>20</a:t>
            </a:r>
            <a:r>
              <a:rPr lang="en-US" sz="1600" baseline="30000" dirty="0" smtClean="0">
                <a:solidFill>
                  <a:schemeClr val="accent6"/>
                </a:solidFill>
              </a:rPr>
              <a:t>th</a:t>
            </a:r>
            <a:r>
              <a:rPr lang="en-US" sz="1600" dirty="0" smtClean="0">
                <a:solidFill>
                  <a:schemeClr val="accent6"/>
                </a:solidFill>
              </a:rPr>
              <a:t> International Meshing Roundtable</a:t>
            </a:r>
          </a:p>
          <a:p>
            <a:pPr marL="342900" indent="-171450">
              <a:lnSpc>
                <a:spcPct val="80000"/>
              </a:lnSpc>
            </a:pPr>
            <a:r>
              <a:rPr lang="en-US" sz="1600" dirty="0" smtClean="0">
                <a:solidFill>
                  <a:schemeClr val="accent6"/>
                </a:solidFill>
              </a:rPr>
              <a:t>Paris, France</a:t>
            </a:r>
          </a:p>
          <a:p>
            <a:pPr marL="342900" indent="-171450">
              <a:lnSpc>
                <a:spcPct val="80000"/>
              </a:lnSpc>
            </a:pPr>
            <a:endParaRPr lang="en-US" sz="1600" dirty="0">
              <a:solidFill>
                <a:schemeClr val="accent6"/>
              </a:solidFill>
            </a:endParaRPr>
          </a:p>
        </p:txBody>
      </p:sp>
      <p:pic>
        <p:nvPicPr>
          <p:cNvPr id="4101" name="Picture 5"/>
          <p:cNvPicPr>
            <a:picLocks noChangeArrowheads="1"/>
          </p:cNvPicPr>
          <p:nvPr/>
        </p:nvPicPr>
        <p:blipFill>
          <a:blip r:embed="rId3" cstate="print"/>
          <a:srcRect/>
          <a:stretch>
            <a:fillRect/>
          </a:stretch>
        </p:blipFill>
        <p:spPr bwMode="auto">
          <a:xfrm>
            <a:off x="7924800" y="6324600"/>
            <a:ext cx="1104900" cy="444500"/>
          </a:xfrm>
          <a:prstGeom prst="rect">
            <a:avLst/>
          </a:prstGeom>
          <a:noFill/>
          <a:ln w="12700">
            <a:noFill/>
            <a:miter lim="800000"/>
            <a:headEnd/>
            <a:tailEnd/>
          </a:ln>
          <a:effectLst/>
        </p:spPr>
      </p:pic>
      <p:pic>
        <p:nvPicPr>
          <p:cNvPr id="4106" name="Picture 10" descr="NNSAlogo041001"/>
          <p:cNvPicPr>
            <a:picLocks noChangeAspect="1" noChangeArrowheads="1"/>
          </p:cNvPicPr>
          <p:nvPr/>
        </p:nvPicPr>
        <p:blipFill>
          <a:blip r:embed="rId4" cstate="print"/>
          <a:srcRect/>
          <a:stretch>
            <a:fillRect/>
          </a:stretch>
        </p:blipFill>
        <p:spPr bwMode="auto">
          <a:xfrm>
            <a:off x="228600" y="6343650"/>
            <a:ext cx="914400" cy="333375"/>
          </a:xfrm>
          <a:prstGeom prst="rect">
            <a:avLst/>
          </a:prstGeom>
          <a:noFill/>
        </p:spPr>
      </p:pic>
      <p:sp>
        <p:nvSpPr>
          <p:cNvPr id="4098" name="Rectangle 2"/>
          <p:cNvSpPr>
            <a:spLocks noGrp="1" noChangeArrowheads="1"/>
          </p:cNvSpPr>
          <p:nvPr>
            <p:ph type="ctrTitle"/>
          </p:nvPr>
        </p:nvSpPr>
        <p:spPr>
          <a:xfrm>
            <a:off x="410722" y="4154979"/>
            <a:ext cx="8286750" cy="1015835"/>
          </a:xfrm>
          <a:noFill/>
          <a:ln/>
        </p:spPr>
        <p:txBody>
          <a:bodyPr/>
          <a:lstStyle/>
          <a:p>
            <a:r>
              <a:rPr lang="en-US" sz="3200" dirty="0"/>
              <a:t>Uniform Random Voronoi </a:t>
            </a:r>
            <a:r>
              <a:rPr lang="en-US" sz="3200" dirty="0" smtClean="0"/>
              <a:t>Meshes</a:t>
            </a:r>
            <a:endParaRPr lang="en-US" sz="2400" dirty="0">
              <a:solidFill>
                <a:schemeClr val="tx1"/>
              </a:solidFill>
              <a:latin typeface="Helvetica" pitchFamily="34" charset="0"/>
            </a:endParaRPr>
          </a:p>
        </p:txBody>
      </p:sp>
      <p:grpSp>
        <p:nvGrpSpPr>
          <p:cNvPr id="2" name="Group 1"/>
          <p:cNvGrpSpPr>
            <a:grpSpLocks noChangeAspect="1"/>
          </p:cNvGrpSpPr>
          <p:nvPr/>
        </p:nvGrpSpPr>
        <p:grpSpPr>
          <a:xfrm>
            <a:off x="3839900" y="0"/>
            <a:ext cx="6473681" cy="3702591"/>
            <a:chOff x="5510002" y="270051"/>
            <a:chExt cx="4146427" cy="2371529"/>
          </a:xfrm>
        </p:grpSpPr>
        <p:pic>
          <p:nvPicPr>
            <p:cNvPr id="10" name="Picture 9" descr="mesh_w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0354" y="270051"/>
              <a:ext cx="4106075" cy="2365185"/>
            </a:xfrm>
            <a:prstGeom prst="rect">
              <a:avLst/>
            </a:prstGeom>
          </p:spPr>
        </p:pic>
        <p:sp>
          <p:nvSpPr>
            <p:cNvPr id="3" name="Rectangle 2"/>
            <p:cNvSpPr/>
            <p:nvPr/>
          </p:nvSpPr>
          <p:spPr bwMode="auto">
            <a:xfrm>
              <a:off x="5510002" y="2109923"/>
              <a:ext cx="612861" cy="53165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pic>
        <p:nvPicPr>
          <p:cNvPr id="8" name="Picture 7" descr="vectorstock_419186.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7795" y="2831463"/>
            <a:ext cx="1465963" cy="1435100"/>
          </a:xfrm>
          <a:prstGeom prst="rect">
            <a:avLst/>
          </a:prstGeom>
        </p:spPr>
      </p:pic>
      <p:pic>
        <p:nvPicPr>
          <p:cNvPr id="11" name="Picture 30" descr="9021512.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218559"/>
            <a:ext cx="3768470" cy="36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3472659"/>
            <a:ext cx="2518638" cy="215444"/>
          </a:xfrm>
          <a:prstGeom prst="rect">
            <a:avLst/>
          </a:prstGeom>
          <a:noFill/>
        </p:spPr>
        <p:txBody>
          <a:bodyPr wrap="none" rtlCol="0">
            <a:spAutoFit/>
          </a:bodyPr>
          <a:lstStyle/>
          <a:p>
            <a:r>
              <a:rPr lang="en-US" sz="800" b="1" dirty="0" smtClean="0"/>
              <a:t>Notre Dame de Paris, Gargoyle, by </a:t>
            </a:r>
            <a:r>
              <a:rPr lang="en-US" sz="800" b="1" dirty="0" smtClean="0"/>
              <a:t>FreiGurita</a:t>
            </a:r>
            <a:r>
              <a:rPr lang="en-US" sz="800" b="1" dirty="0" smtClean="0"/>
              <a:t> (1968)</a:t>
            </a:r>
            <a:endParaRPr lang="en-US" sz="800" b="1" dirty="0"/>
          </a:p>
        </p:txBody>
      </p:sp>
      <p:sp>
        <p:nvSpPr>
          <p:cNvPr id="5" name="TextBox 4"/>
          <p:cNvSpPr txBox="1"/>
          <p:nvPr/>
        </p:nvSpPr>
        <p:spPr>
          <a:xfrm>
            <a:off x="762000" y="3568700"/>
            <a:ext cx="3090660" cy="830997"/>
          </a:xfrm>
          <a:prstGeom prst="rect">
            <a:avLst/>
          </a:prstGeom>
          <a:noFill/>
        </p:spPr>
        <p:txBody>
          <a:bodyPr wrap="none" rtlCol="0">
            <a:spAutoFit/>
          </a:bodyPr>
          <a:lstStyle/>
          <a:p>
            <a:r>
              <a:rPr lang="en-US" dirty="0" smtClean="0">
                <a:solidFill>
                  <a:srgbClr val="FF0000"/>
                </a:solidFill>
              </a:rPr>
              <a:t>+two </a:t>
            </a:r>
            <a:r>
              <a:rPr lang="en-US" dirty="0">
                <a:solidFill>
                  <a:srgbClr val="FF0000"/>
                </a:solidFill>
              </a:rPr>
              <a:t>other 2011 </a:t>
            </a:r>
            <a:r>
              <a:rPr lang="en-US" dirty="0" smtClean="0">
                <a:solidFill>
                  <a:srgbClr val="FF0000"/>
                </a:solidFill>
              </a:rPr>
              <a:t>papers</a:t>
            </a:r>
            <a:endParaRPr lang="en-US" dirty="0">
              <a:solidFill>
                <a:srgbClr val="FF0000"/>
              </a:solidFill>
            </a:endParaRPr>
          </a:p>
          <a:p>
            <a:endParaRPr lang="en-US" dirty="0"/>
          </a:p>
        </p:txBody>
      </p:sp>
    </p:spTree>
    <p:extLst>
      <p:ext uri="{BB962C8B-B14F-4D97-AF65-F5344CB8AC3E}">
        <p14:creationId xmlns:p14="http://schemas.microsoft.com/office/powerpoint/2010/main" val="15352041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ook-mesh_clipp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3544" y="1195406"/>
            <a:ext cx="2061990" cy="3356218"/>
          </a:xfrm>
          <a:prstGeom prst="rect">
            <a:avLst/>
          </a:prstGeom>
        </p:spPr>
      </p:pic>
      <p:sp>
        <p:nvSpPr>
          <p:cNvPr id="2" name="Title 1"/>
          <p:cNvSpPr>
            <a:spLocks noGrp="1"/>
          </p:cNvSpPr>
          <p:nvPr>
            <p:ph type="title"/>
          </p:nvPr>
        </p:nvSpPr>
        <p:spPr>
          <a:xfrm>
            <a:off x="1435100" y="280988"/>
            <a:ext cx="4927600" cy="1014412"/>
          </a:xfrm>
        </p:spPr>
        <p:txBody>
          <a:bodyPr/>
          <a:lstStyle/>
          <a:p>
            <a:r>
              <a:rPr lang="en-US" sz="2400" dirty="0" smtClean="0"/>
              <a:t>Uniform Random Voronoi Meshes summary</a:t>
            </a:r>
            <a:endParaRPr lang="en-US" sz="2400" dirty="0"/>
          </a:p>
        </p:txBody>
      </p:sp>
      <p:sp>
        <p:nvSpPr>
          <p:cNvPr id="3" name="Content Placeholder 2"/>
          <p:cNvSpPr>
            <a:spLocks noGrp="1"/>
          </p:cNvSpPr>
          <p:nvPr>
            <p:ph idx="1"/>
          </p:nvPr>
        </p:nvSpPr>
        <p:spPr>
          <a:xfrm>
            <a:off x="685800" y="1258172"/>
            <a:ext cx="7772400" cy="4572000"/>
          </a:xfrm>
        </p:spPr>
        <p:txBody>
          <a:bodyPr/>
          <a:lstStyle/>
          <a:p>
            <a:r>
              <a:rPr lang="en-US" sz="1600" dirty="0" smtClean="0">
                <a:solidFill>
                  <a:schemeClr val="tx2"/>
                </a:solidFill>
              </a:rPr>
              <a:t>Random Polyhedral Meshing</a:t>
            </a:r>
          </a:p>
          <a:p>
            <a:pPr lvl="1"/>
            <a:r>
              <a:rPr lang="en-US" sz="1400" dirty="0" smtClean="0">
                <a:solidFill>
                  <a:schemeClr val="tx2"/>
                </a:solidFill>
              </a:rPr>
              <a:t>Generate random points using the maximal Poisson-disk process</a:t>
            </a:r>
          </a:p>
          <a:p>
            <a:pPr lvl="2"/>
            <a:r>
              <a:rPr lang="en-US" sz="1200" dirty="0" smtClean="0">
                <a:solidFill>
                  <a:schemeClr val="tx2"/>
                </a:solidFill>
              </a:rPr>
              <a:t>Points placed on reflex boundary features, but not concave or flat features</a:t>
            </a:r>
          </a:p>
          <a:p>
            <a:pPr lvl="2"/>
            <a:r>
              <a:rPr lang="en-US" sz="1200" dirty="0" smtClean="0">
                <a:solidFill>
                  <a:schemeClr val="tx2"/>
                </a:solidFill>
              </a:rPr>
              <a:t>Contrast to primal methods</a:t>
            </a:r>
          </a:p>
          <a:p>
            <a:pPr lvl="1"/>
            <a:r>
              <a:rPr lang="en-US" sz="1400" dirty="0">
                <a:solidFill>
                  <a:schemeClr val="tx2"/>
                </a:solidFill>
              </a:rPr>
              <a:t>S</a:t>
            </a:r>
            <a:r>
              <a:rPr lang="en-US" sz="1400" dirty="0" smtClean="0">
                <a:solidFill>
                  <a:schemeClr val="tx2"/>
                </a:solidFill>
              </a:rPr>
              <a:t>ymbolically split points </a:t>
            </a:r>
          </a:p>
          <a:p>
            <a:pPr lvl="1"/>
            <a:r>
              <a:rPr lang="en-US" sz="1400" dirty="0" smtClean="0">
                <a:solidFill>
                  <a:schemeClr val="tx2"/>
                </a:solidFill>
              </a:rPr>
              <a:t>Construct Voronoi cells </a:t>
            </a:r>
          </a:p>
          <a:p>
            <a:pPr lvl="2"/>
            <a:r>
              <a:rPr lang="en-US" sz="1200" dirty="0" smtClean="0">
                <a:solidFill>
                  <a:schemeClr val="tx2"/>
                </a:solidFill>
              </a:rPr>
              <a:t>Bounding box, cut by boundary and Voronoi planes</a:t>
            </a:r>
          </a:p>
          <a:p>
            <a:pPr lvl="3"/>
            <a:r>
              <a:rPr lang="en-US" sz="1100" dirty="0" smtClean="0">
                <a:solidFill>
                  <a:schemeClr val="tx2"/>
                </a:solidFill>
              </a:rPr>
              <a:t>Bounding box works because cells have bounded size</a:t>
            </a:r>
          </a:p>
          <a:p>
            <a:pPr lvl="2"/>
            <a:r>
              <a:rPr lang="en-US" sz="1200" dirty="0" smtClean="0">
                <a:solidFill>
                  <a:schemeClr val="tx2"/>
                </a:solidFill>
              </a:rPr>
              <a:t>Small edges collapsed</a:t>
            </a:r>
            <a:endParaRPr lang="en-US" sz="1200" dirty="0">
              <a:solidFill>
                <a:schemeClr val="tx2"/>
              </a:solidFill>
            </a:endParaRPr>
          </a:p>
          <a:p>
            <a:r>
              <a:rPr lang="en-US" sz="1600" dirty="0" smtClean="0">
                <a:solidFill>
                  <a:schemeClr val="tx2"/>
                </a:solidFill>
              </a:rPr>
              <a:t>Get</a:t>
            </a:r>
          </a:p>
          <a:p>
            <a:pPr lvl="1"/>
            <a:r>
              <a:rPr lang="en-US" sz="1400" dirty="0" smtClean="0">
                <a:solidFill>
                  <a:schemeClr val="tx2"/>
                </a:solidFill>
              </a:rPr>
              <a:t>Voronoi mesh of convex polyhedral cells</a:t>
            </a:r>
          </a:p>
          <a:p>
            <a:pPr lvl="1"/>
            <a:r>
              <a:rPr lang="en-US" sz="1400" dirty="0" smtClean="0">
                <a:solidFill>
                  <a:schemeClr val="tx2"/>
                </a:solidFill>
              </a:rPr>
              <a:t>Bounded cell aspect ratio and facet dihedrals</a:t>
            </a:r>
          </a:p>
          <a:p>
            <a:pPr lvl="1"/>
            <a:r>
              <a:rPr lang="en-US" sz="1400" dirty="0" smtClean="0">
                <a:solidFill>
                  <a:schemeClr val="tx2"/>
                </a:solidFill>
              </a:rPr>
              <a:t>Random orientation of mesh edges</a:t>
            </a:r>
          </a:p>
          <a:p>
            <a:pPr lvl="2"/>
            <a:r>
              <a:rPr lang="en-US" sz="1200" dirty="0" smtClean="0">
                <a:solidFill>
                  <a:schemeClr val="tx2"/>
                </a:solidFill>
              </a:rPr>
              <a:t>Needed for fracture mechanics where cracks are restricted to edges</a:t>
            </a:r>
            <a:endParaRPr lang="en-US" sz="1200" dirty="0"/>
          </a:p>
        </p:txBody>
      </p:sp>
      <p:pic>
        <p:nvPicPr>
          <p:cNvPr id="5" name="Picture 4" descr="rook-mesh_clipped_zoom_in_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2241" y="4696908"/>
            <a:ext cx="3751759" cy="2161092"/>
          </a:xfrm>
          <a:prstGeom prst="rect">
            <a:avLst/>
          </a:prstGeom>
        </p:spPr>
      </p:pic>
      <p:pic>
        <p:nvPicPr>
          <p:cNvPr id="6" name="Picture 5" descr="rook-mesh_clipped_zoom_i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1212" y="4691204"/>
            <a:ext cx="3408699" cy="2166796"/>
          </a:xfrm>
          <a:prstGeom prst="rect">
            <a:avLst/>
          </a:prstGeom>
        </p:spPr>
      </p:pic>
      <p:pic>
        <p:nvPicPr>
          <p:cNvPr id="8" name="Picture 7" descr="rook-boundari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19893" y="0"/>
            <a:ext cx="980536" cy="1591107"/>
          </a:xfrm>
          <a:prstGeom prst="rect">
            <a:avLst/>
          </a:prstGeom>
        </p:spPr>
      </p:pic>
    </p:spTree>
    <p:extLst>
      <p:ext uri="{BB962C8B-B14F-4D97-AF65-F5344CB8AC3E}">
        <p14:creationId xmlns:p14="http://schemas.microsoft.com/office/powerpoint/2010/main" val="30660501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Boundary Pre-Processing</a:t>
            </a:r>
            <a:endParaRPr lang="en-US" dirty="0"/>
          </a:p>
        </p:txBody>
      </p:sp>
      <p:sp>
        <p:nvSpPr>
          <p:cNvPr id="3" name="Content Placeholder 2"/>
          <p:cNvSpPr>
            <a:spLocks noGrp="1"/>
          </p:cNvSpPr>
          <p:nvPr>
            <p:ph idx="1"/>
          </p:nvPr>
        </p:nvSpPr>
        <p:spPr>
          <a:xfrm>
            <a:off x="679450" y="1231900"/>
            <a:ext cx="7772400" cy="996950"/>
          </a:xfrm>
        </p:spPr>
        <p:txBody>
          <a:bodyPr/>
          <a:lstStyle/>
          <a:p>
            <a:r>
              <a:rPr lang="en-US" sz="2000" dirty="0" smtClean="0"/>
              <a:t>What about the domain boundary?</a:t>
            </a:r>
          </a:p>
          <a:p>
            <a:pPr lvl="1"/>
            <a:r>
              <a:rPr lang="en-US" sz="1800" dirty="0" smtClean="0"/>
              <a:t>For triangle meshes, need to represent it</a:t>
            </a:r>
          </a:p>
          <a:p>
            <a:pPr lvl="1"/>
            <a:r>
              <a:rPr lang="en-US" sz="1800" dirty="0"/>
              <a:t>S</a:t>
            </a:r>
            <a:r>
              <a:rPr lang="en-US" sz="1800" dirty="0" smtClean="0"/>
              <a:t>ubdivide it into edges (2d, 3d…), </a:t>
            </a:r>
            <a:r>
              <a:rPr lang="en-US" sz="1800" dirty="0" smtClean="0">
                <a:solidFill>
                  <a:srgbClr val="FF0000"/>
                </a:solidFill>
              </a:rPr>
              <a:t>with points on the boundary</a:t>
            </a:r>
            <a:endParaRPr lang="en-US" sz="1800" dirty="0">
              <a:solidFill>
                <a:srgbClr val="FF0000"/>
              </a:solidFill>
            </a:endParaRPr>
          </a:p>
        </p:txBody>
      </p:sp>
      <p:sp>
        <p:nvSpPr>
          <p:cNvPr id="4" name="Oval 3"/>
          <p:cNvSpPr>
            <a:spLocks noChangeAspect="1"/>
          </p:cNvSpPr>
          <p:nvPr/>
        </p:nvSpPr>
        <p:spPr bwMode="auto">
          <a:xfrm>
            <a:off x="1104900" y="229235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 name="Oval 4"/>
          <p:cNvSpPr/>
          <p:nvPr/>
        </p:nvSpPr>
        <p:spPr bwMode="auto">
          <a:xfrm>
            <a:off x="1911350" y="3111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 name="Oval 5"/>
          <p:cNvSpPr/>
          <p:nvPr/>
        </p:nvSpPr>
        <p:spPr bwMode="auto">
          <a:xfrm>
            <a:off x="2908300" y="32385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7" name="Straight Connector 6"/>
          <p:cNvCxnSpPr>
            <a:stCxn id="6" idx="2"/>
            <a:endCxn id="5" idx="6"/>
          </p:cNvCxnSpPr>
          <p:nvPr/>
        </p:nvCxnSpPr>
        <p:spPr bwMode="auto">
          <a:xfrm flipH="1" flipV="1">
            <a:off x="2048510" y="3180080"/>
            <a:ext cx="859790" cy="1270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 name="Oval 7"/>
          <p:cNvSpPr>
            <a:spLocks noChangeAspect="1"/>
          </p:cNvSpPr>
          <p:nvPr/>
        </p:nvSpPr>
        <p:spPr bwMode="auto">
          <a:xfrm>
            <a:off x="2057400" y="234315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9" name="Straight Connector 8"/>
          <p:cNvCxnSpPr/>
          <p:nvPr/>
        </p:nvCxnSpPr>
        <p:spPr bwMode="auto">
          <a:xfrm flipH="1">
            <a:off x="533400" y="3467100"/>
            <a:ext cx="3562350" cy="44450"/>
          </a:xfrm>
          <a:prstGeom prst="line">
            <a:avLst/>
          </a:prstGeom>
          <a:solidFill>
            <a:schemeClr val="accent1"/>
          </a:solidFill>
          <a:ln w="25400" cap="flat" cmpd="sng" algn="ctr">
            <a:solidFill>
              <a:schemeClr val="tx2"/>
            </a:solidFill>
            <a:prstDash val="solid"/>
            <a:round/>
            <a:headEnd type="none" w="med" len="med"/>
            <a:tailEnd type="none" w="med" len="med"/>
          </a:ln>
          <a:effectLst/>
        </p:spPr>
      </p:cxnSp>
      <p:sp>
        <p:nvSpPr>
          <p:cNvPr id="14" name="Oval 13"/>
          <p:cNvSpPr>
            <a:spLocks noChangeAspect="1"/>
          </p:cNvSpPr>
          <p:nvPr/>
        </p:nvSpPr>
        <p:spPr bwMode="auto">
          <a:xfrm>
            <a:off x="4114800" y="264795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Oval 14"/>
          <p:cNvSpPr/>
          <p:nvPr/>
        </p:nvSpPr>
        <p:spPr bwMode="auto">
          <a:xfrm>
            <a:off x="4921250" y="346710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7" name="Straight Connector 16"/>
          <p:cNvCxnSpPr>
            <a:stCxn id="16" idx="2"/>
            <a:endCxn id="15" idx="6"/>
          </p:cNvCxnSpPr>
          <p:nvPr/>
        </p:nvCxnSpPr>
        <p:spPr bwMode="auto">
          <a:xfrm flipH="1">
            <a:off x="5058410" y="3529330"/>
            <a:ext cx="1748790" cy="635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nvGrpSpPr>
          <p:cNvPr id="22" name="Group 21"/>
          <p:cNvGrpSpPr/>
          <p:nvPr/>
        </p:nvGrpSpPr>
        <p:grpSpPr>
          <a:xfrm>
            <a:off x="5956300" y="2565400"/>
            <a:ext cx="1828800" cy="1828800"/>
            <a:chOff x="6540500" y="2540000"/>
            <a:chExt cx="1828800" cy="1828800"/>
          </a:xfrm>
        </p:grpSpPr>
        <p:sp>
          <p:nvSpPr>
            <p:cNvPr id="16" name="Oval 15"/>
            <p:cNvSpPr/>
            <p:nvPr/>
          </p:nvSpPr>
          <p:spPr bwMode="auto">
            <a:xfrm>
              <a:off x="7391400" y="34353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8" name="Oval 17"/>
            <p:cNvSpPr>
              <a:spLocks noChangeAspect="1"/>
            </p:cNvSpPr>
            <p:nvPr/>
          </p:nvSpPr>
          <p:spPr bwMode="auto">
            <a:xfrm>
              <a:off x="6540500" y="254000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cxnSp>
        <p:nvCxnSpPr>
          <p:cNvPr id="19" name="Straight Connector 18"/>
          <p:cNvCxnSpPr/>
          <p:nvPr/>
        </p:nvCxnSpPr>
        <p:spPr bwMode="auto">
          <a:xfrm flipH="1">
            <a:off x="4527550" y="3505200"/>
            <a:ext cx="3562350" cy="44450"/>
          </a:xfrm>
          <a:prstGeom prst="line">
            <a:avLst/>
          </a:prstGeom>
          <a:solidFill>
            <a:schemeClr val="accent1"/>
          </a:solidFill>
          <a:ln w="25400" cap="flat" cmpd="sng" algn="ctr">
            <a:solidFill>
              <a:schemeClr val="tx2"/>
            </a:solidFill>
            <a:prstDash val="solid"/>
            <a:round/>
            <a:headEnd type="none" w="med" len="med"/>
            <a:tailEnd type="none" w="med" len="med"/>
          </a:ln>
          <a:effectLst/>
        </p:spPr>
      </p:cxnSp>
      <p:grpSp>
        <p:nvGrpSpPr>
          <p:cNvPr id="23" name="Group 22"/>
          <p:cNvGrpSpPr/>
          <p:nvPr/>
        </p:nvGrpSpPr>
        <p:grpSpPr>
          <a:xfrm>
            <a:off x="6940550" y="2546350"/>
            <a:ext cx="1828800" cy="1828800"/>
            <a:chOff x="6540500" y="2540000"/>
            <a:chExt cx="1828800" cy="1828800"/>
          </a:xfrm>
        </p:grpSpPr>
        <p:sp>
          <p:nvSpPr>
            <p:cNvPr id="24" name="Oval 23"/>
            <p:cNvSpPr/>
            <p:nvPr/>
          </p:nvSpPr>
          <p:spPr bwMode="auto">
            <a:xfrm>
              <a:off x="7391400" y="3435350"/>
              <a:ext cx="137160" cy="137160"/>
            </a:xfrm>
            <a:prstGeom prst="ellipse">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5" name="Oval 24"/>
            <p:cNvSpPr>
              <a:spLocks noChangeAspect="1"/>
            </p:cNvSpPr>
            <p:nvPr/>
          </p:nvSpPr>
          <p:spPr bwMode="auto">
            <a:xfrm>
              <a:off x="6540500" y="2540000"/>
              <a:ext cx="1828800" cy="1828800"/>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sp>
        <p:nvSpPr>
          <p:cNvPr id="26" name="TextBox 25"/>
          <p:cNvSpPr txBox="1"/>
          <p:nvPr/>
        </p:nvSpPr>
        <p:spPr>
          <a:xfrm>
            <a:off x="4171950" y="4572000"/>
            <a:ext cx="4860826" cy="830997"/>
          </a:xfrm>
          <a:prstGeom prst="rect">
            <a:avLst/>
          </a:prstGeom>
          <a:noFill/>
        </p:spPr>
        <p:txBody>
          <a:bodyPr wrap="none" rtlCol="0">
            <a:spAutoFit/>
          </a:bodyPr>
          <a:lstStyle/>
          <a:p>
            <a:r>
              <a:rPr lang="en-US" dirty="0" smtClean="0"/>
              <a:t>Randomly sample in 1 less dimension</a:t>
            </a:r>
          </a:p>
          <a:p>
            <a:r>
              <a:rPr lang="en-US" dirty="0" smtClean="0"/>
              <a:t>Easy to get distances in [R,2R]</a:t>
            </a:r>
            <a:endParaRPr lang="en-US" dirty="0"/>
          </a:p>
        </p:txBody>
      </p:sp>
    </p:spTree>
    <p:extLst>
      <p:ext uri="{BB962C8B-B14F-4D97-AF65-F5344CB8AC3E}">
        <p14:creationId xmlns:p14="http://schemas.microsoft.com/office/powerpoint/2010/main" val="1358377126"/>
      </p:ext>
    </p:extLst>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p:cNvSpPr/>
          <p:nvPr/>
        </p:nvSpPr>
        <p:spPr>
          <a:xfrm>
            <a:off x="1411766" y="5369443"/>
            <a:ext cx="4223489" cy="1457528"/>
          </a:xfrm>
          <a:custGeom>
            <a:avLst/>
            <a:gdLst>
              <a:gd name="connsiteX0" fmla="*/ 0 w 2444191"/>
              <a:gd name="connsiteY0" fmla="*/ 0 h 635028"/>
              <a:gd name="connsiteX1" fmla="*/ 898599 w 2444191"/>
              <a:gd name="connsiteY1" fmla="*/ 155762 h 635028"/>
              <a:gd name="connsiteX2" fmla="*/ 2444191 w 2444191"/>
              <a:gd name="connsiteY2" fmla="*/ 635028 h 635028"/>
              <a:gd name="connsiteX3" fmla="*/ 1563563 w 2444191"/>
              <a:gd name="connsiteY3" fmla="*/ 491248 h 635028"/>
              <a:gd name="connsiteX4" fmla="*/ 0 w 2444191"/>
              <a:gd name="connsiteY4" fmla="*/ 0 h 635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4191" h="635028">
                <a:moveTo>
                  <a:pt x="0" y="0"/>
                </a:moveTo>
                <a:lnTo>
                  <a:pt x="898599" y="155762"/>
                </a:lnTo>
                <a:lnTo>
                  <a:pt x="2444191" y="635028"/>
                </a:lnTo>
                <a:lnTo>
                  <a:pt x="1563563" y="491248"/>
                </a:lnTo>
                <a:lnTo>
                  <a:pt x="0" y="0"/>
                </a:lnTo>
                <a:close/>
              </a:path>
            </a:pathLst>
          </a:custGeom>
          <a:solidFill>
            <a:schemeClr val="tx2">
              <a:lumMod val="60000"/>
              <a:lumOff val="40000"/>
            </a:schemeClr>
          </a:solidFill>
          <a:ln w="25400">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35" name="Freeform 34"/>
          <p:cNvSpPr/>
          <p:nvPr/>
        </p:nvSpPr>
        <p:spPr>
          <a:xfrm>
            <a:off x="1423092" y="4189283"/>
            <a:ext cx="3922721" cy="1525973"/>
          </a:xfrm>
          <a:custGeom>
            <a:avLst/>
            <a:gdLst>
              <a:gd name="connsiteX0" fmla="*/ 0 w 2258480"/>
              <a:gd name="connsiteY0" fmla="*/ 533184 h 688945"/>
              <a:gd name="connsiteX1" fmla="*/ 904590 w 2258480"/>
              <a:gd name="connsiteY1" fmla="*/ 688945 h 688945"/>
              <a:gd name="connsiteX2" fmla="*/ 2258480 w 2258480"/>
              <a:gd name="connsiteY2" fmla="*/ 137789 h 688945"/>
              <a:gd name="connsiteX3" fmla="*/ 1395824 w 2258480"/>
              <a:gd name="connsiteY3" fmla="*/ 0 h 688945"/>
              <a:gd name="connsiteX4" fmla="*/ 0 w 2258480"/>
              <a:gd name="connsiteY4" fmla="*/ 533184 h 688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8480" h="688945">
                <a:moveTo>
                  <a:pt x="0" y="533184"/>
                </a:moveTo>
                <a:lnTo>
                  <a:pt x="904590" y="688945"/>
                </a:lnTo>
                <a:lnTo>
                  <a:pt x="2258480" y="137789"/>
                </a:lnTo>
                <a:lnTo>
                  <a:pt x="1395824" y="0"/>
                </a:lnTo>
                <a:lnTo>
                  <a:pt x="0" y="533184"/>
                </a:lnTo>
                <a:close/>
              </a:path>
            </a:pathLst>
          </a:custGeom>
          <a:solidFill>
            <a:schemeClr val="tx2">
              <a:lumMod val="40000"/>
              <a:lumOff val="60000"/>
            </a:schemeClr>
          </a:solidFill>
          <a:ln w="25400">
            <a:solidFill>
              <a:schemeClr val="tx1"/>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 name="Title 1"/>
          <p:cNvSpPr>
            <a:spLocks noGrp="1"/>
          </p:cNvSpPr>
          <p:nvPr>
            <p:ph type="title"/>
          </p:nvPr>
        </p:nvSpPr>
        <p:spPr/>
        <p:txBody>
          <a:bodyPr/>
          <a:lstStyle/>
          <a:p>
            <a:r>
              <a:rPr lang="en-US" dirty="0" smtClean="0"/>
              <a:t>Boundary Sampling</a:t>
            </a:r>
            <a:endParaRPr lang="en-US" dirty="0"/>
          </a:p>
        </p:txBody>
      </p:sp>
      <p:sp>
        <p:nvSpPr>
          <p:cNvPr id="3" name="Content Placeholder 2"/>
          <p:cNvSpPr>
            <a:spLocks noGrp="1"/>
          </p:cNvSpPr>
          <p:nvPr>
            <p:ph idx="1"/>
          </p:nvPr>
        </p:nvSpPr>
        <p:spPr>
          <a:xfrm>
            <a:off x="222250" y="1187450"/>
            <a:ext cx="7772400" cy="2864736"/>
          </a:xfrm>
        </p:spPr>
        <p:txBody>
          <a:bodyPr/>
          <a:lstStyle/>
          <a:p>
            <a:r>
              <a:rPr lang="en-US" sz="1600" dirty="0" smtClean="0"/>
              <a:t>Voronoi meshes</a:t>
            </a:r>
            <a:endParaRPr lang="en-US" sz="1600" dirty="0" smtClean="0">
              <a:solidFill>
                <a:schemeClr val="tx2"/>
              </a:solidFill>
            </a:endParaRPr>
          </a:p>
          <a:p>
            <a:pPr lvl="1"/>
            <a:r>
              <a:rPr lang="en-US" sz="1600" dirty="0" smtClean="0">
                <a:solidFill>
                  <a:srgbClr val="0000FF"/>
                </a:solidFill>
              </a:rPr>
              <a:t>Points interior to domain, not on </a:t>
            </a:r>
            <a:r>
              <a:rPr lang="en-US" sz="1600" dirty="0">
                <a:solidFill>
                  <a:srgbClr val="0000FF"/>
                </a:solidFill>
              </a:rPr>
              <a:t>boundary…</a:t>
            </a:r>
            <a:br>
              <a:rPr lang="en-US" sz="1600" dirty="0">
                <a:solidFill>
                  <a:srgbClr val="0000FF"/>
                </a:solidFill>
              </a:rPr>
            </a:br>
            <a:r>
              <a:rPr lang="en-US" sz="1600" dirty="0">
                <a:solidFill>
                  <a:srgbClr val="0000FF"/>
                </a:solidFill>
              </a:rPr>
              <a:t>…unless we have to:</a:t>
            </a:r>
            <a:r>
              <a:rPr lang="en-US" sz="1600" dirty="0"/>
              <a:t> </a:t>
            </a:r>
            <a:endParaRPr lang="en-US" sz="1600" dirty="0" smtClean="0">
              <a:solidFill>
                <a:srgbClr val="0000FF"/>
              </a:solidFill>
            </a:endParaRPr>
          </a:p>
          <a:p>
            <a:pPr lvl="2"/>
            <a:r>
              <a:rPr lang="en-US" sz="1400" dirty="0" smtClean="0"/>
              <a:t>Reflex features require special care, not sharp ones</a:t>
            </a:r>
          </a:p>
          <a:p>
            <a:pPr lvl="3"/>
            <a:r>
              <a:rPr lang="en-US" sz="1200" dirty="0"/>
              <a:t>“Reflex” includes 2-sided </a:t>
            </a:r>
            <a:r>
              <a:rPr lang="en-US" sz="1200" dirty="0" smtClean="0"/>
              <a:t>facets</a:t>
            </a:r>
          </a:p>
          <a:p>
            <a:pPr lvl="2"/>
            <a:r>
              <a:rPr lang="en-US" sz="1400" dirty="0" smtClean="0"/>
              <a:t>Not </a:t>
            </a:r>
            <a:r>
              <a:rPr lang="en-US" sz="1400" dirty="0"/>
              <a:t>the dual of a body-fitted primal mesh</a:t>
            </a:r>
          </a:p>
          <a:p>
            <a:pPr lvl="3"/>
            <a:r>
              <a:rPr lang="en-US" sz="1200" dirty="0"/>
              <a:t>Better (not constant 90°) dihedrals at </a:t>
            </a:r>
            <a:r>
              <a:rPr lang="en-US" sz="1200" dirty="0" smtClean="0"/>
              <a:t>boundary</a:t>
            </a:r>
          </a:p>
          <a:p>
            <a:r>
              <a:rPr lang="en-US" sz="1600" dirty="0" smtClean="0"/>
              <a:t>Goal: cells </a:t>
            </a:r>
            <a:r>
              <a:rPr lang="en-US" sz="1600" dirty="0"/>
              <a:t>align with </a:t>
            </a:r>
            <a:r>
              <a:rPr lang="en-US" sz="1600" dirty="0" smtClean="0"/>
              <a:t>boundary features</a:t>
            </a:r>
            <a:r>
              <a:rPr lang="en-US" sz="1600" dirty="0"/>
              <a:t>, cells </a:t>
            </a:r>
            <a:r>
              <a:rPr lang="en-US" sz="1600" dirty="0" smtClean="0"/>
              <a:t>are convex</a:t>
            </a:r>
            <a:endParaRPr lang="en-US" sz="1600" dirty="0"/>
          </a:p>
          <a:p>
            <a:r>
              <a:rPr lang="en-US" sz="1600" dirty="0" smtClean="0"/>
              <a:t>Sufficient: every </a:t>
            </a:r>
            <a:r>
              <a:rPr lang="en-US" sz="1600" dirty="0"/>
              <a:t>point </a:t>
            </a:r>
            <a:r>
              <a:rPr lang="en-US" sz="1600" dirty="0" smtClean="0"/>
              <a:t>on </a:t>
            </a:r>
            <a:r>
              <a:rPr lang="en-US" sz="1600" dirty="0"/>
              <a:t>a reflex </a:t>
            </a:r>
            <a:r>
              <a:rPr lang="en-US" sz="1600" dirty="0" smtClean="0"/>
              <a:t>face </a:t>
            </a:r>
            <a:r>
              <a:rPr lang="en-US" sz="1600" dirty="0"/>
              <a:t>is closest to a sample from that reflex feature (or sub-facet</a:t>
            </a:r>
            <a:r>
              <a:rPr lang="en-US" sz="1600" dirty="0" smtClean="0"/>
              <a:t>)</a:t>
            </a:r>
          </a:p>
          <a:p>
            <a:pPr lvl="1"/>
            <a:r>
              <a:rPr lang="en-US" sz="1400" dirty="0" smtClean="0"/>
              <a:t>Sqrt</a:t>
            </a:r>
            <a:r>
              <a:rPr lang="en-US" sz="1400" dirty="0" smtClean="0"/>
              <a:t>(2) denser sampling on reflex feature</a:t>
            </a:r>
            <a:endParaRPr lang="en-US" sz="1400" dirty="0"/>
          </a:p>
          <a:p>
            <a:endParaRPr lang="en-US" sz="1800" dirty="0"/>
          </a:p>
        </p:txBody>
      </p:sp>
      <p:pic>
        <p:nvPicPr>
          <p:cNvPr id="4" name="Picture 3" descr="cell-terminology.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0300" y="1136650"/>
            <a:ext cx="2933700" cy="1422400"/>
          </a:xfrm>
          <a:prstGeom prst="rect">
            <a:avLst/>
          </a:prstGeom>
        </p:spPr>
      </p:pic>
      <p:sp>
        <p:nvSpPr>
          <p:cNvPr id="37" name="TextBox 36"/>
          <p:cNvSpPr txBox="1"/>
          <p:nvPr/>
        </p:nvSpPr>
        <p:spPr>
          <a:xfrm>
            <a:off x="508000" y="4814185"/>
            <a:ext cx="646331" cy="461665"/>
          </a:xfrm>
          <a:prstGeom prst="rect">
            <a:avLst/>
          </a:prstGeom>
          <a:noFill/>
        </p:spPr>
        <p:txBody>
          <a:bodyPr wrap="none" rtlCol="0">
            <a:spAutoFit/>
          </a:bodyPr>
          <a:lstStyle/>
          <a:p>
            <a:r>
              <a:rPr lang="en-US" sz="1200" dirty="0"/>
              <a:t>d</a:t>
            </a:r>
            <a:r>
              <a:rPr lang="en-US" sz="1200" dirty="0" smtClean="0"/>
              <a:t>omain</a:t>
            </a:r>
          </a:p>
          <a:p>
            <a:r>
              <a:rPr lang="en-US" sz="1200" dirty="0" smtClean="0"/>
              <a:t>interior</a:t>
            </a:r>
            <a:endParaRPr lang="en-US" sz="1200" dirty="0"/>
          </a:p>
        </p:txBody>
      </p:sp>
      <p:sp>
        <p:nvSpPr>
          <p:cNvPr id="45" name="TextBox 44"/>
          <p:cNvSpPr txBox="1"/>
          <p:nvPr/>
        </p:nvSpPr>
        <p:spPr>
          <a:xfrm>
            <a:off x="1265274" y="513434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6" name="TextBox 45"/>
          <p:cNvSpPr txBox="1"/>
          <p:nvPr/>
        </p:nvSpPr>
        <p:spPr>
          <a:xfrm>
            <a:off x="2835349" y="5493489"/>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nvGrpSpPr>
          <p:cNvPr id="10" name="Group 9"/>
          <p:cNvGrpSpPr/>
          <p:nvPr/>
        </p:nvGrpSpPr>
        <p:grpSpPr>
          <a:xfrm>
            <a:off x="1770708" y="4199254"/>
            <a:ext cx="3026058" cy="2514660"/>
            <a:chOff x="1770708" y="4199254"/>
            <a:chExt cx="3026058" cy="2514660"/>
          </a:xfrm>
        </p:grpSpPr>
        <p:grpSp>
          <p:nvGrpSpPr>
            <p:cNvPr id="9" name="Group 8"/>
            <p:cNvGrpSpPr/>
            <p:nvPr/>
          </p:nvGrpSpPr>
          <p:grpSpPr>
            <a:xfrm>
              <a:off x="1992958" y="5418454"/>
              <a:ext cx="2803808" cy="1295460"/>
              <a:chOff x="1992958" y="5418454"/>
              <a:chExt cx="2803808" cy="1295460"/>
            </a:xfrm>
          </p:grpSpPr>
          <p:sp>
            <p:nvSpPr>
              <p:cNvPr id="31" name="TextBox 30"/>
              <p:cNvSpPr txBox="1"/>
              <p:nvPr/>
            </p:nvSpPr>
            <p:spPr>
              <a:xfrm>
                <a:off x="3688408" y="60534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32" name="TextBox 31"/>
              <p:cNvSpPr txBox="1"/>
              <p:nvPr/>
            </p:nvSpPr>
            <p:spPr>
              <a:xfrm>
                <a:off x="3313758" y="58185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33" name="TextBox 32"/>
              <p:cNvSpPr txBox="1"/>
              <p:nvPr/>
            </p:nvSpPr>
            <p:spPr>
              <a:xfrm>
                <a:off x="2983558" y="57550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34" name="TextBox 33"/>
              <p:cNvSpPr txBox="1"/>
              <p:nvPr/>
            </p:nvSpPr>
            <p:spPr>
              <a:xfrm>
                <a:off x="2456508" y="5602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38" name="TextBox 37"/>
              <p:cNvSpPr txBox="1"/>
              <p:nvPr/>
            </p:nvSpPr>
            <p:spPr>
              <a:xfrm>
                <a:off x="4469458" y="63138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0" name="TextBox 39"/>
              <p:cNvSpPr txBox="1"/>
              <p:nvPr/>
            </p:nvSpPr>
            <p:spPr>
              <a:xfrm>
                <a:off x="1992958" y="54184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9" name="TextBox 48"/>
              <p:cNvSpPr txBox="1"/>
              <p:nvPr/>
            </p:nvSpPr>
            <p:spPr>
              <a:xfrm>
                <a:off x="3993208" y="60598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1" name="TextBox 40"/>
              <p:cNvSpPr txBox="1"/>
              <p:nvPr/>
            </p:nvSpPr>
            <p:spPr>
              <a:xfrm>
                <a:off x="3415358" y="60280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pSp>
          <p:nvGrpSpPr>
            <p:cNvPr id="8" name="Group 7"/>
            <p:cNvGrpSpPr/>
            <p:nvPr/>
          </p:nvGrpSpPr>
          <p:grpSpPr>
            <a:xfrm>
              <a:off x="1770708" y="4199254"/>
              <a:ext cx="2837349" cy="1313935"/>
              <a:chOff x="1770708" y="4199254"/>
              <a:chExt cx="2837349" cy="1313935"/>
            </a:xfrm>
          </p:grpSpPr>
          <p:sp>
            <p:nvSpPr>
              <p:cNvPr id="44" name="TextBox 43"/>
              <p:cNvSpPr txBox="1"/>
              <p:nvPr/>
            </p:nvSpPr>
            <p:spPr>
              <a:xfrm>
                <a:off x="2235611" y="4972197"/>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6" name="TextBox 15"/>
              <p:cNvSpPr txBox="1"/>
              <p:nvPr/>
            </p:nvSpPr>
            <p:spPr>
              <a:xfrm>
                <a:off x="2629195" y="5113079"/>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7" name="TextBox 16"/>
              <p:cNvSpPr txBox="1"/>
              <p:nvPr/>
            </p:nvSpPr>
            <p:spPr>
              <a:xfrm>
                <a:off x="3071393" y="502383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8" name="TextBox 17"/>
              <p:cNvSpPr txBox="1"/>
              <p:nvPr/>
            </p:nvSpPr>
            <p:spPr>
              <a:xfrm>
                <a:off x="2758276" y="4774695"/>
                <a:ext cx="357917" cy="400110"/>
              </a:xfrm>
              <a:prstGeom prst="rect">
                <a:avLst/>
              </a:prstGeom>
              <a:noFill/>
            </p:spPr>
            <p:txBody>
              <a:bodyPr wrap="squar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9" name="TextBox 18"/>
              <p:cNvSpPr txBox="1"/>
              <p:nvPr/>
            </p:nvSpPr>
            <p:spPr>
              <a:xfrm>
                <a:off x="3434408" y="47961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0" name="TextBox 19"/>
              <p:cNvSpPr txBox="1"/>
              <p:nvPr/>
            </p:nvSpPr>
            <p:spPr>
              <a:xfrm>
                <a:off x="4280749" y="4385511"/>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1" name="TextBox 20"/>
              <p:cNvSpPr txBox="1"/>
              <p:nvPr/>
            </p:nvSpPr>
            <p:spPr>
              <a:xfrm>
                <a:off x="3071451" y="4524818"/>
                <a:ext cx="437540" cy="400110"/>
              </a:xfrm>
              <a:prstGeom prst="rect">
                <a:avLst/>
              </a:prstGeom>
              <a:noFill/>
            </p:spPr>
            <p:txBody>
              <a:bodyPr wrap="squar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2" name="TextBox 21"/>
              <p:cNvSpPr txBox="1"/>
              <p:nvPr/>
            </p:nvSpPr>
            <p:spPr>
              <a:xfrm>
                <a:off x="3721395" y="4389148"/>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4" name="TextBox 23"/>
              <p:cNvSpPr txBox="1"/>
              <p:nvPr/>
            </p:nvSpPr>
            <p:spPr>
              <a:xfrm>
                <a:off x="3961458" y="47834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5" name="TextBox 24"/>
              <p:cNvSpPr txBox="1"/>
              <p:nvPr/>
            </p:nvSpPr>
            <p:spPr>
              <a:xfrm>
                <a:off x="1770708" y="50374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6" name="TextBox 25"/>
              <p:cNvSpPr txBox="1"/>
              <p:nvPr/>
            </p:nvSpPr>
            <p:spPr>
              <a:xfrm>
                <a:off x="3409008" y="41992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326600403"/>
                  </p:ext>
                </p:extLst>
              </p:nvPr>
            </p:nvGraphicFramePr>
            <p:xfrm>
              <a:off x="3352800" y="4461933"/>
              <a:ext cx="508000" cy="440267"/>
            </p:xfrm>
            <a:graphic>
              <a:graphicData uri="http://schemas.openxmlformats.org/presentationml/2006/ole">
                <mc:AlternateContent xmlns:mc="http://schemas.openxmlformats.org/markup-compatibility/2006">
                  <mc:Choice xmlns:v="urn:schemas-microsoft-com:vml" Requires="v">
                    <p:oleObj spid="_x0000_s293465" name="Equation" r:id="rId5" imgW="381000" imgH="330200" progId="Equation.3">
                      <p:embed/>
                    </p:oleObj>
                  </mc:Choice>
                  <mc:Fallback>
                    <p:oleObj name="Equation" r:id="rId5" imgW="381000" imgH="330200" progId="Equation.3">
                      <p:embed/>
                      <p:pic>
                        <p:nvPicPr>
                          <p:cNvPr id="0" name=""/>
                          <p:cNvPicPr/>
                          <p:nvPr/>
                        </p:nvPicPr>
                        <p:blipFill>
                          <a:blip r:embed="rId6"/>
                          <a:stretch>
                            <a:fillRect/>
                          </a:stretch>
                        </p:blipFill>
                        <p:spPr>
                          <a:xfrm>
                            <a:off x="3352800" y="4461933"/>
                            <a:ext cx="508000" cy="440267"/>
                          </a:xfrm>
                          <a:prstGeom prst="rect">
                            <a:avLst/>
                          </a:prstGeom>
                        </p:spPr>
                      </p:pic>
                    </p:oleObj>
                  </mc:Fallback>
                </mc:AlternateContent>
              </a:graphicData>
            </a:graphic>
          </p:graphicFrame>
        </p:grpSp>
      </p:grpSp>
      <p:pic>
        <p:nvPicPr>
          <p:cNvPr id="14" name="Picture 13" descr="protect.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18870" y="3625850"/>
            <a:ext cx="1398176" cy="920750"/>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179429042"/>
              </p:ext>
            </p:extLst>
          </p:nvPr>
        </p:nvGraphicFramePr>
        <p:xfrm>
          <a:off x="6437923" y="3810000"/>
          <a:ext cx="1008185" cy="546100"/>
        </p:xfrm>
        <a:graphic>
          <a:graphicData uri="http://schemas.openxmlformats.org/presentationml/2006/ole">
            <mc:AlternateContent xmlns:mc="http://schemas.openxmlformats.org/markup-compatibility/2006">
              <mc:Choice xmlns:v="urn:schemas-microsoft-com:vml" Requires="v">
                <p:oleObj spid="_x0000_s293466" name="Equation" r:id="rId8" imgW="609600" imgH="330200" progId="Equation.3">
                  <p:embed/>
                </p:oleObj>
              </mc:Choice>
              <mc:Fallback>
                <p:oleObj name="Equation" r:id="rId8" imgW="609600" imgH="330200" progId="Equation.3">
                  <p:embed/>
                  <p:pic>
                    <p:nvPicPr>
                      <p:cNvPr id="0" name=""/>
                      <p:cNvPicPr/>
                      <p:nvPr/>
                    </p:nvPicPr>
                    <p:blipFill>
                      <a:blip r:embed="rId9"/>
                      <a:stretch>
                        <a:fillRect/>
                      </a:stretch>
                    </p:blipFill>
                    <p:spPr>
                      <a:xfrm>
                        <a:off x="6437923" y="3810000"/>
                        <a:ext cx="1008185" cy="546100"/>
                      </a:xfrm>
                      <a:prstGeom prst="rect">
                        <a:avLst/>
                      </a:prstGeom>
                    </p:spPr>
                  </p:pic>
                </p:oleObj>
              </mc:Fallback>
            </mc:AlternateContent>
          </a:graphicData>
        </a:graphic>
      </p:graphicFrame>
      <p:sp>
        <p:nvSpPr>
          <p:cNvPr id="52" name="TextBox 51"/>
          <p:cNvSpPr txBox="1"/>
          <p:nvPr/>
        </p:nvSpPr>
        <p:spPr>
          <a:xfrm>
            <a:off x="3822700" y="5385685"/>
            <a:ext cx="646331" cy="461665"/>
          </a:xfrm>
          <a:prstGeom prst="rect">
            <a:avLst/>
          </a:prstGeom>
          <a:noFill/>
        </p:spPr>
        <p:txBody>
          <a:bodyPr wrap="none" rtlCol="0">
            <a:spAutoFit/>
          </a:bodyPr>
          <a:lstStyle/>
          <a:p>
            <a:r>
              <a:rPr lang="en-US" sz="1200" dirty="0"/>
              <a:t>d</a:t>
            </a:r>
            <a:r>
              <a:rPr lang="en-US" sz="1200" dirty="0" smtClean="0"/>
              <a:t>omain</a:t>
            </a:r>
          </a:p>
          <a:p>
            <a:r>
              <a:rPr lang="en-US" sz="1200" dirty="0" smtClean="0"/>
              <a:t>interior</a:t>
            </a:r>
            <a:endParaRPr lang="en-US" sz="1200" dirty="0"/>
          </a:p>
        </p:txBody>
      </p:sp>
      <p:grpSp>
        <p:nvGrpSpPr>
          <p:cNvPr id="53" name="Group 52"/>
          <p:cNvGrpSpPr/>
          <p:nvPr/>
        </p:nvGrpSpPr>
        <p:grpSpPr>
          <a:xfrm>
            <a:off x="1079500" y="5209658"/>
            <a:ext cx="1851394" cy="833955"/>
            <a:chOff x="1149350" y="5209658"/>
            <a:chExt cx="1851394" cy="833955"/>
          </a:xfrm>
        </p:grpSpPr>
        <p:grpSp>
          <p:nvGrpSpPr>
            <p:cNvPr id="54" name="Group 53"/>
            <p:cNvGrpSpPr/>
            <p:nvPr/>
          </p:nvGrpSpPr>
          <p:grpSpPr>
            <a:xfrm>
              <a:off x="1665767" y="5209658"/>
              <a:ext cx="1334977" cy="620145"/>
              <a:chOff x="1665767" y="5209658"/>
              <a:chExt cx="1334977" cy="620145"/>
            </a:xfrm>
          </p:grpSpPr>
          <p:sp>
            <p:nvSpPr>
              <p:cNvPr id="56" name="TextBox 55"/>
              <p:cNvSpPr txBox="1"/>
              <p:nvPr/>
            </p:nvSpPr>
            <p:spPr>
              <a:xfrm>
                <a:off x="2035839" y="530712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57" name="TextBox 56"/>
              <p:cNvSpPr txBox="1"/>
              <p:nvPr/>
            </p:nvSpPr>
            <p:spPr>
              <a:xfrm>
                <a:off x="1665767" y="5209658"/>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59" name="TextBox 58"/>
              <p:cNvSpPr txBox="1"/>
              <p:nvPr/>
            </p:nvSpPr>
            <p:spPr>
              <a:xfrm>
                <a:off x="2369288" y="537092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60" name="TextBox 59"/>
              <p:cNvSpPr txBox="1"/>
              <p:nvPr/>
            </p:nvSpPr>
            <p:spPr>
              <a:xfrm>
                <a:off x="2617971" y="5429693"/>
                <a:ext cx="382773" cy="400110"/>
              </a:xfrm>
              <a:prstGeom prst="rect">
                <a:avLst/>
              </a:prstGeom>
              <a:noFill/>
            </p:spPr>
            <p:txBody>
              <a:bodyPr wrap="squar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aphicFrame>
          <p:nvGraphicFramePr>
            <p:cNvPr id="55" name="Object 54"/>
            <p:cNvGraphicFramePr>
              <a:graphicFrameLocks noChangeAspect="1"/>
            </p:cNvGraphicFramePr>
            <p:nvPr>
              <p:extLst>
                <p:ext uri="{D42A27DB-BD31-4B8C-83A1-F6EECF244321}">
                  <p14:modId xmlns:p14="http://schemas.microsoft.com/office/powerpoint/2010/main" val="3752206757"/>
                </p:ext>
              </p:extLst>
            </p:nvPr>
          </p:nvGraphicFramePr>
          <p:xfrm>
            <a:off x="1149350" y="5465763"/>
            <a:ext cx="666750" cy="577850"/>
          </p:xfrm>
          <a:graphic>
            <a:graphicData uri="http://schemas.openxmlformats.org/presentationml/2006/ole">
              <mc:AlternateContent xmlns:mc="http://schemas.openxmlformats.org/markup-compatibility/2006">
                <mc:Choice xmlns:v="urn:schemas-microsoft-com:vml" Requires="v">
                  <p:oleObj spid="_x0000_s293467" name="Equation" r:id="rId10" imgW="381000" imgH="330200" progId="Equation.3">
                    <p:embed/>
                  </p:oleObj>
                </mc:Choice>
                <mc:Fallback>
                  <p:oleObj name="Equation" r:id="rId10" imgW="381000" imgH="330200" progId="Equation.3">
                    <p:embed/>
                    <p:pic>
                      <p:nvPicPr>
                        <p:cNvPr id="0" name=""/>
                        <p:cNvPicPr/>
                        <p:nvPr/>
                      </p:nvPicPr>
                      <p:blipFill>
                        <a:blip r:embed="rId11"/>
                        <a:stretch>
                          <a:fillRect/>
                        </a:stretch>
                      </p:blipFill>
                      <p:spPr>
                        <a:xfrm>
                          <a:off x="1149350" y="5465763"/>
                          <a:ext cx="666750" cy="577850"/>
                        </a:xfrm>
                        <a:prstGeom prst="rect">
                          <a:avLst/>
                        </a:prstGeom>
                      </p:spPr>
                    </p:pic>
                  </p:oleObj>
                </mc:Fallback>
              </mc:AlternateContent>
            </a:graphicData>
          </a:graphic>
        </p:graphicFrame>
      </p:grpSp>
      <p:grpSp>
        <p:nvGrpSpPr>
          <p:cNvPr id="100" name="Group 99"/>
          <p:cNvGrpSpPr/>
          <p:nvPr/>
        </p:nvGrpSpPr>
        <p:grpSpPr>
          <a:xfrm>
            <a:off x="495300" y="3938904"/>
            <a:ext cx="3794408" cy="2919096"/>
            <a:chOff x="495300" y="3938904"/>
            <a:chExt cx="3794408" cy="2919096"/>
          </a:xfrm>
        </p:grpSpPr>
        <p:grpSp>
          <p:nvGrpSpPr>
            <p:cNvPr id="23" name="Group 22"/>
            <p:cNvGrpSpPr/>
            <p:nvPr/>
          </p:nvGrpSpPr>
          <p:grpSpPr>
            <a:xfrm>
              <a:off x="495300" y="3938904"/>
              <a:ext cx="3794408" cy="2919096"/>
              <a:chOff x="495300" y="3938904"/>
              <a:chExt cx="3794408" cy="2919096"/>
            </a:xfrm>
          </p:grpSpPr>
          <p:sp>
            <p:nvSpPr>
              <p:cNvPr id="61" name="TextBox 60"/>
              <p:cNvSpPr txBox="1"/>
              <p:nvPr/>
            </p:nvSpPr>
            <p:spPr>
              <a:xfrm>
                <a:off x="660400" y="6288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67" name="TextBox 66"/>
              <p:cNvSpPr txBox="1"/>
              <p:nvPr/>
            </p:nvSpPr>
            <p:spPr>
              <a:xfrm>
                <a:off x="1663700" y="4751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68" name="TextBox 67"/>
              <p:cNvSpPr txBox="1"/>
              <p:nvPr/>
            </p:nvSpPr>
            <p:spPr>
              <a:xfrm>
                <a:off x="2006600" y="4332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69" name="TextBox 68"/>
              <p:cNvSpPr txBox="1"/>
              <p:nvPr/>
            </p:nvSpPr>
            <p:spPr>
              <a:xfrm>
                <a:off x="2184400" y="4866004"/>
                <a:ext cx="787400" cy="400110"/>
              </a:xfrm>
              <a:prstGeom prst="rect">
                <a:avLst/>
              </a:prstGeom>
              <a:noFill/>
            </p:spPr>
            <p:txBody>
              <a:bodyPr wrap="squar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1" name="TextBox 70"/>
              <p:cNvSpPr txBox="1"/>
              <p:nvPr/>
            </p:nvSpPr>
            <p:spPr>
              <a:xfrm>
                <a:off x="3187700" y="4954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2" name="TextBox 71"/>
              <p:cNvSpPr txBox="1"/>
              <p:nvPr/>
            </p:nvSpPr>
            <p:spPr>
              <a:xfrm>
                <a:off x="2692400" y="4002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3" name="TextBox 72"/>
              <p:cNvSpPr txBox="1"/>
              <p:nvPr/>
            </p:nvSpPr>
            <p:spPr>
              <a:xfrm>
                <a:off x="2209800" y="5907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4" name="TextBox 73"/>
              <p:cNvSpPr txBox="1"/>
              <p:nvPr/>
            </p:nvSpPr>
            <p:spPr>
              <a:xfrm>
                <a:off x="495300" y="5361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5" name="TextBox 74"/>
              <p:cNvSpPr txBox="1"/>
              <p:nvPr/>
            </p:nvSpPr>
            <p:spPr>
              <a:xfrm>
                <a:off x="3035300" y="6110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6" name="TextBox 75"/>
              <p:cNvSpPr txBox="1"/>
              <p:nvPr/>
            </p:nvSpPr>
            <p:spPr>
              <a:xfrm>
                <a:off x="3238500" y="6351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7" name="TextBox 76"/>
              <p:cNvSpPr txBox="1"/>
              <p:nvPr/>
            </p:nvSpPr>
            <p:spPr>
              <a:xfrm>
                <a:off x="3962400" y="645789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78" name="TextBox 77"/>
              <p:cNvSpPr txBox="1"/>
              <p:nvPr/>
            </p:nvSpPr>
            <p:spPr>
              <a:xfrm>
                <a:off x="1168400" y="3938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82" name="TextBox 81"/>
              <p:cNvSpPr txBox="1"/>
              <p:nvPr/>
            </p:nvSpPr>
            <p:spPr>
              <a:xfrm>
                <a:off x="850900" y="4332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85" name="TextBox 84"/>
              <p:cNvSpPr txBox="1"/>
              <p:nvPr/>
            </p:nvSpPr>
            <p:spPr>
              <a:xfrm>
                <a:off x="3771900" y="4243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86" name="TextBox 85"/>
              <p:cNvSpPr txBox="1"/>
              <p:nvPr/>
            </p:nvSpPr>
            <p:spPr>
              <a:xfrm>
                <a:off x="2578100" y="645789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87" name="TextBox 86"/>
              <p:cNvSpPr txBox="1"/>
              <p:nvPr/>
            </p:nvSpPr>
            <p:spPr>
              <a:xfrm>
                <a:off x="1727200" y="57550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aphicFrame>
          <p:nvGraphicFramePr>
            <p:cNvPr id="99" name="Object 98"/>
            <p:cNvGraphicFramePr>
              <a:graphicFrameLocks noChangeAspect="1"/>
            </p:cNvGraphicFramePr>
            <p:nvPr>
              <p:extLst>
                <p:ext uri="{D42A27DB-BD31-4B8C-83A1-F6EECF244321}">
                  <p14:modId xmlns:p14="http://schemas.microsoft.com/office/powerpoint/2010/main" val="3186474373"/>
                </p:ext>
              </p:extLst>
            </p:nvPr>
          </p:nvGraphicFramePr>
          <p:xfrm>
            <a:off x="1562100" y="4267200"/>
            <a:ext cx="492725" cy="368300"/>
          </p:xfrm>
          <a:graphic>
            <a:graphicData uri="http://schemas.openxmlformats.org/presentationml/2006/ole">
              <mc:AlternateContent xmlns:mc="http://schemas.openxmlformats.org/markup-compatibility/2006">
                <mc:Choice xmlns:v="urn:schemas-microsoft-com:vml" Requires="v">
                  <p:oleObj spid="_x0000_s293468" name="Equation" r:id="rId12" imgW="114300" imgH="127000" progId="Equation.3">
                    <p:embed/>
                  </p:oleObj>
                </mc:Choice>
                <mc:Fallback>
                  <p:oleObj name="Equation" r:id="rId12" imgW="114300" imgH="127000" progId="Equation.3">
                    <p:embed/>
                    <p:pic>
                      <p:nvPicPr>
                        <p:cNvPr id="0" name=""/>
                        <p:cNvPicPr/>
                        <p:nvPr/>
                      </p:nvPicPr>
                      <p:blipFill>
                        <a:blip r:embed="rId13"/>
                        <a:stretch>
                          <a:fillRect/>
                        </a:stretch>
                      </p:blipFill>
                      <p:spPr>
                        <a:xfrm>
                          <a:off x="1562100" y="4267200"/>
                          <a:ext cx="492725" cy="368300"/>
                        </a:xfrm>
                        <a:prstGeom prst="rect">
                          <a:avLst/>
                        </a:prstGeom>
                      </p:spPr>
                    </p:pic>
                  </p:oleObj>
                </mc:Fallback>
              </mc:AlternateContent>
            </a:graphicData>
          </a:graphic>
        </p:graphicFrame>
      </p:grpSp>
      <p:grpSp>
        <p:nvGrpSpPr>
          <p:cNvPr id="107" name="Group 106"/>
          <p:cNvGrpSpPr/>
          <p:nvPr/>
        </p:nvGrpSpPr>
        <p:grpSpPr>
          <a:xfrm>
            <a:off x="653108" y="3957954"/>
            <a:ext cx="4702458" cy="2597210"/>
            <a:chOff x="653108" y="3957954"/>
            <a:chExt cx="4702458" cy="2597210"/>
          </a:xfrm>
        </p:grpSpPr>
        <p:grpSp>
          <p:nvGrpSpPr>
            <p:cNvPr id="7" name="Group 6"/>
            <p:cNvGrpSpPr/>
            <p:nvPr/>
          </p:nvGrpSpPr>
          <p:grpSpPr>
            <a:xfrm>
              <a:off x="653108" y="3957954"/>
              <a:ext cx="1781458" cy="2597210"/>
              <a:chOff x="653108" y="3957954"/>
              <a:chExt cx="1781458" cy="2597210"/>
            </a:xfrm>
          </p:grpSpPr>
          <p:sp>
            <p:nvSpPr>
              <p:cNvPr id="27" name="TextBox 26"/>
              <p:cNvSpPr txBox="1"/>
              <p:nvPr/>
            </p:nvSpPr>
            <p:spPr>
              <a:xfrm>
                <a:off x="1516708" y="61550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8" name="TextBox 27"/>
              <p:cNvSpPr txBox="1"/>
              <p:nvPr/>
            </p:nvSpPr>
            <p:spPr>
              <a:xfrm>
                <a:off x="1084908" y="42881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29" name="TextBox 28"/>
              <p:cNvSpPr txBox="1"/>
              <p:nvPr/>
            </p:nvSpPr>
            <p:spPr>
              <a:xfrm>
                <a:off x="653108" y="5475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30" name="TextBox 29"/>
              <p:cNvSpPr txBox="1"/>
              <p:nvPr/>
            </p:nvSpPr>
            <p:spPr>
              <a:xfrm>
                <a:off x="2107258" y="39579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aphicFrame>
            <p:nvGraphicFramePr>
              <p:cNvPr id="51" name="Object 50"/>
              <p:cNvGraphicFramePr>
                <a:graphicFrameLocks noChangeAspect="1"/>
              </p:cNvGraphicFramePr>
              <p:nvPr>
                <p:extLst>
                  <p:ext uri="{D42A27DB-BD31-4B8C-83A1-F6EECF244321}">
                    <p14:modId xmlns:p14="http://schemas.microsoft.com/office/powerpoint/2010/main" val="1462634221"/>
                  </p:ext>
                </p:extLst>
              </p:nvPr>
            </p:nvGraphicFramePr>
            <p:xfrm>
              <a:off x="1631950" y="4279194"/>
              <a:ext cx="292100" cy="324555"/>
            </p:xfrm>
            <a:graphic>
              <a:graphicData uri="http://schemas.openxmlformats.org/presentationml/2006/ole">
                <mc:AlternateContent xmlns:mc="http://schemas.openxmlformats.org/markup-compatibility/2006">
                  <mc:Choice xmlns:v="urn:schemas-microsoft-com:vml" Requires="v">
                    <p:oleObj spid="_x0000_s293469" name="Equation" r:id="rId14" imgW="114300" imgH="127000" progId="Equation.3">
                      <p:embed/>
                    </p:oleObj>
                  </mc:Choice>
                  <mc:Fallback>
                    <p:oleObj name="Equation" r:id="rId14" imgW="114300" imgH="127000" progId="Equation.3">
                      <p:embed/>
                      <p:pic>
                        <p:nvPicPr>
                          <p:cNvPr id="0" name=""/>
                          <p:cNvPicPr/>
                          <p:nvPr/>
                        </p:nvPicPr>
                        <p:blipFill>
                          <a:blip r:embed="rId15"/>
                          <a:stretch>
                            <a:fillRect/>
                          </a:stretch>
                        </p:blipFill>
                        <p:spPr>
                          <a:xfrm>
                            <a:off x="1631950" y="4279194"/>
                            <a:ext cx="292100" cy="324555"/>
                          </a:xfrm>
                          <a:prstGeom prst="rect">
                            <a:avLst/>
                          </a:prstGeom>
                        </p:spPr>
                      </p:pic>
                    </p:oleObj>
                  </mc:Fallback>
                </mc:AlternateContent>
              </a:graphicData>
            </a:graphic>
          </p:graphicFrame>
        </p:grpSp>
        <p:grpSp>
          <p:nvGrpSpPr>
            <p:cNvPr id="106" name="Group 105"/>
            <p:cNvGrpSpPr/>
            <p:nvPr/>
          </p:nvGrpSpPr>
          <p:grpSpPr>
            <a:xfrm>
              <a:off x="3402658" y="5126354"/>
              <a:ext cx="1952908" cy="1022410"/>
              <a:chOff x="3402658" y="5126354"/>
              <a:chExt cx="1952908" cy="1022410"/>
            </a:xfrm>
          </p:grpSpPr>
          <p:sp>
            <p:nvSpPr>
              <p:cNvPr id="102" name="TextBox 101"/>
              <p:cNvSpPr txBox="1"/>
              <p:nvPr/>
            </p:nvSpPr>
            <p:spPr>
              <a:xfrm>
                <a:off x="5028258" y="57486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03" name="TextBox 102"/>
              <p:cNvSpPr txBox="1"/>
              <p:nvPr/>
            </p:nvSpPr>
            <p:spPr>
              <a:xfrm>
                <a:off x="4190058" y="56470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04" name="TextBox 103"/>
              <p:cNvSpPr txBox="1"/>
              <p:nvPr/>
            </p:nvSpPr>
            <p:spPr>
              <a:xfrm>
                <a:off x="3402658" y="54946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05" name="TextBox 104"/>
              <p:cNvSpPr txBox="1"/>
              <p:nvPr/>
            </p:nvSpPr>
            <p:spPr>
              <a:xfrm>
                <a:off x="4405958" y="512635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pSp>
      <p:grpSp>
        <p:nvGrpSpPr>
          <p:cNvPr id="140" name="Group 139"/>
          <p:cNvGrpSpPr/>
          <p:nvPr/>
        </p:nvGrpSpPr>
        <p:grpSpPr>
          <a:xfrm>
            <a:off x="1168400" y="3964304"/>
            <a:ext cx="4632608" cy="3017551"/>
            <a:chOff x="1168400" y="3964304"/>
            <a:chExt cx="4632608" cy="3017551"/>
          </a:xfrm>
        </p:grpSpPr>
        <p:grpSp>
          <p:nvGrpSpPr>
            <p:cNvPr id="12" name="Group 11"/>
            <p:cNvGrpSpPr/>
            <p:nvPr/>
          </p:nvGrpSpPr>
          <p:grpSpPr>
            <a:xfrm>
              <a:off x="1168400" y="5184258"/>
              <a:ext cx="1794244" cy="902216"/>
              <a:chOff x="5372100" y="6162158"/>
              <a:chExt cx="1794244" cy="902216"/>
            </a:xfrm>
          </p:grpSpPr>
          <p:grpSp>
            <p:nvGrpSpPr>
              <p:cNvPr id="11" name="Group 10"/>
              <p:cNvGrpSpPr/>
              <p:nvPr/>
            </p:nvGrpSpPr>
            <p:grpSpPr>
              <a:xfrm>
                <a:off x="5729767" y="6162158"/>
                <a:ext cx="1436577" cy="632845"/>
                <a:chOff x="5729767" y="6162158"/>
                <a:chExt cx="1436577" cy="632845"/>
              </a:xfrm>
            </p:grpSpPr>
            <p:sp>
              <p:nvSpPr>
                <p:cNvPr id="39" name="TextBox 38"/>
                <p:cNvSpPr txBox="1"/>
                <p:nvPr/>
              </p:nvSpPr>
              <p:spPr>
                <a:xfrm>
                  <a:off x="6061739" y="623422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2" name="TextBox 41"/>
                <p:cNvSpPr txBox="1"/>
                <p:nvPr/>
              </p:nvSpPr>
              <p:spPr>
                <a:xfrm>
                  <a:off x="5729767" y="6162158"/>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3" name="TextBox 42"/>
                <p:cNvSpPr txBox="1"/>
                <p:nvPr/>
              </p:nvSpPr>
              <p:spPr>
                <a:xfrm>
                  <a:off x="6348818" y="6302745"/>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7" name="TextBox 46"/>
                <p:cNvSpPr txBox="1"/>
                <p:nvPr/>
              </p:nvSpPr>
              <p:spPr>
                <a:xfrm>
                  <a:off x="6560288" y="634882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48" name="TextBox 47"/>
                <p:cNvSpPr txBox="1"/>
                <p:nvPr/>
              </p:nvSpPr>
              <p:spPr>
                <a:xfrm>
                  <a:off x="6783571" y="6394893"/>
                  <a:ext cx="382773" cy="400110"/>
                </a:xfrm>
                <a:prstGeom prst="rect">
                  <a:avLst/>
                </a:prstGeom>
                <a:noFill/>
              </p:spPr>
              <p:txBody>
                <a:bodyPr wrap="squar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aphicFrame>
            <p:nvGraphicFramePr>
              <p:cNvPr id="50" name="Object 49"/>
              <p:cNvGraphicFramePr>
                <a:graphicFrameLocks noChangeAspect="1"/>
              </p:cNvGraphicFramePr>
              <p:nvPr>
                <p:extLst>
                  <p:ext uri="{D42A27DB-BD31-4B8C-83A1-F6EECF244321}">
                    <p14:modId xmlns:p14="http://schemas.microsoft.com/office/powerpoint/2010/main" val="2568260100"/>
                  </p:ext>
                </p:extLst>
              </p:nvPr>
            </p:nvGraphicFramePr>
            <p:xfrm>
              <a:off x="5372100" y="6553199"/>
              <a:ext cx="400050" cy="511175"/>
            </p:xfrm>
            <a:graphic>
              <a:graphicData uri="http://schemas.openxmlformats.org/presentationml/2006/ole">
                <mc:AlternateContent xmlns:mc="http://schemas.openxmlformats.org/markup-compatibility/2006">
                  <mc:Choice xmlns:v="urn:schemas-microsoft-com:vml" Requires="v">
                    <p:oleObj spid="_x0000_s293470" name="Equation" r:id="rId16" imgW="228600" imgH="292100" progId="Equation.3">
                      <p:embed/>
                    </p:oleObj>
                  </mc:Choice>
                  <mc:Fallback>
                    <p:oleObj name="Equation" r:id="rId16" imgW="228600" imgH="292100" progId="Equation.3">
                      <p:embed/>
                      <p:pic>
                        <p:nvPicPr>
                          <p:cNvPr id="0" name=""/>
                          <p:cNvPicPr/>
                          <p:nvPr/>
                        </p:nvPicPr>
                        <p:blipFill>
                          <a:blip r:embed="rId17"/>
                          <a:stretch>
                            <a:fillRect/>
                          </a:stretch>
                        </p:blipFill>
                        <p:spPr>
                          <a:xfrm>
                            <a:off x="5372100" y="6553199"/>
                            <a:ext cx="400050" cy="511175"/>
                          </a:xfrm>
                          <a:prstGeom prst="rect">
                            <a:avLst/>
                          </a:prstGeom>
                        </p:spPr>
                      </p:pic>
                    </p:oleObj>
                  </mc:Fallback>
                </mc:AlternateContent>
              </a:graphicData>
            </a:graphic>
          </p:graphicFrame>
        </p:grpSp>
        <p:grpSp>
          <p:nvGrpSpPr>
            <p:cNvPr id="138" name="Group 137"/>
            <p:cNvGrpSpPr/>
            <p:nvPr/>
          </p:nvGrpSpPr>
          <p:grpSpPr>
            <a:xfrm>
              <a:off x="1765300" y="3964304"/>
              <a:ext cx="4035708" cy="3017551"/>
              <a:chOff x="1765300" y="3964304"/>
              <a:chExt cx="4035708" cy="3017551"/>
            </a:xfrm>
          </p:grpSpPr>
          <p:sp>
            <p:nvSpPr>
              <p:cNvPr id="108" name="TextBox 107"/>
              <p:cNvSpPr txBox="1"/>
              <p:nvPr/>
            </p:nvSpPr>
            <p:spPr>
              <a:xfrm>
                <a:off x="4470400" y="4624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09" name="TextBox 108"/>
              <p:cNvSpPr txBox="1"/>
              <p:nvPr/>
            </p:nvSpPr>
            <p:spPr>
              <a:xfrm>
                <a:off x="4876800" y="44215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0" name="TextBox 109"/>
              <p:cNvSpPr txBox="1"/>
              <p:nvPr/>
            </p:nvSpPr>
            <p:spPr>
              <a:xfrm>
                <a:off x="4673600" y="41548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1" name="TextBox 110"/>
              <p:cNvSpPr txBox="1"/>
              <p:nvPr/>
            </p:nvSpPr>
            <p:spPr>
              <a:xfrm>
                <a:off x="4381500" y="4091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2" name="TextBox 111"/>
              <p:cNvSpPr txBox="1"/>
              <p:nvPr/>
            </p:nvSpPr>
            <p:spPr>
              <a:xfrm>
                <a:off x="4889500" y="6457890"/>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3" name="TextBox 112"/>
              <p:cNvSpPr txBox="1"/>
              <p:nvPr/>
            </p:nvSpPr>
            <p:spPr>
              <a:xfrm>
                <a:off x="3911600" y="6250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4" name="TextBox 113"/>
              <p:cNvSpPr txBox="1"/>
              <p:nvPr/>
            </p:nvSpPr>
            <p:spPr>
              <a:xfrm>
                <a:off x="5473700" y="6581745"/>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5" name="TextBox 114"/>
              <p:cNvSpPr txBox="1"/>
              <p:nvPr/>
            </p:nvSpPr>
            <p:spPr>
              <a:xfrm>
                <a:off x="5181600" y="4256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6" name="TextBox 115"/>
              <p:cNvSpPr txBox="1"/>
              <p:nvPr/>
            </p:nvSpPr>
            <p:spPr>
              <a:xfrm>
                <a:off x="3695700" y="3964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7" name="TextBox 116"/>
              <p:cNvSpPr txBox="1"/>
              <p:nvPr/>
            </p:nvSpPr>
            <p:spPr>
              <a:xfrm>
                <a:off x="3454400" y="4065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8" name="TextBox 117"/>
              <p:cNvSpPr txBox="1"/>
              <p:nvPr/>
            </p:nvSpPr>
            <p:spPr>
              <a:xfrm>
                <a:off x="3073400" y="42691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19" name="TextBox 118"/>
              <p:cNvSpPr txBox="1"/>
              <p:nvPr/>
            </p:nvSpPr>
            <p:spPr>
              <a:xfrm>
                <a:off x="2717800" y="4446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0" name="TextBox 119"/>
              <p:cNvSpPr txBox="1"/>
              <p:nvPr/>
            </p:nvSpPr>
            <p:spPr>
              <a:xfrm>
                <a:off x="2400300" y="4586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1" name="TextBox 120"/>
              <p:cNvSpPr txBox="1"/>
              <p:nvPr/>
            </p:nvSpPr>
            <p:spPr>
              <a:xfrm>
                <a:off x="2146300" y="47136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2" name="TextBox 121"/>
              <p:cNvSpPr txBox="1"/>
              <p:nvPr/>
            </p:nvSpPr>
            <p:spPr>
              <a:xfrm>
                <a:off x="1765300" y="4891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3" name="TextBox 122"/>
              <p:cNvSpPr txBox="1"/>
              <p:nvPr/>
            </p:nvSpPr>
            <p:spPr>
              <a:xfrm>
                <a:off x="3136900" y="53232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4" name="TextBox 123"/>
              <p:cNvSpPr txBox="1"/>
              <p:nvPr/>
            </p:nvSpPr>
            <p:spPr>
              <a:xfrm>
                <a:off x="3746500" y="5005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5" name="TextBox 124"/>
              <p:cNvSpPr txBox="1"/>
              <p:nvPr/>
            </p:nvSpPr>
            <p:spPr>
              <a:xfrm>
                <a:off x="4127500" y="48152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6" name="TextBox 125"/>
              <p:cNvSpPr txBox="1"/>
              <p:nvPr/>
            </p:nvSpPr>
            <p:spPr>
              <a:xfrm>
                <a:off x="2146300" y="5513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7" name="TextBox 126"/>
              <p:cNvSpPr txBox="1"/>
              <p:nvPr/>
            </p:nvSpPr>
            <p:spPr>
              <a:xfrm>
                <a:off x="3441700" y="51581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8" name="TextBox 127"/>
              <p:cNvSpPr txBox="1"/>
              <p:nvPr/>
            </p:nvSpPr>
            <p:spPr>
              <a:xfrm>
                <a:off x="3124200" y="5907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29" name="TextBox 128"/>
              <p:cNvSpPr txBox="1"/>
              <p:nvPr/>
            </p:nvSpPr>
            <p:spPr>
              <a:xfrm>
                <a:off x="2628900" y="5716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0" name="TextBox 129"/>
              <p:cNvSpPr txBox="1"/>
              <p:nvPr/>
            </p:nvSpPr>
            <p:spPr>
              <a:xfrm>
                <a:off x="3149600" y="5615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1" name="TextBox 130"/>
              <p:cNvSpPr txBox="1"/>
              <p:nvPr/>
            </p:nvSpPr>
            <p:spPr>
              <a:xfrm>
                <a:off x="3708400" y="6161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2" name="TextBox 131"/>
              <p:cNvSpPr txBox="1"/>
              <p:nvPr/>
            </p:nvSpPr>
            <p:spPr>
              <a:xfrm>
                <a:off x="3822700" y="59074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3" name="TextBox 132"/>
              <p:cNvSpPr txBox="1"/>
              <p:nvPr/>
            </p:nvSpPr>
            <p:spPr>
              <a:xfrm>
                <a:off x="3467100" y="57550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4" name="TextBox 133"/>
              <p:cNvSpPr txBox="1"/>
              <p:nvPr/>
            </p:nvSpPr>
            <p:spPr>
              <a:xfrm>
                <a:off x="4343400" y="6351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5" name="TextBox 134"/>
              <p:cNvSpPr txBox="1"/>
              <p:nvPr/>
            </p:nvSpPr>
            <p:spPr>
              <a:xfrm>
                <a:off x="4660900" y="62503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6" name="TextBox 135"/>
              <p:cNvSpPr txBox="1"/>
              <p:nvPr/>
            </p:nvSpPr>
            <p:spPr>
              <a:xfrm>
                <a:off x="4229100" y="60725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37" name="TextBox 136"/>
              <p:cNvSpPr txBox="1"/>
              <p:nvPr/>
            </p:nvSpPr>
            <p:spPr>
              <a:xfrm>
                <a:off x="4025900" y="40278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grpSp>
      <p:cxnSp>
        <p:nvCxnSpPr>
          <p:cNvPr id="142" name="Straight Connector 141"/>
          <p:cNvCxnSpPr/>
          <p:nvPr/>
        </p:nvCxnSpPr>
        <p:spPr bwMode="auto">
          <a:xfrm>
            <a:off x="6197600" y="6121400"/>
            <a:ext cx="2451100" cy="254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43" name="TextBox 142"/>
          <p:cNvSpPr txBox="1"/>
          <p:nvPr/>
        </p:nvSpPr>
        <p:spPr>
          <a:xfrm>
            <a:off x="6134100" y="6108700"/>
            <a:ext cx="2748394" cy="369332"/>
          </a:xfrm>
          <a:prstGeom prst="rect">
            <a:avLst/>
          </a:prstGeom>
          <a:noFill/>
        </p:spPr>
        <p:txBody>
          <a:bodyPr wrap="none" rtlCol="0">
            <a:spAutoFit/>
          </a:bodyPr>
          <a:lstStyle/>
          <a:p>
            <a:r>
              <a:rPr lang="en-US" sz="1800" dirty="0" smtClean="0"/>
              <a:t>Reflex face (line, plane, …)</a:t>
            </a:r>
            <a:endParaRPr lang="en-US" sz="1800" dirty="0"/>
          </a:p>
        </p:txBody>
      </p:sp>
      <p:sp>
        <p:nvSpPr>
          <p:cNvPr id="147" name="TextBox 146"/>
          <p:cNvSpPr txBox="1"/>
          <p:nvPr/>
        </p:nvSpPr>
        <p:spPr>
          <a:xfrm>
            <a:off x="7010400" y="45739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grpSp>
        <p:nvGrpSpPr>
          <p:cNvPr id="151" name="Group 150"/>
          <p:cNvGrpSpPr/>
          <p:nvPr/>
        </p:nvGrpSpPr>
        <p:grpSpPr>
          <a:xfrm>
            <a:off x="7162800" y="4813300"/>
            <a:ext cx="312906" cy="1320800"/>
            <a:chOff x="7162800" y="4813300"/>
            <a:chExt cx="312906" cy="1320800"/>
          </a:xfrm>
        </p:grpSpPr>
        <p:cxnSp>
          <p:nvCxnSpPr>
            <p:cNvPr id="149" name="Straight Connector 148"/>
            <p:cNvCxnSpPr/>
            <p:nvPr/>
          </p:nvCxnSpPr>
          <p:spPr bwMode="auto">
            <a:xfrm>
              <a:off x="7162800" y="4813300"/>
              <a:ext cx="12700" cy="1320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50" name="TextBox 149"/>
            <p:cNvSpPr txBox="1"/>
            <p:nvPr/>
          </p:nvSpPr>
          <p:spPr>
            <a:xfrm>
              <a:off x="7162800" y="5689600"/>
              <a:ext cx="312906" cy="400110"/>
            </a:xfrm>
            <a:prstGeom prst="rect">
              <a:avLst/>
            </a:prstGeom>
            <a:noFill/>
          </p:spPr>
          <p:txBody>
            <a:bodyPr wrap="none" rtlCol="0">
              <a:spAutoFit/>
            </a:bodyPr>
            <a:lstStyle/>
            <a:p>
              <a:r>
                <a:rPr lang="en-US" sz="2000" dirty="0" smtClean="0"/>
                <a:t>p</a:t>
              </a:r>
              <a:endParaRPr lang="en-US" sz="2000" dirty="0"/>
            </a:p>
          </p:txBody>
        </p:sp>
      </p:grpSp>
      <p:grpSp>
        <p:nvGrpSpPr>
          <p:cNvPr id="158" name="Group 157"/>
          <p:cNvGrpSpPr/>
          <p:nvPr/>
        </p:nvGrpSpPr>
        <p:grpSpPr>
          <a:xfrm>
            <a:off x="5880100" y="5143500"/>
            <a:ext cx="3263900" cy="1955800"/>
            <a:chOff x="5880100" y="5143500"/>
            <a:chExt cx="3263900" cy="1955800"/>
          </a:xfrm>
        </p:grpSpPr>
        <p:grpSp>
          <p:nvGrpSpPr>
            <p:cNvPr id="155" name="Group 154"/>
            <p:cNvGrpSpPr/>
            <p:nvPr/>
          </p:nvGrpSpPr>
          <p:grpSpPr>
            <a:xfrm>
              <a:off x="5880100" y="5143500"/>
              <a:ext cx="3263900" cy="1955800"/>
              <a:chOff x="5880100" y="5143500"/>
              <a:chExt cx="3263900" cy="1955800"/>
            </a:xfrm>
          </p:grpSpPr>
          <p:sp>
            <p:nvSpPr>
              <p:cNvPr id="152" name="TextBox 151"/>
              <p:cNvSpPr txBox="1"/>
              <p:nvPr/>
            </p:nvSpPr>
            <p:spPr>
              <a:xfrm>
                <a:off x="8001000" y="5894704"/>
                <a:ext cx="327308" cy="400110"/>
              </a:xfrm>
              <a:prstGeom prst="rect">
                <a:avLst/>
              </a:prstGeom>
              <a:noFill/>
            </p:spPr>
            <p:txBody>
              <a:bodyPr wrap="none" rtlCol="0">
                <a:spAutoFit/>
              </a:bodyPr>
              <a:lstStyle/>
              <a:p>
                <a:r>
                  <a:rPr lang="en-US" sz="2000" dirty="0" smtClean="0">
                    <a:solidFill>
                      <a:srgbClr val="FF0000"/>
                    </a:solidFill>
                    <a:latin typeface="Arial"/>
                    <a:cs typeface="Arial"/>
                  </a:rPr>
                  <a:t>x</a:t>
                </a:r>
                <a:endParaRPr lang="en-US" sz="2000" dirty="0">
                  <a:solidFill>
                    <a:srgbClr val="FF0000"/>
                  </a:solidFill>
                  <a:latin typeface="Arial"/>
                  <a:cs typeface="Arial"/>
                </a:endParaRPr>
              </a:p>
            </p:txBody>
          </p:sp>
          <p:sp>
            <p:nvSpPr>
              <p:cNvPr id="153" name="Oval 152"/>
              <p:cNvSpPr>
                <a:spLocks noChangeAspect="1"/>
              </p:cNvSpPr>
              <p:nvPr/>
            </p:nvSpPr>
            <p:spPr bwMode="auto">
              <a:xfrm>
                <a:off x="7188200" y="5143500"/>
                <a:ext cx="1955800" cy="1955800"/>
              </a:xfrm>
              <a:prstGeom prst="ellipse">
                <a:avLst/>
              </a:prstGeom>
              <a:solidFill>
                <a:schemeClr val="accent1">
                  <a:alpha val="3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4" name="TextBox 153"/>
              <p:cNvSpPr txBox="1"/>
              <p:nvPr/>
            </p:nvSpPr>
            <p:spPr>
              <a:xfrm>
                <a:off x="5880100" y="5765800"/>
                <a:ext cx="1324420" cy="338554"/>
              </a:xfrm>
              <a:prstGeom prst="rect">
                <a:avLst/>
              </a:prstGeom>
              <a:noFill/>
            </p:spPr>
            <p:txBody>
              <a:bodyPr wrap="none" rtlCol="0">
                <a:spAutoFit/>
              </a:bodyPr>
              <a:lstStyle/>
              <a:p>
                <a:r>
                  <a:rPr lang="en-US" sz="1600" i="1" dirty="0" smtClean="0"/>
                  <a:t>r</a:t>
                </a:r>
                <a:r>
                  <a:rPr lang="en-US" sz="1600" i="1" baseline="-25000" dirty="0" smtClean="0"/>
                  <a:t>e</a:t>
                </a:r>
                <a:r>
                  <a:rPr lang="en-US" sz="1600" baseline="-25000" dirty="0" smtClean="0"/>
                  <a:t> </a:t>
                </a:r>
                <a:r>
                  <a:rPr lang="en-US" sz="1600" dirty="0" smtClean="0"/>
                  <a:t>maximality</a:t>
                </a:r>
                <a:endParaRPr lang="en-US" sz="1600" dirty="0"/>
              </a:p>
            </p:txBody>
          </p:sp>
        </p:grpSp>
        <p:graphicFrame>
          <p:nvGraphicFramePr>
            <p:cNvPr id="157" name="Object 156"/>
            <p:cNvGraphicFramePr>
              <a:graphicFrameLocks noChangeAspect="1"/>
            </p:cNvGraphicFramePr>
            <p:nvPr>
              <p:extLst>
                <p:ext uri="{D42A27DB-BD31-4B8C-83A1-F6EECF244321}">
                  <p14:modId xmlns:p14="http://schemas.microsoft.com/office/powerpoint/2010/main" val="2335397125"/>
                </p:ext>
              </p:extLst>
            </p:nvPr>
          </p:nvGraphicFramePr>
          <p:xfrm>
            <a:off x="7524750" y="5823284"/>
            <a:ext cx="425450" cy="380666"/>
          </p:xfrm>
          <a:graphic>
            <a:graphicData uri="http://schemas.openxmlformats.org/presentationml/2006/ole">
              <mc:AlternateContent xmlns:mc="http://schemas.openxmlformats.org/markup-compatibility/2006">
                <mc:Choice xmlns:v="urn:schemas-microsoft-com:vml" Requires="v">
                  <p:oleObj spid="_x0000_s293471" name="Equation" r:id="rId18" imgW="241300" imgH="215900" progId="Equation.3">
                    <p:embed/>
                  </p:oleObj>
                </mc:Choice>
                <mc:Fallback>
                  <p:oleObj name="Equation" r:id="rId18" imgW="241300" imgH="215900" progId="Equation.3">
                    <p:embed/>
                    <p:pic>
                      <p:nvPicPr>
                        <p:cNvPr id="0" name=""/>
                        <p:cNvPicPr/>
                        <p:nvPr/>
                      </p:nvPicPr>
                      <p:blipFill>
                        <a:blip r:embed="rId19"/>
                        <a:stretch>
                          <a:fillRect/>
                        </a:stretch>
                      </p:blipFill>
                      <p:spPr>
                        <a:xfrm>
                          <a:off x="7524750" y="5823284"/>
                          <a:ext cx="425450" cy="380666"/>
                        </a:xfrm>
                        <a:prstGeom prst="rect">
                          <a:avLst/>
                        </a:prstGeom>
                      </p:spPr>
                    </p:pic>
                  </p:oleObj>
                </mc:Fallback>
              </mc:AlternateContent>
            </a:graphicData>
          </a:graphic>
        </p:graphicFrame>
      </p:grpSp>
      <p:grpSp>
        <p:nvGrpSpPr>
          <p:cNvPr id="164" name="Group 163"/>
          <p:cNvGrpSpPr/>
          <p:nvPr/>
        </p:nvGrpSpPr>
        <p:grpSpPr>
          <a:xfrm>
            <a:off x="6673850" y="4610100"/>
            <a:ext cx="3035300" cy="3035300"/>
            <a:chOff x="6642100" y="4597400"/>
            <a:chExt cx="3035300" cy="3035300"/>
          </a:xfrm>
        </p:grpSpPr>
        <p:grpSp>
          <p:nvGrpSpPr>
            <p:cNvPr id="162" name="Group 161"/>
            <p:cNvGrpSpPr/>
            <p:nvPr/>
          </p:nvGrpSpPr>
          <p:grpSpPr>
            <a:xfrm>
              <a:off x="6642100" y="4597400"/>
              <a:ext cx="3035300" cy="3035300"/>
              <a:chOff x="6642100" y="4597400"/>
              <a:chExt cx="3035300" cy="3035300"/>
            </a:xfrm>
          </p:grpSpPr>
          <p:sp>
            <p:nvSpPr>
              <p:cNvPr id="156" name="Oval 155"/>
              <p:cNvSpPr>
                <a:spLocks noChangeAspect="1"/>
              </p:cNvSpPr>
              <p:nvPr/>
            </p:nvSpPr>
            <p:spPr bwMode="auto">
              <a:xfrm>
                <a:off x="6642100" y="4597400"/>
                <a:ext cx="3035300" cy="3035300"/>
              </a:xfrm>
              <a:prstGeom prst="ellipse">
                <a:avLst/>
              </a:prstGeom>
              <a:solidFill>
                <a:schemeClr val="accent1">
                  <a:alpha val="3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9" name="TextBox 158"/>
              <p:cNvSpPr txBox="1"/>
              <p:nvPr/>
            </p:nvSpPr>
            <p:spPr>
              <a:xfrm>
                <a:off x="7315200" y="4648200"/>
                <a:ext cx="1058728" cy="338554"/>
              </a:xfrm>
              <a:prstGeom prst="rect">
                <a:avLst/>
              </a:prstGeom>
              <a:noFill/>
            </p:spPr>
            <p:txBody>
              <a:bodyPr wrap="none" rtlCol="0">
                <a:spAutoFit/>
              </a:bodyPr>
              <a:lstStyle/>
              <a:p>
                <a:r>
                  <a:rPr lang="en-US" sz="1600" i="1" dirty="0" smtClean="0"/>
                  <a:t>r</a:t>
                </a:r>
                <a:r>
                  <a:rPr lang="en-US" sz="1600" dirty="0" smtClean="0"/>
                  <a:t> disk-free</a:t>
                </a:r>
                <a:endParaRPr lang="en-US" sz="1600" dirty="0"/>
              </a:p>
            </p:txBody>
          </p:sp>
          <p:cxnSp>
            <p:nvCxnSpPr>
              <p:cNvPr id="161" name="Straight Connector 160"/>
              <p:cNvCxnSpPr/>
              <p:nvPr/>
            </p:nvCxnSpPr>
            <p:spPr bwMode="auto">
              <a:xfrm flipH="1" flipV="1">
                <a:off x="7131050" y="4800600"/>
                <a:ext cx="996950" cy="133350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163" name="Object 162"/>
            <p:cNvGraphicFramePr>
              <a:graphicFrameLocks noChangeAspect="1"/>
            </p:cNvGraphicFramePr>
            <p:nvPr>
              <p:extLst>
                <p:ext uri="{D42A27DB-BD31-4B8C-83A1-F6EECF244321}">
                  <p14:modId xmlns:p14="http://schemas.microsoft.com/office/powerpoint/2010/main" val="1952533530"/>
                </p:ext>
              </p:extLst>
            </p:nvPr>
          </p:nvGraphicFramePr>
          <p:xfrm>
            <a:off x="7708900" y="5295900"/>
            <a:ext cx="571500" cy="317500"/>
          </p:xfrm>
          <a:graphic>
            <a:graphicData uri="http://schemas.openxmlformats.org/presentationml/2006/ole">
              <mc:AlternateContent xmlns:mc="http://schemas.openxmlformats.org/markup-compatibility/2006">
                <mc:Choice xmlns:v="urn:schemas-microsoft-com:vml" Requires="v">
                  <p:oleObj spid="_x0000_s293472" name="Equation" r:id="rId20" imgW="228600" imgH="127000" progId="Equation.3">
                    <p:embed/>
                  </p:oleObj>
                </mc:Choice>
                <mc:Fallback>
                  <p:oleObj name="Equation" r:id="rId20" imgW="228600" imgH="127000" progId="Equation.3">
                    <p:embed/>
                    <p:pic>
                      <p:nvPicPr>
                        <p:cNvPr id="0" name=""/>
                        <p:cNvPicPr/>
                        <p:nvPr/>
                      </p:nvPicPr>
                      <p:blipFill>
                        <a:blip r:embed="rId21"/>
                        <a:stretch>
                          <a:fillRect/>
                        </a:stretch>
                      </p:blipFill>
                      <p:spPr>
                        <a:xfrm>
                          <a:off x="7708900" y="5295900"/>
                          <a:ext cx="571500" cy="317500"/>
                        </a:xfrm>
                        <a:prstGeom prst="rect">
                          <a:avLst/>
                        </a:prstGeom>
                      </p:spPr>
                    </p:pic>
                  </p:oleObj>
                </mc:Fallback>
              </mc:AlternateContent>
            </a:graphicData>
          </a:graphic>
        </p:graphicFrame>
      </p:grpSp>
      <p:graphicFrame>
        <p:nvGraphicFramePr>
          <p:cNvPr id="167" name="Object 166"/>
          <p:cNvGraphicFramePr>
            <a:graphicFrameLocks noChangeAspect="1"/>
          </p:cNvGraphicFramePr>
          <p:nvPr>
            <p:extLst>
              <p:ext uri="{D42A27DB-BD31-4B8C-83A1-F6EECF244321}">
                <p14:modId xmlns:p14="http://schemas.microsoft.com/office/powerpoint/2010/main" val="300528393"/>
              </p:ext>
            </p:extLst>
          </p:nvPr>
        </p:nvGraphicFramePr>
        <p:xfrm>
          <a:off x="5421313" y="4787900"/>
          <a:ext cx="1709737" cy="1006475"/>
        </p:xfrm>
        <a:graphic>
          <a:graphicData uri="http://schemas.openxmlformats.org/presentationml/2006/ole">
            <mc:AlternateContent xmlns:mc="http://schemas.openxmlformats.org/markup-compatibility/2006">
              <mc:Choice xmlns:v="urn:schemas-microsoft-com:vml" Requires="v">
                <p:oleObj spid="_x0000_s293473" name="Equation" r:id="rId22" imgW="1079500" imgH="635000" progId="Equation.3">
                  <p:embed/>
                </p:oleObj>
              </mc:Choice>
              <mc:Fallback>
                <p:oleObj name="Equation" r:id="rId22" imgW="1079500" imgH="635000" progId="Equation.3">
                  <p:embed/>
                  <p:pic>
                    <p:nvPicPr>
                      <p:cNvPr id="0" name=""/>
                      <p:cNvPicPr/>
                      <p:nvPr/>
                    </p:nvPicPr>
                    <p:blipFill>
                      <a:blip r:embed="rId23"/>
                      <a:stretch>
                        <a:fillRect/>
                      </a:stretch>
                    </p:blipFill>
                    <p:spPr>
                      <a:xfrm>
                        <a:off x="5421313" y="4787900"/>
                        <a:ext cx="1709737" cy="1006475"/>
                      </a:xfrm>
                      <a:prstGeom prst="rect">
                        <a:avLst/>
                      </a:prstGeom>
                    </p:spPr>
                  </p:pic>
                </p:oleObj>
              </mc:Fallback>
            </mc:AlternateContent>
          </a:graphicData>
        </a:graphic>
      </p:graphicFrame>
    </p:spTree>
    <p:extLst>
      <p:ext uri="{BB962C8B-B14F-4D97-AF65-F5344CB8AC3E}">
        <p14:creationId xmlns:p14="http://schemas.microsoft.com/office/powerpoint/2010/main" val="29500868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grpId="0" nodeType="clickEffect">
                                  <p:stCondLst>
                                    <p:cond delay="0"/>
                                  </p:stCondLst>
                                  <p:childTnLst>
                                    <p:animEffect transition="out" filter="fade">
                                      <p:cBhvr>
                                        <p:cTn id="38" dur="1000"/>
                                        <p:tgtEl>
                                          <p:spTgt spid="52"/>
                                        </p:tgtEl>
                                      </p:cBhvr>
                                    </p:animEffect>
                                    <p:anim calcmode="lin" valueType="num">
                                      <p:cBhvr>
                                        <p:cTn id="39" dur="1000"/>
                                        <p:tgtEl>
                                          <p:spTgt spid="52"/>
                                        </p:tgtEl>
                                        <p:attrNameLst>
                                          <p:attrName>ppt_x</p:attrName>
                                        </p:attrNameLst>
                                      </p:cBhvr>
                                      <p:tavLst>
                                        <p:tav tm="0">
                                          <p:val>
                                            <p:strVal val="ppt_x"/>
                                          </p:val>
                                        </p:tav>
                                        <p:tav tm="100000">
                                          <p:val>
                                            <p:strVal val="ppt_x"/>
                                          </p:val>
                                        </p:tav>
                                      </p:tavLst>
                                    </p:anim>
                                    <p:anim calcmode="lin" valueType="num">
                                      <p:cBhvr>
                                        <p:cTn id="40" dur="1000"/>
                                        <p:tgtEl>
                                          <p:spTgt spid="52"/>
                                        </p:tgtEl>
                                        <p:attrNameLst>
                                          <p:attrName>ppt_y</p:attrName>
                                        </p:attrNameLst>
                                      </p:cBhvr>
                                      <p:tavLst>
                                        <p:tav tm="0">
                                          <p:val>
                                            <p:strVal val="ppt_y"/>
                                          </p:val>
                                        </p:tav>
                                        <p:tav tm="100000">
                                          <p:val>
                                            <p:strVal val="ppt_y+.1"/>
                                          </p:val>
                                        </p:tav>
                                      </p:tavLst>
                                    </p:anim>
                                    <p:set>
                                      <p:cBhvr>
                                        <p:cTn id="41" dur="1" fill="hold">
                                          <p:stCondLst>
                                            <p:cond delay="999"/>
                                          </p:stCondLst>
                                        </p:cTn>
                                        <p:tgtEl>
                                          <p:spTgt spid="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1" presetClass="exit" presetSubtype="0" fill="hold" nodeType="clickEffect">
                                  <p:stCondLst>
                                    <p:cond delay="0"/>
                                  </p:stCondLst>
                                  <p:childTnLst>
                                    <p:anim calcmode="lin" valueType="num">
                                      <p:cBhvr>
                                        <p:cTn id="45" dur="1000"/>
                                        <p:tgtEl>
                                          <p:spTgt spid="107"/>
                                        </p:tgtEl>
                                        <p:attrNameLst>
                                          <p:attrName>ppt_w</p:attrName>
                                        </p:attrNameLst>
                                      </p:cBhvr>
                                      <p:tavLst>
                                        <p:tav tm="0">
                                          <p:val>
                                            <p:strVal val="ppt_w"/>
                                          </p:val>
                                        </p:tav>
                                        <p:tav tm="100000">
                                          <p:val>
                                            <p:fltVal val="0"/>
                                          </p:val>
                                        </p:tav>
                                      </p:tavLst>
                                    </p:anim>
                                    <p:anim calcmode="lin" valueType="num">
                                      <p:cBhvr>
                                        <p:cTn id="46" dur="1000"/>
                                        <p:tgtEl>
                                          <p:spTgt spid="107"/>
                                        </p:tgtEl>
                                        <p:attrNameLst>
                                          <p:attrName>ppt_h</p:attrName>
                                        </p:attrNameLst>
                                      </p:cBhvr>
                                      <p:tavLst>
                                        <p:tav tm="0">
                                          <p:val>
                                            <p:strVal val="ppt_h"/>
                                          </p:val>
                                        </p:tav>
                                        <p:tav tm="100000">
                                          <p:val>
                                            <p:fltVal val="0"/>
                                          </p:val>
                                        </p:tav>
                                      </p:tavLst>
                                    </p:anim>
                                    <p:anim calcmode="lin" valueType="num">
                                      <p:cBhvr>
                                        <p:cTn id="47" dur="1000"/>
                                        <p:tgtEl>
                                          <p:spTgt spid="107"/>
                                        </p:tgtEl>
                                        <p:attrNameLst>
                                          <p:attrName>style.rotation</p:attrName>
                                        </p:attrNameLst>
                                      </p:cBhvr>
                                      <p:tavLst>
                                        <p:tav tm="0">
                                          <p:val>
                                            <p:fltVal val="0"/>
                                          </p:val>
                                        </p:tav>
                                        <p:tav tm="100000">
                                          <p:val>
                                            <p:fltVal val="90"/>
                                          </p:val>
                                        </p:tav>
                                      </p:tavLst>
                                    </p:anim>
                                    <p:animEffect transition="out" filter="fade">
                                      <p:cBhvr>
                                        <p:cTn id="48" dur="1000"/>
                                        <p:tgtEl>
                                          <p:spTgt spid="107"/>
                                        </p:tgtEl>
                                      </p:cBhvr>
                                    </p:animEffect>
                                    <p:set>
                                      <p:cBhvr>
                                        <p:cTn id="49" dur="1" fill="hold">
                                          <p:stCondLst>
                                            <p:cond delay="999"/>
                                          </p:stCondLst>
                                        </p:cTn>
                                        <p:tgtEl>
                                          <p:spTgt spid="10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10"/>
                                        </p:tgtEl>
                                        <p:attrNameLst>
                                          <p:attrName>ppt_w</p:attrName>
                                        </p:attrNameLst>
                                      </p:cBhvr>
                                      <p:tavLst>
                                        <p:tav tm="0">
                                          <p:val>
                                            <p:strVal val="ppt_w"/>
                                          </p:val>
                                        </p:tav>
                                        <p:tav tm="100000">
                                          <p:val>
                                            <p:fltVal val="0"/>
                                          </p:val>
                                        </p:tav>
                                      </p:tavLst>
                                    </p:anim>
                                    <p:anim calcmode="lin" valueType="num">
                                      <p:cBhvr>
                                        <p:cTn id="54" dur="1000"/>
                                        <p:tgtEl>
                                          <p:spTgt spid="10"/>
                                        </p:tgtEl>
                                        <p:attrNameLst>
                                          <p:attrName>ppt_h</p:attrName>
                                        </p:attrNameLst>
                                      </p:cBhvr>
                                      <p:tavLst>
                                        <p:tav tm="0">
                                          <p:val>
                                            <p:strVal val="ppt_h"/>
                                          </p:val>
                                        </p:tav>
                                        <p:tav tm="100000">
                                          <p:val>
                                            <p:fltVal val="0"/>
                                          </p:val>
                                        </p:tav>
                                      </p:tavLst>
                                    </p:anim>
                                    <p:anim calcmode="lin" valueType="num">
                                      <p:cBhvr>
                                        <p:cTn id="55" dur="1000"/>
                                        <p:tgtEl>
                                          <p:spTgt spid="10"/>
                                        </p:tgtEl>
                                        <p:attrNameLst>
                                          <p:attrName>style.rotation</p:attrName>
                                        </p:attrNameLst>
                                      </p:cBhvr>
                                      <p:tavLst>
                                        <p:tav tm="0">
                                          <p:val>
                                            <p:fltVal val="0"/>
                                          </p:val>
                                        </p:tav>
                                        <p:tav tm="100000">
                                          <p:val>
                                            <p:fltVal val="90"/>
                                          </p:val>
                                        </p:tav>
                                      </p:tavLst>
                                    </p:anim>
                                    <p:animEffect transition="out" filter="fade">
                                      <p:cBhvr>
                                        <p:cTn id="56" dur="1000"/>
                                        <p:tgtEl>
                                          <p:spTgt spid="10"/>
                                        </p:tgtEl>
                                      </p:cBhvr>
                                    </p:animEffect>
                                    <p:set>
                                      <p:cBhvr>
                                        <p:cTn id="57" dur="1" fill="hold">
                                          <p:stCondLst>
                                            <p:cond delay="999"/>
                                          </p:stCondLst>
                                        </p:cTn>
                                        <p:tgtEl>
                                          <p:spTgt spid="1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1" presetClass="exit" presetSubtype="0" fill="hold" nodeType="clickEffect">
                                  <p:stCondLst>
                                    <p:cond delay="0"/>
                                  </p:stCondLst>
                                  <p:childTnLst>
                                    <p:anim calcmode="lin" valueType="num">
                                      <p:cBhvr>
                                        <p:cTn id="61" dur="1000"/>
                                        <p:tgtEl>
                                          <p:spTgt spid="140"/>
                                        </p:tgtEl>
                                        <p:attrNameLst>
                                          <p:attrName>ppt_w</p:attrName>
                                        </p:attrNameLst>
                                      </p:cBhvr>
                                      <p:tavLst>
                                        <p:tav tm="0">
                                          <p:val>
                                            <p:strVal val="ppt_w"/>
                                          </p:val>
                                        </p:tav>
                                        <p:tav tm="100000">
                                          <p:val>
                                            <p:fltVal val="0"/>
                                          </p:val>
                                        </p:tav>
                                      </p:tavLst>
                                    </p:anim>
                                    <p:anim calcmode="lin" valueType="num">
                                      <p:cBhvr>
                                        <p:cTn id="62" dur="1000"/>
                                        <p:tgtEl>
                                          <p:spTgt spid="140"/>
                                        </p:tgtEl>
                                        <p:attrNameLst>
                                          <p:attrName>ppt_h</p:attrName>
                                        </p:attrNameLst>
                                      </p:cBhvr>
                                      <p:tavLst>
                                        <p:tav tm="0">
                                          <p:val>
                                            <p:strVal val="ppt_h"/>
                                          </p:val>
                                        </p:tav>
                                        <p:tav tm="100000">
                                          <p:val>
                                            <p:fltVal val="0"/>
                                          </p:val>
                                        </p:tav>
                                      </p:tavLst>
                                    </p:anim>
                                    <p:anim calcmode="lin" valueType="num">
                                      <p:cBhvr>
                                        <p:cTn id="63" dur="1000"/>
                                        <p:tgtEl>
                                          <p:spTgt spid="140"/>
                                        </p:tgtEl>
                                        <p:attrNameLst>
                                          <p:attrName>style.rotation</p:attrName>
                                        </p:attrNameLst>
                                      </p:cBhvr>
                                      <p:tavLst>
                                        <p:tav tm="0">
                                          <p:val>
                                            <p:fltVal val="0"/>
                                          </p:val>
                                        </p:tav>
                                        <p:tav tm="100000">
                                          <p:val>
                                            <p:fltVal val="90"/>
                                          </p:val>
                                        </p:tav>
                                      </p:tavLst>
                                    </p:anim>
                                    <p:animEffect transition="out" filter="fade">
                                      <p:cBhvr>
                                        <p:cTn id="64" dur="1000"/>
                                        <p:tgtEl>
                                          <p:spTgt spid="140"/>
                                        </p:tgtEl>
                                      </p:cBhvr>
                                    </p:animEffect>
                                    <p:set>
                                      <p:cBhvr>
                                        <p:cTn id="65" dur="1" fill="hold">
                                          <p:stCondLst>
                                            <p:cond delay="999"/>
                                          </p:stCondLst>
                                        </p:cTn>
                                        <p:tgtEl>
                                          <p:spTgt spid="14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14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8588"/>
            <a:ext cx="7772400" cy="1014412"/>
          </a:xfrm>
        </p:spPr>
        <p:txBody>
          <a:bodyPr/>
          <a:lstStyle/>
          <a:p>
            <a:r>
              <a:rPr lang="en-US" dirty="0"/>
              <a:t> Bonus: Convex </a:t>
            </a:r>
            <a:r>
              <a:rPr lang="en-US" dirty="0" smtClean="0"/>
              <a:t>Cells</a:t>
            </a:r>
            <a:br>
              <a:rPr lang="en-US" dirty="0" smtClean="0"/>
            </a:br>
            <a:r>
              <a:rPr lang="en-US" dirty="0" smtClean="0"/>
              <a:t>Paper: star-shaped cells at reflex faces</a:t>
            </a:r>
            <a:endParaRPr lang="en-US" dirty="0"/>
          </a:p>
        </p:txBody>
      </p:sp>
      <p:sp>
        <p:nvSpPr>
          <p:cNvPr id="3" name="Content Placeholder 2"/>
          <p:cNvSpPr>
            <a:spLocks noGrp="1"/>
          </p:cNvSpPr>
          <p:nvPr>
            <p:ph idx="1"/>
          </p:nvPr>
        </p:nvSpPr>
        <p:spPr>
          <a:xfrm>
            <a:off x="139700" y="1168400"/>
            <a:ext cx="7772400" cy="2679700"/>
          </a:xfrm>
        </p:spPr>
        <p:txBody>
          <a:bodyPr/>
          <a:lstStyle/>
          <a:p>
            <a:r>
              <a:rPr lang="en-US" dirty="0"/>
              <a:t>Clipping by </a:t>
            </a:r>
            <a:r>
              <a:rPr lang="en-US" dirty="0" smtClean="0"/>
              <a:t>boundary</a:t>
            </a:r>
          </a:p>
          <a:p>
            <a:pPr lvl="1"/>
            <a:r>
              <a:rPr lang="en-US" dirty="0" smtClean="0"/>
              <a:t>By prior page only non-reflex (convex) boundary features affect interior samples</a:t>
            </a:r>
          </a:p>
          <a:p>
            <a:pPr lvl="1"/>
            <a:r>
              <a:rPr lang="en-US" dirty="0" smtClean="0"/>
              <a:t>Intersection of convex Voronoi cell w/ convex boundary = convex clipped cell</a:t>
            </a:r>
          </a:p>
          <a:p>
            <a:r>
              <a:rPr lang="en-US" dirty="0" smtClean="0"/>
              <a:t>Symbolic duplication of reflex samples</a:t>
            </a:r>
            <a:endParaRPr lang="en-US" dirty="0"/>
          </a:p>
        </p:txBody>
      </p:sp>
      <p:pic>
        <p:nvPicPr>
          <p:cNvPr id="6" name="Picture 5"/>
          <p:cNvPicPr>
            <a:picLocks noChangeAspect="1"/>
          </p:cNvPicPr>
          <p:nvPr/>
        </p:nvPicPr>
        <p:blipFill>
          <a:blip r:embed="rId3"/>
          <a:stretch>
            <a:fillRect/>
          </a:stretch>
        </p:blipFill>
        <p:spPr>
          <a:xfrm>
            <a:off x="6323542" y="4191000"/>
            <a:ext cx="2820458" cy="2082800"/>
          </a:xfrm>
          <a:prstGeom prst="rect">
            <a:avLst/>
          </a:prstGeom>
        </p:spPr>
      </p:pic>
      <p:pic>
        <p:nvPicPr>
          <p:cNvPr id="7" name="Picture 6"/>
          <p:cNvPicPr>
            <a:picLocks noChangeAspect="1"/>
          </p:cNvPicPr>
          <p:nvPr/>
        </p:nvPicPr>
        <p:blipFill>
          <a:blip r:embed="rId4"/>
          <a:stretch>
            <a:fillRect/>
          </a:stretch>
        </p:blipFill>
        <p:spPr>
          <a:xfrm>
            <a:off x="3124199" y="3505199"/>
            <a:ext cx="3010595" cy="1695286"/>
          </a:xfrm>
          <a:prstGeom prst="rect">
            <a:avLst/>
          </a:prstGeom>
        </p:spPr>
      </p:pic>
      <p:pic>
        <p:nvPicPr>
          <p:cNvPr id="8" name="Picture 7"/>
          <p:cNvPicPr>
            <a:picLocks noChangeAspect="1"/>
          </p:cNvPicPr>
          <p:nvPr/>
        </p:nvPicPr>
        <p:blipFill>
          <a:blip r:embed="rId5"/>
          <a:stretch>
            <a:fillRect/>
          </a:stretch>
        </p:blipFill>
        <p:spPr>
          <a:xfrm>
            <a:off x="3213100" y="5099364"/>
            <a:ext cx="3062452" cy="1758636"/>
          </a:xfrm>
          <a:prstGeom prst="rect">
            <a:avLst/>
          </a:prstGeom>
        </p:spPr>
      </p:pic>
      <p:cxnSp>
        <p:nvCxnSpPr>
          <p:cNvPr id="5" name="Straight Connector 4"/>
          <p:cNvCxnSpPr/>
          <p:nvPr/>
        </p:nvCxnSpPr>
        <p:spPr bwMode="auto">
          <a:xfrm flipV="1">
            <a:off x="114300" y="4038600"/>
            <a:ext cx="3022600" cy="762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1" name="TextBox 10"/>
          <p:cNvSpPr txBox="1"/>
          <p:nvPr/>
        </p:nvSpPr>
        <p:spPr>
          <a:xfrm>
            <a:off x="1384300" y="4102100"/>
            <a:ext cx="389850" cy="584776"/>
          </a:xfrm>
          <a:prstGeom prst="rect">
            <a:avLst/>
          </a:prstGeom>
          <a:noFill/>
        </p:spPr>
        <p:txBody>
          <a:bodyPr wrap="none" rtlCol="0">
            <a:spAutoFit/>
          </a:bodyPr>
          <a:lstStyle/>
          <a:p>
            <a:r>
              <a:rPr lang="en-US" sz="3200" dirty="0" smtClean="0">
                <a:solidFill>
                  <a:schemeClr val="tx2"/>
                </a:solidFill>
                <a:latin typeface="+mn-lt"/>
              </a:rPr>
              <a:t>x</a:t>
            </a:r>
            <a:endParaRPr lang="en-US" sz="3200" dirty="0">
              <a:solidFill>
                <a:schemeClr val="tx2"/>
              </a:solidFill>
              <a:latin typeface="+mn-lt"/>
            </a:endParaRPr>
          </a:p>
        </p:txBody>
      </p:sp>
      <p:sp>
        <p:nvSpPr>
          <p:cNvPr id="13" name="Freeform 12"/>
          <p:cNvSpPr/>
          <p:nvPr/>
        </p:nvSpPr>
        <p:spPr>
          <a:xfrm>
            <a:off x="825500" y="3708400"/>
            <a:ext cx="1295400" cy="1320800"/>
          </a:xfrm>
          <a:custGeom>
            <a:avLst/>
            <a:gdLst>
              <a:gd name="connsiteX0" fmla="*/ 0 w 1295400"/>
              <a:gd name="connsiteY0" fmla="*/ 419100 h 1320800"/>
              <a:gd name="connsiteX1" fmla="*/ 317500 w 1295400"/>
              <a:gd name="connsiteY1" fmla="*/ 1231900 h 1320800"/>
              <a:gd name="connsiteX2" fmla="*/ 825500 w 1295400"/>
              <a:gd name="connsiteY2" fmla="*/ 1320800 h 1320800"/>
              <a:gd name="connsiteX3" fmla="*/ 1295400 w 1295400"/>
              <a:gd name="connsiteY3" fmla="*/ 889000 h 1320800"/>
              <a:gd name="connsiteX4" fmla="*/ 1181100 w 1295400"/>
              <a:gd name="connsiteY4" fmla="*/ 431800 h 1320800"/>
              <a:gd name="connsiteX5" fmla="*/ 673100 w 1295400"/>
              <a:gd name="connsiteY5" fmla="*/ 0 h 1320800"/>
              <a:gd name="connsiteX6" fmla="*/ 0 w 1295400"/>
              <a:gd name="connsiteY6" fmla="*/ 4191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1320800">
                <a:moveTo>
                  <a:pt x="0" y="419100"/>
                </a:moveTo>
                <a:lnTo>
                  <a:pt x="317500" y="1231900"/>
                </a:lnTo>
                <a:lnTo>
                  <a:pt x="825500" y="1320800"/>
                </a:lnTo>
                <a:lnTo>
                  <a:pt x="1295400" y="889000"/>
                </a:lnTo>
                <a:lnTo>
                  <a:pt x="1181100" y="431800"/>
                </a:lnTo>
                <a:lnTo>
                  <a:pt x="673100" y="0"/>
                </a:lnTo>
                <a:lnTo>
                  <a:pt x="0" y="419100"/>
                </a:lnTo>
                <a:close/>
              </a:path>
            </a:pathLst>
          </a:custGeom>
          <a:ln w="25400">
            <a:solidFill>
              <a:schemeClr val="tx2"/>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cxnSp>
        <p:nvCxnSpPr>
          <p:cNvPr id="14" name="Straight Connector 13"/>
          <p:cNvCxnSpPr/>
          <p:nvPr/>
        </p:nvCxnSpPr>
        <p:spPr bwMode="auto">
          <a:xfrm flipV="1">
            <a:off x="127000" y="5689600"/>
            <a:ext cx="3022600" cy="762000"/>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5" name="TextBox 14"/>
          <p:cNvSpPr txBox="1"/>
          <p:nvPr/>
        </p:nvSpPr>
        <p:spPr>
          <a:xfrm>
            <a:off x="1435100" y="5867400"/>
            <a:ext cx="389850" cy="584776"/>
          </a:xfrm>
          <a:prstGeom prst="rect">
            <a:avLst/>
          </a:prstGeom>
          <a:noFill/>
        </p:spPr>
        <p:txBody>
          <a:bodyPr wrap="none" rtlCol="0">
            <a:spAutoFit/>
          </a:bodyPr>
          <a:lstStyle/>
          <a:p>
            <a:r>
              <a:rPr lang="en-US" sz="3200" dirty="0" smtClean="0">
                <a:solidFill>
                  <a:schemeClr val="tx2"/>
                </a:solidFill>
                <a:latin typeface="+mn-lt"/>
              </a:rPr>
              <a:t>x</a:t>
            </a:r>
            <a:endParaRPr lang="en-US" sz="3200" dirty="0">
              <a:solidFill>
                <a:schemeClr val="tx2"/>
              </a:solidFill>
              <a:latin typeface="+mn-lt"/>
            </a:endParaRPr>
          </a:p>
        </p:txBody>
      </p:sp>
      <p:sp>
        <p:nvSpPr>
          <p:cNvPr id="16" name="Freeform 15"/>
          <p:cNvSpPr/>
          <p:nvPr/>
        </p:nvSpPr>
        <p:spPr>
          <a:xfrm>
            <a:off x="838200" y="5359400"/>
            <a:ext cx="1295400" cy="1320800"/>
          </a:xfrm>
          <a:custGeom>
            <a:avLst/>
            <a:gdLst>
              <a:gd name="connsiteX0" fmla="*/ 0 w 1295400"/>
              <a:gd name="connsiteY0" fmla="*/ 419100 h 1320800"/>
              <a:gd name="connsiteX1" fmla="*/ 317500 w 1295400"/>
              <a:gd name="connsiteY1" fmla="*/ 1231900 h 1320800"/>
              <a:gd name="connsiteX2" fmla="*/ 825500 w 1295400"/>
              <a:gd name="connsiteY2" fmla="*/ 1320800 h 1320800"/>
              <a:gd name="connsiteX3" fmla="*/ 1295400 w 1295400"/>
              <a:gd name="connsiteY3" fmla="*/ 889000 h 1320800"/>
              <a:gd name="connsiteX4" fmla="*/ 1181100 w 1295400"/>
              <a:gd name="connsiteY4" fmla="*/ 431800 h 1320800"/>
              <a:gd name="connsiteX5" fmla="*/ 673100 w 1295400"/>
              <a:gd name="connsiteY5" fmla="*/ 0 h 1320800"/>
              <a:gd name="connsiteX6" fmla="*/ 0 w 1295400"/>
              <a:gd name="connsiteY6" fmla="*/ 4191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00" h="1320800">
                <a:moveTo>
                  <a:pt x="0" y="419100"/>
                </a:moveTo>
                <a:lnTo>
                  <a:pt x="317500" y="1231900"/>
                </a:lnTo>
                <a:lnTo>
                  <a:pt x="825500" y="1320800"/>
                </a:lnTo>
                <a:lnTo>
                  <a:pt x="1295400" y="889000"/>
                </a:lnTo>
                <a:lnTo>
                  <a:pt x="1181100" y="431800"/>
                </a:lnTo>
                <a:lnTo>
                  <a:pt x="673100" y="0"/>
                </a:lnTo>
                <a:lnTo>
                  <a:pt x="0" y="419100"/>
                </a:lnTo>
                <a:close/>
              </a:path>
            </a:pathLst>
          </a:custGeom>
          <a:ln w="25400">
            <a:solidFill>
              <a:schemeClr val="tx2"/>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7" name="TextBox 16"/>
          <p:cNvSpPr txBox="1"/>
          <p:nvPr/>
        </p:nvSpPr>
        <p:spPr>
          <a:xfrm>
            <a:off x="1384300" y="5600700"/>
            <a:ext cx="389850" cy="584776"/>
          </a:xfrm>
          <a:prstGeom prst="rect">
            <a:avLst/>
          </a:prstGeom>
          <a:noFill/>
        </p:spPr>
        <p:txBody>
          <a:bodyPr wrap="none" rtlCol="0">
            <a:spAutoFit/>
          </a:bodyPr>
          <a:lstStyle/>
          <a:p>
            <a:r>
              <a:rPr lang="en-US" sz="3200" dirty="0" smtClean="0">
                <a:solidFill>
                  <a:schemeClr val="tx2"/>
                </a:solidFill>
                <a:latin typeface="+mn-lt"/>
              </a:rPr>
              <a:t>x</a:t>
            </a:r>
            <a:endParaRPr lang="en-US" sz="3200" dirty="0">
              <a:solidFill>
                <a:schemeClr val="tx2"/>
              </a:solidFill>
              <a:latin typeface="+mn-lt"/>
            </a:endParaRPr>
          </a:p>
        </p:txBody>
      </p:sp>
      <p:cxnSp>
        <p:nvCxnSpPr>
          <p:cNvPr id="19" name="Straight Connector 18"/>
          <p:cNvCxnSpPr/>
          <p:nvPr/>
        </p:nvCxnSpPr>
        <p:spPr bwMode="auto">
          <a:xfrm flipV="1">
            <a:off x="1016000" y="5969000"/>
            <a:ext cx="1041400" cy="254000"/>
          </a:xfrm>
          <a:prstGeom prst="line">
            <a:avLst/>
          </a:prstGeom>
          <a:solidFill>
            <a:schemeClr val="accent1"/>
          </a:solidFill>
          <a:ln w="38100" cap="flat" cmpd="sng" algn="ctr">
            <a:solidFill>
              <a:schemeClr val="tx2"/>
            </a:solidFill>
            <a:prstDash val="solid"/>
            <a:round/>
            <a:headEnd type="none" w="med" len="med"/>
            <a:tailEnd type="none" w="med" len="med"/>
          </a:ln>
          <a:effectLst/>
        </p:spPr>
      </p:cxnSp>
    </p:spTree>
    <p:extLst>
      <p:ext uri="{BB962C8B-B14F-4D97-AF65-F5344CB8AC3E}">
        <p14:creationId xmlns:p14="http://schemas.microsoft.com/office/powerpoint/2010/main" val="125043312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Voronoi Quality</a:t>
            </a:r>
            <a:endParaRPr lang="en-US" dirty="0"/>
          </a:p>
        </p:txBody>
      </p:sp>
      <p:sp>
        <p:nvSpPr>
          <p:cNvPr id="3" name="Content Placeholder 2"/>
          <p:cNvSpPr>
            <a:spLocks noGrp="1"/>
          </p:cNvSpPr>
          <p:nvPr>
            <p:ph idx="1"/>
          </p:nvPr>
        </p:nvSpPr>
        <p:spPr>
          <a:xfrm>
            <a:off x="222250" y="1187450"/>
            <a:ext cx="7772400" cy="4572000"/>
          </a:xfrm>
        </p:spPr>
        <p:txBody>
          <a:bodyPr/>
          <a:lstStyle/>
          <a:p>
            <a:r>
              <a:rPr lang="en-US" dirty="0"/>
              <a:t>Provable facet dihedral angle bounds</a:t>
            </a:r>
          </a:p>
          <a:p>
            <a:r>
              <a:rPr lang="en-US" dirty="0" smtClean="0"/>
              <a:t>Provable cell aspect ratios</a:t>
            </a:r>
          </a:p>
        </p:txBody>
      </p:sp>
      <p:pic>
        <p:nvPicPr>
          <p:cNvPr id="7" name="Picture 6" descr="mesh_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3026952"/>
            <a:ext cx="1670049" cy="1646001"/>
          </a:xfrm>
          <a:prstGeom prst="rect">
            <a:avLst/>
          </a:prstGeom>
        </p:spPr>
      </p:pic>
      <p:pic>
        <p:nvPicPr>
          <p:cNvPr id="8" name="Picture 7" descr="mesh_clipped_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750" y="4733616"/>
            <a:ext cx="1746250" cy="1927534"/>
          </a:xfrm>
          <a:prstGeom prst="rect">
            <a:avLst/>
          </a:prstGeom>
        </p:spPr>
      </p:pic>
      <p:pic>
        <p:nvPicPr>
          <p:cNvPr id="9" name="Picture 8" descr="mesh_clipped_0-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9550" y="4752272"/>
            <a:ext cx="1504950" cy="1769178"/>
          </a:xfrm>
          <a:prstGeom prst="rect">
            <a:avLst/>
          </a:prstGeom>
        </p:spPr>
      </p:pic>
      <p:pic>
        <p:nvPicPr>
          <p:cNvPr id="10" name="Picture 9" descr="mesh_0-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5250" y="3034653"/>
            <a:ext cx="1651000" cy="1651000"/>
          </a:xfrm>
          <a:prstGeom prst="rect">
            <a:avLst/>
          </a:prstGeom>
        </p:spPr>
      </p:pic>
      <p:pic>
        <p:nvPicPr>
          <p:cNvPr id="12" name="Picture 11" descr="mesh_wb.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5954" y="3835949"/>
            <a:ext cx="4106075" cy="2365185"/>
          </a:xfrm>
          <a:prstGeom prst="rect">
            <a:avLst/>
          </a:prstGeom>
        </p:spPr>
      </p:pic>
    </p:spTree>
    <p:extLst>
      <p:ext uri="{BB962C8B-B14F-4D97-AF65-F5344CB8AC3E}">
        <p14:creationId xmlns:p14="http://schemas.microsoft.com/office/powerpoint/2010/main" val="29588740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171450" indent="0">
              <a:buNone/>
            </a:pPr>
            <a:r>
              <a:rPr lang="en-US" sz="2000" dirty="0"/>
              <a:t>Q. How many of you saw a version of this talk last year?</a:t>
            </a:r>
          </a:p>
        </p:txBody>
      </p:sp>
    </p:spTree>
    <p:extLst>
      <p:ext uri="{BB962C8B-B14F-4D97-AF65-F5344CB8AC3E}">
        <p14:creationId xmlns:p14="http://schemas.microsoft.com/office/powerpoint/2010/main" val="17837563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r_one_step_A_r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2150" y="4704490"/>
            <a:ext cx="3149600" cy="2128109"/>
          </a:xfrm>
          <a:prstGeom prst="rect">
            <a:avLst/>
          </a:prstGeom>
        </p:spPr>
      </p:pic>
      <p:sp>
        <p:nvSpPr>
          <p:cNvPr id="24" name="Rectangle 23"/>
          <p:cNvSpPr/>
          <p:nvPr/>
        </p:nvSpPr>
        <p:spPr bwMode="auto">
          <a:xfrm>
            <a:off x="6210300" y="4603750"/>
            <a:ext cx="2032000" cy="38735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5" name="Picture 4" descr="psa-gpu-0_01-r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8650" y="1480386"/>
            <a:ext cx="3147092" cy="2126414"/>
          </a:xfrm>
          <a:prstGeom prst="rect">
            <a:avLst/>
          </a:prstGeom>
        </p:spPr>
      </p:pic>
      <p:sp>
        <p:nvSpPr>
          <p:cNvPr id="16" name="Rectangle 15"/>
          <p:cNvSpPr/>
          <p:nvPr/>
        </p:nvSpPr>
        <p:spPr bwMode="auto">
          <a:xfrm>
            <a:off x="6781800" y="3422650"/>
            <a:ext cx="1657350" cy="38735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 name="Oval 12"/>
          <p:cNvSpPr>
            <a:spLocks noChangeAspect="1"/>
          </p:cNvSpPr>
          <p:nvPr/>
        </p:nvSpPr>
        <p:spPr bwMode="auto">
          <a:xfrm>
            <a:off x="6273800" y="3556000"/>
            <a:ext cx="1828800" cy="1828800"/>
          </a:xfrm>
          <a:prstGeom prst="ellipse">
            <a:avLst/>
          </a:prstGeom>
          <a:solidFill>
            <a:schemeClr val="accent1">
              <a:alpha val="42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 name="Title 1"/>
          <p:cNvSpPr>
            <a:spLocks noGrp="1"/>
          </p:cNvSpPr>
          <p:nvPr>
            <p:ph type="title"/>
          </p:nvPr>
        </p:nvSpPr>
        <p:spPr/>
        <p:txBody>
          <a:bodyPr/>
          <a:lstStyle/>
          <a:p>
            <a:r>
              <a:rPr lang="en-US" dirty="0" smtClean="0"/>
              <a:t>What is the real goal?</a:t>
            </a:r>
            <a:endParaRPr lang="en-US" dirty="0"/>
          </a:p>
        </p:txBody>
      </p:sp>
      <p:sp>
        <p:nvSpPr>
          <p:cNvPr id="3" name="Content Placeholder 2"/>
          <p:cNvSpPr>
            <a:spLocks noGrp="1"/>
          </p:cNvSpPr>
          <p:nvPr>
            <p:ph idx="1"/>
          </p:nvPr>
        </p:nvSpPr>
        <p:spPr>
          <a:xfrm>
            <a:off x="685800" y="1104900"/>
            <a:ext cx="7772400" cy="508000"/>
          </a:xfrm>
        </p:spPr>
        <p:txBody>
          <a:bodyPr/>
          <a:lstStyle/>
          <a:p>
            <a:r>
              <a:rPr lang="en-US" dirty="0" smtClean="0"/>
              <a:t>Classic MPS – a lot of effort to get maximal</a:t>
            </a:r>
          </a:p>
        </p:txBody>
      </p:sp>
      <p:pic>
        <p:nvPicPr>
          <p:cNvPr id="4" name="Picture 3" descr="psa-gpu-0_01-spe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2450" y="1555750"/>
            <a:ext cx="2393950" cy="2393950"/>
          </a:xfrm>
          <a:prstGeom prst="rect">
            <a:avLst/>
          </a:prstGeom>
        </p:spPr>
      </p:pic>
      <p:pic>
        <p:nvPicPr>
          <p:cNvPr id="6" name="Picture 5" descr="psa-gpu-0_01-pt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11300"/>
            <a:ext cx="2406650" cy="2406650"/>
          </a:xfrm>
          <a:prstGeom prst="rect">
            <a:avLst/>
          </a:prstGeom>
        </p:spPr>
      </p:pic>
      <p:sp>
        <p:nvSpPr>
          <p:cNvPr id="8" name="Content Placeholder 2"/>
          <p:cNvSpPr txBox="1">
            <a:spLocks/>
          </p:cNvSpPr>
          <p:nvPr/>
        </p:nvSpPr>
        <p:spPr bwMode="auto">
          <a:xfrm>
            <a:off x="685800" y="4000500"/>
            <a:ext cx="7772400" cy="55245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400" b="1">
                <a:solidFill>
                  <a:srgbClr val="000000"/>
                </a:solidFill>
                <a:latin typeface="+mn-lt"/>
                <a:ea typeface="+mn-ea"/>
                <a:cs typeface="+mn-cs"/>
              </a:defRPr>
            </a:lvl1pPr>
            <a:lvl2pPr marL="685800" indent="-228600" algn="l" rtl="0" eaLnBrk="0" fontAlgn="base" hangingPunct="0">
              <a:spcBef>
                <a:spcPct val="20000"/>
              </a:spcBef>
              <a:spcAft>
                <a:spcPct val="0"/>
              </a:spcAft>
              <a:buSzPct val="100000"/>
              <a:buChar char="–"/>
              <a:defRPr sz="2200" b="1">
                <a:solidFill>
                  <a:srgbClr val="000000"/>
                </a:solidFill>
                <a:latin typeface="+mn-lt"/>
              </a:defRPr>
            </a:lvl2pPr>
            <a:lvl3pPr marL="1085850" indent="-171450" algn="l" rtl="0" eaLnBrk="0" fontAlgn="base" hangingPunct="0">
              <a:spcBef>
                <a:spcPct val="20000"/>
              </a:spcBef>
              <a:spcAft>
                <a:spcPct val="0"/>
              </a:spcAft>
              <a:buSzPct val="100000"/>
              <a:buChar char="•"/>
              <a:defRPr sz="2000" b="1">
                <a:solidFill>
                  <a:srgbClr val="000000"/>
                </a:solidFill>
                <a:latin typeface="+mn-lt"/>
              </a:defRPr>
            </a:lvl3pPr>
            <a:lvl4pPr marL="1543050" indent="-171450" algn="l" rtl="0" eaLnBrk="0" fontAlgn="base" hangingPunct="0">
              <a:spcBef>
                <a:spcPct val="20000"/>
              </a:spcBef>
              <a:spcAft>
                <a:spcPct val="0"/>
              </a:spcAft>
              <a:buSzPct val="100000"/>
              <a:buChar char="–"/>
              <a:defRPr b="1">
                <a:solidFill>
                  <a:srgbClr val="000000"/>
                </a:solidFill>
                <a:latin typeface="+mn-lt"/>
              </a:defRPr>
            </a:lvl4pPr>
            <a:lvl5pPr marL="1943100" indent="-114300" algn="l" rtl="0" eaLnBrk="0" fontAlgn="base" hangingPunct="0">
              <a:spcBef>
                <a:spcPct val="20000"/>
              </a:spcBef>
              <a:spcAft>
                <a:spcPct val="0"/>
              </a:spcAft>
              <a:buSzPct val="100000"/>
              <a:buChar char="•"/>
              <a:defRPr b="1">
                <a:solidFill>
                  <a:srgbClr val="000000"/>
                </a:solidFill>
                <a:latin typeface="+mn-lt"/>
              </a:defRPr>
            </a:lvl5pPr>
            <a:lvl6pPr marL="2400300" indent="-114300" algn="l" rtl="0" eaLnBrk="0" fontAlgn="base" hangingPunct="0">
              <a:spcBef>
                <a:spcPct val="20000"/>
              </a:spcBef>
              <a:spcAft>
                <a:spcPct val="0"/>
              </a:spcAft>
              <a:buSzPct val="100000"/>
              <a:buChar char="•"/>
              <a:defRPr b="1">
                <a:solidFill>
                  <a:srgbClr val="000000"/>
                </a:solidFill>
                <a:latin typeface="+mn-lt"/>
              </a:defRPr>
            </a:lvl6pPr>
            <a:lvl7pPr marL="2857500" indent="-114300" algn="l" rtl="0" eaLnBrk="0" fontAlgn="base" hangingPunct="0">
              <a:spcBef>
                <a:spcPct val="20000"/>
              </a:spcBef>
              <a:spcAft>
                <a:spcPct val="0"/>
              </a:spcAft>
              <a:buSzPct val="100000"/>
              <a:buChar char="•"/>
              <a:defRPr b="1">
                <a:solidFill>
                  <a:srgbClr val="000000"/>
                </a:solidFill>
                <a:latin typeface="+mn-lt"/>
              </a:defRPr>
            </a:lvl7pPr>
            <a:lvl8pPr marL="3314700" indent="-114300" algn="l" rtl="0" eaLnBrk="0" fontAlgn="base" hangingPunct="0">
              <a:spcBef>
                <a:spcPct val="20000"/>
              </a:spcBef>
              <a:spcAft>
                <a:spcPct val="0"/>
              </a:spcAft>
              <a:buSzPct val="100000"/>
              <a:buChar char="•"/>
              <a:defRPr b="1">
                <a:solidFill>
                  <a:srgbClr val="000000"/>
                </a:solidFill>
                <a:latin typeface="+mn-lt"/>
              </a:defRPr>
            </a:lvl8pPr>
            <a:lvl9pPr marL="3771900" indent="-114300" algn="l" rtl="0" eaLnBrk="0" fontAlgn="base" hangingPunct="0">
              <a:spcBef>
                <a:spcPct val="20000"/>
              </a:spcBef>
              <a:spcAft>
                <a:spcPct val="0"/>
              </a:spcAft>
              <a:buSzPct val="100000"/>
              <a:buChar char="•"/>
              <a:defRPr b="1">
                <a:solidFill>
                  <a:srgbClr val="000000"/>
                </a:solidFill>
                <a:latin typeface="+mn-lt"/>
              </a:defRPr>
            </a:lvl9pPr>
          </a:lstStyle>
          <a:p>
            <a:r>
              <a:rPr lang="en-US" dirty="0" smtClean="0"/>
              <a:t>Two-radii MPS [CCCG 2012]</a:t>
            </a:r>
            <a:endParaRPr lang="en-US" dirty="0"/>
          </a:p>
        </p:txBody>
      </p:sp>
      <p:pic>
        <p:nvPicPr>
          <p:cNvPr id="9" name="Picture 8" descr="twor_one_step_A_pt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45000"/>
            <a:ext cx="2413000" cy="2413000"/>
          </a:xfrm>
          <a:prstGeom prst="rect">
            <a:avLst/>
          </a:prstGeom>
        </p:spPr>
      </p:pic>
      <p:pic>
        <p:nvPicPr>
          <p:cNvPr id="11" name="Picture 10" descr="twor_one_step_A_spe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60700" y="4419600"/>
            <a:ext cx="2432050" cy="2432050"/>
          </a:xfrm>
          <a:prstGeom prst="rect">
            <a:avLst/>
          </a:prstGeom>
        </p:spPr>
      </p:pic>
      <p:sp>
        <p:nvSpPr>
          <p:cNvPr id="12" name="Oval 11"/>
          <p:cNvSpPr>
            <a:spLocks noChangeAspect="1"/>
          </p:cNvSpPr>
          <p:nvPr/>
        </p:nvSpPr>
        <p:spPr bwMode="auto">
          <a:xfrm>
            <a:off x="6731000" y="4006850"/>
            <a:ext cx="914400" cy="914400"/>
          </a:xfrm>
          <a:prstGeom prst="ellipse">
            <a:avLst/>
          </a:prstGeom>
          <a:solidFill>
            <a:srgbClr val="FF0000">
              <a:alpha val="6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4" name="TextBox 13"/>
          <p:cNvSpPr txBox="1"/>
          <p:nvPr/>
        </p:nvSpPr>
        <p:spPr>
          <a:xfrm>
            <a:off x="7715250" y="3924300"/>
            <a:ext cx="1110150" cy="400110"/>
          </a:xfrm>
          <a:prstGeom prst="rect">
            <a:avLst/>
          </a:prstGeom>
          <a:noFill/>
        </p:spPr>
        <p:txBody>
          <a:bodyPr wrap="none" rtlCol="0">
            <a:spAutoFit/>
          </a:bodyPr>
          <a:lstStyle/>
          <a:p>
            <a:r>
              <a:rPr lang="en-US" sz="2000" dirty="0" smtClean="0"/>
              <a:t>coverage</a:t>
            </a:r>
            <a:endParaRPr lang="en-US" sz="2000" dirty="0"/>
          </a:p>
        </p:txBody>
      </p:sp>
      <p:sp>
        <p:nvSpPr>
          <p:cNvPr id="15" name="TextBox 14"/>
          <p:cNvSpPr txBox="1"/>
          <p:nvPr/>
        </p:nvSpPr>
        <p:spPr>
          <a:xfrm>
            <a:off x="7137400" y="4419600"/>
            <a:ext cx="1167632" cy="400110"/>
          </a:xfrm>
          <a:prstGeom prst="rect">
            <a:avLst/>
          </a:prstGeom>
          <a:noFill/>
        </p:spPr>
        <p:txBody>
          <a:bodyPr wrap="none" rtlCol="0">
            <a:spAutoFit/>
          </a:bodyPr>
          <a:lstStyle/>
          <a:p>
            <a:r>
              <a:rPr lang="en-US" sz="2000" dirty="0" smtClean="0"/>
              <a:t>exclusion</a:t>
            </a:r>
            <a:endParaRPr lang="en-US" sz="2000" dirty="0"/>
          </a:p>
        </p:txBody>
      </p:sp>
      <p:sp>
        <p:nvSpPr>
          <p:cNvPr id="17" name="TextBox 16"/>
          <p:cNvSpPr txBox="1"/>
          <p:nvPr/>
        </p:nvSpPr>
        <p:spPr>
          <a:xfrm>
            <a:off x="7067550" y="4222750"/>
            <a:ext cx="312906" cy="400110"/>
          </a:xfrm>
          <a:prstGeom prst="rect">
            <a:avLst/>
          </a:prstGeom>
          <a:noFill/>
        </p:spPr>
        <p:txBody>
          <a:bodyPr wrap="none" rtlCol="0">
            <a:spAutoFit/>
          </a:bodyPr>
          <a:lstStyle/>
          <a:p>
            <a:r>
              <a:rPr lang="en-US" sz="2000" dirty="0" smtClean="0"/>
              <a:t>x</a:t>
            </a:r>
            <a:endParaRPr lang="en-US" sz="2000" dirty="0"/>
          </a:p>
        </p:txBody>
      </p:sp>
      <p:cxnSp>
        <p:nvCxnSpPr>
          <p:cNvPr id="19" name="Straight Arrow Connector 18"/>
          <p:cNvCxnSpPr/>
          <p:nvPr/>
        </p:nvCxnSpPr>
        <p:spPr bwMode="auto">
          <a:xfrm>
            <a:off x="7226300" y="4470401"/>
            <a:ext cx="412750" cy="25399"/>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7219950" y="3949700"/>
            <a:ext cx="711200" cy="52705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1560320757"/>
      </p:ext>
    </p:extLst>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r-voids-high-overlap.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2600" y="4027084"/>
            <a:ext cx="2794000" cy="2443566"/>
          </a:xfrm>
          <a:prstGeom prst="rect">
            <a:avLst/>
          </a:prstGeom>
        </p:spPr>
      </p:pic>
      <p:pic>
        <p:nvPicPr>
          <p:cNvPr id="7" name="Picture 6" descr="2r-voids-little-overlap.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4133850"/>
            <a:ext cx="2550074" cy="2330450"/>
          </a:xfrm>
          <a:prstGeom prst="rect">
            <a:avLst/>
          </a:prstGeom>
        </p:spPr>
      </p:pic>
      <p:sp>
        <p:nvSpPr>
          <p:cNvPr id="8" name="TextBox 7"/>
          <p:cNvSpPr txBox="1"/>
          <p:nvPr/>
        </p:nvSpPr>
        <p:spPr>
          <a:xfrm>
            <a:off x="2178050" y="501650"/>
            <a:ext cx="4821226" cy="523220"/>
          </a:xfrm>
          <a:prstGeom prst="rect">
            <a:avLst/>
          </a:prstGeom>
          <a:noFill/>
        </p:spPr>
        <p:txBody>
          <a:bodyPr wrap="none" rtlCol="0">
            <a:spAutoFit/>
          </a:bodyPr>
          <a:lstStyle/>
          <a:p>
            <a:r>
              <a:rPr lang="en-US" sz="2800" dirty="0" smtClean="0"/>
              <a:t>Hierarchical by shrinking radius</a:t>
            </a:r>
            <a:endParaRPr lang="en-US" sz="2800" dirty="0"/>
          </a:p>
        </p:txBody>
      </p:sp>
      <p:sp>
        <p:nvSpPr>
          <p:cNvPr id="9" name="TextBox 8"/>
          <p:cNvSpPr txBox="1"/>
          <p:nvPr/>
        </p:nvSpPr>
        <p:spPr>
          <a:xfrm>
            <a:off x="6699250" y="4730750"/>
            <a:ext cx="2368550" cy="523220"/>
          </a:xfrm>
          <a:prstGeom prst="rect">
            <a:avLst/>
          </a:prstGeom>
          <a:noFill/>
        </p:spPr>
        <p:txBody>
          <a:bodyPr wrap="square" rtlCol="0">
            <a:spAutoFit/>
          </a:bodyPr>
          <a:lstStyle/>
          <a:p>
            <a:r>
              <a:rPr lang="en-US" sz="1400" dirty="0" smtClean="0"/>
              <a:t>Coverage radius (blue) larger than inhibition radius (red)</a:t>
            </a:r>
            <a:endParaRPr lang="en-US" sz="1400" dirty="0"/>
          </a:p>
        </p:txBody>
      </p:sp>
      <p:pic>
        <p:nvPicPr>
          <p:cNvPr id="10" name="Picture 9"/>
          <p:cNvPicPr>
            <a:picLocks noChangeAspect="1"/>
          </p:cNvPicPr>
          <p:nvPr/>
        </p:nvPicPr>
        <p:blipFill>
          <a:blip r:embed="rId4"/>
          <a:stretch>
            <a:fillRect/>
          </a:stretch>
        </p:blipFill>
        <p:spPr>
          <a:xfrm>
            <a:off x="1244600" y="1422400"/>
            <a:ext cx="6089650" cy="2460716"/>
          </a:xfrm>
          <a:prstGeom prst="rect">
            <a:avLst/>
          </a:prstGeom>
        </p:spPr>
      </p:pic>
      <p:sp>
        <p:nvSpPr>
          <p:cNvPr id="11" name="TextBox 10"/>
          <p:cNvSpPr txBox="1"/>
          <p:nvPr/>
        </p:nvSpPr>
        <p:spPr>
          <a:xfrm>
            <a:off x="304800" y="1244600"/>
            <a:ext cx="1902534" cy="461665"/>
          </a:xfrm>
          <a:prstGeom prst="rect">
            <a:avLst/>
          </a:prstGeom>
          <a:noFill/>
        </p:spPr>
        <p:txBody>
          <a:bodyPr wrap="none" rtlCol="0">
            <a:spAutoFit/>
          </a:bodyPr>
          <a:lstStyle/>
          <a:p>
            <a:r>
              <a:rPr lang="en-US" dirty="0" smtClean="0"/>
              <a:t>Discrete steps</a:t>
            </a:r>
            <a:endParaRPr lang="en-US" dirty="0"/>
          </a:p>
        </p:txBody>
      </p:sp>
      <p:sp>
        <p:nvSpPr>
          <p:cNvPr id="12" name="TextBox 11"/>
          <p:cNvSpPr txBox="1"/>
          <p:nvPr/>
        </p:nvSpPr>
        <p:spPr>
          <a:xfrm>
            <a:off x="342900" y="3797300"/>
            <a:ext cx="1843473" cy="461665"/>
          </a:xfrm>
          <a:prstGeom prst="rect">
            <a:avLst/>
          </a:prstGeom>
          <a:noFill/>
        </p:spPr>
        <p:txBody>
          <a:bodyPr wrap="none" rtlCol="0">
            <a:spAutoFit/>
          </a:bodyPr>
          <a:lstStyle/>
          <a:p>
            <a:r>
              <a:rPr lang="en-US" dirty="0"/>
              <a:t>C</a:t>
            </a:r>
            <a:r>
              <a:rPr lang="en-US" dirty="0" smtClean="0"/>
              <a:t>ontinuously</a:t>
            </a:r>
            <a:endParaRPr lang="en-US" dirty="0"/>
          </a:p>
        </p:txBody>
      </p:sp>
    </p:spTree>
    <p:extLst>
      <p:ext uri="{BB962C8B-B14F-4D97-AF65-F5344CB8AC3E}">
        <p14:creationId xmlns:p14="http://schemas.microsoft.com/office/powerpoint/2010/main" val="4025802686"/>
      </p:ext>
    </p:extLst>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Spatially-Variable radius MPS</a:t>
            </a:r>
            <a:endParaRPr lang="en-US" dirty="0"/>
          </a:p>
        </p:txBody>
      </p:sp>
      <p:pic>
        <p:nvPicPr>
          <p:cNvPr id="4" name="Content Placeholder 3" descr="face_smaller_combine.png"/>
          <p:cNvPicPr>
            <a:picLocks noGrp="1" noChangeAspect="1"/>
          </p:cNvPicPr>
          <p:nvPr>
            <p:ph idx="1"/>
          </p:nvPr>
        </p:nvPicPr>
        <p:blipFill>
          <a:blip r:embed="rId2">
            <a:extLst>
              <a:ext uri="{28A0092B-C50C-407E-A947-70E740481C1C}">
                <a14:useLocalDpi xmlns:a14="http://schemas.microsoft.com/office/drawing/2010/main" val="0"/>
              </a:ext>
            </a:extLst>
          </a:blip>
          <a:srcRect t="1290" b="1290"/>
          <a:stretch>
            <a:fillRect/>
          </a:stretch>
        </p:blipFill>
        <p:spPr/>
      </p:pic>
    </p:spTree>
    <p:extLst>
      <p:ext uri="{BB962C8B-B14F-4D97-AF65-F5344CB8AC3E}">
        <p14:creationId xmlns:p14="http://schemas.microsoft.com/office/powerpoint/2010/main" val="2389871394"/>
      </p:ext>
    </p:extLst>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fast can it vary?</a:t>
            </a:r>
            <a:endParaRPr lang="en-US" dirty="0"/>
          </a:p>
        </p:txBody>
      </p:sp>
      <p:pic>
        <p:nvPicPr>
          <p:cNvPr id="5" name="Picture 4"/>
          <p:cNvPicPr>
            <a:picLocks noChangeAspect="1"/>
          </p:cNvPicPr>
          <p:nvPr/>
        </p:nvPicPr>
        <p:blipFill>
          <a:blip r:embed="rId2"/>
          <a:stretch>
            <a:fillRect/>
          </a:stretch>
        </p:blipFill>
        <p:spPr>
          <a:xfrm>
            <a:off x="539750" y="1365250"/>
            <a:ext cx="8063364" cy="1504950"/>
          </a:xfrm>
          <a:prstGeom prst="rect">
            <a:avLst/>
          </a:prstGeom>
        </p:spPr>
      </p:pic>
      <p:sp>
        <p:nvSpPr>
          <p:cNvPr id="6" name="Title 3"/>
          <p:cNvSpPr txBox="1">
            <a:spLocks/>
          </p:cNvSpPr>
          <p:nvPr/>
        </p:nvSpPr>
        <p:spPr bwMode="auto">
          <a:xfrm>
            <a:off x="730250" y="2903538"/>
            <a:ext cx="7772400" cy="1014412"/>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2800" b="1">
                <a:solidFill>
                  <a:srgbClr val="000000"/>
                </a:solidFill>
                <a:latin typeface="+mj-lt"/>
                <a:ea typeface="+mj-ea"/>
                <a:cs typeface="+mj-cs"/>
              </a:defRPr>
            </a:lvl1pPr>
            <a:lvl2pPr algn="ctr" rtl="0" eaLnBrk="0" fontAlgn="base" hangingPunct="0">
              <a:spcBef>
                <a:spcPct val="0"/>
              </a:spcBef>
              <a:spcAft>
                <a:spcPct val="0"/>
              </a:spcAft>
              <a:defRPr sz="2800" b="1">
                <a:solidFill>
                  <a:srgbClr val="000000"/>
                </a:solidFill>
                <a:latin typeface="Arial" charset="0"/>
              </a:defRPr>
            </a:lvl2pPr>
            <a:lvl3pPr algn="ctr" rtl="0" eaLnBrk="0" fontAlgn="base" hangingPunct="0">
              <a:spcBef>
                <a:spcPct val="0"/>
              </a:spcBef>
              <a:spcAft>
                <a:spcPct val="0"/>
              </a:spcAft>
              <a:defRPr sz="2800" b="1">
                <a:solidFill>
                  <a:srgbClr val="000000"/>
                </a:solidFill>
                <a:latin typeface="Arial" charset="0"/>
              </a:defRPr>
            </a:lvl3pPr>
            <a:lvl4pPr algn="ctr" rtl="0" eaLnBrk="0" fontAlgn="base" hangingPunct="0">
              <a:spcBef>
                <a:spcPct val="0"/>
              </a:spcBef>
              <a:spcAft>
                <a:spcPct val="0"/>
              </a:spcAft>
              <a:defRPr sz="2800" b="1">
                <a:solidFill>
                  <a:srgbClr val="000000"/>
                </a:solidFill>
                <a:latin typeface="Arial" charset="0"/>
              </a:defRPr>
            </a:lvl4pPr>
            <a:lvl5pPr algn="ctr" rtl="0" eaLnBrk="0" fontAlgn="base" hangingPunct="0">
              <a:spcBef>
                <a:spcPct val="0"/>
              </a:spcBef>
              <a:spcAft>
                <a:spcPct val="0"/>
              </a:spcAft>
              <a:defRPr sz="2800" b="1">
                <a:solidFill>
                  <a:srgbClr val="000000"/>
                </a:solidFill>
                <a:latin typeface="Arial" charset="0"/>
              </a:defRPr>
            </a:lvl5pPr>
            <a:lvl6pPr marL="457200" algn="ctr" rtl="0" eaLnBrk="0" fontAlgn="base" hangingPunct="0">
              <a:spcBef>
                <a:spcPct val="0"/>
              </a:spcBef>
              <a:spcAft>
                <a:spcPct val="0"/>
              </a:spcAft>
              <a:defRPr sz="2800" b="1">
                <a:solidFill>
                  <a:srgbClr val="000000"/>
                </a:solidFill>
                <a:latin typeface="Arial" charset="0"/>
              </a:defRPr>
            </a:lvl6pPr>
            <a:lvl7pPr marL="914400" algn="ctr" rtl="0" eaLnBrk="0" fontAlgn="base" hangingPunct="0">
              <a:spcBef>
                <a:spcPct val="0"/>
              </a:spcBef>
              <a:spcAft>
                <a:spcPct val="0"/>
              </a:spcAft>
              <a:defRPr sz="2800" b="1">
                <a:solidFill>
                  <a:srgbClr val="000000"/>
                </a:solidFill>
                <a:latin typeface="Arial" charset="0"/>
              </a:defRPr>
            </a:lvl7pPr>
            <a:lvl8pPr marL="1371600" algn="ctr" rtl="0" eaLnBrk="0" fontAlgn="base" hangingPunct="0">
              <a:spcBef>
                <a:spcPct val="0"/>
              </a:spcBef>
              <a:spcAft>
                <a:spcPct val="0"/>
              </a:spcAft>
              <a:defRPr sz="2800" b="1">
                <a:solidFill>
                  <a:srgbClr val="000000"/>
                </a:solidFill>
                <a:latin typeface="Arial" charset="0"/>
              </a:defRPr>
            </a:lvl8pPr>
            <a:lvl9pPr marL="1828800" algn="ctr" rtl="0" eaLnBrk="0" fontAlgn="base" hangingPunct="0">
              <a:spcBef>
                <a:spcPct val="0"/>
              </a:spcBef>
              <a:spcAft>
                <a:spcPct val="0"/>
              </a:spcAft>
              <a:defRPr sz="2800" b="1">
                <a:solidFill>
                  <a:srgbClr val="000000"/>
                </a:solidFill>
                <a:latin typeface="Arial" charset="0"/>
              </a:defRPr>
            </a:lvl9pPr>
          </a:lstStyle>
          <a:p>
            <a:r>
              <a:rPr lang="en-US" sz="1800" dirty="0" smtClean="0"/>
              <a:t>Where L is Lipschitz constant: f(x)-f(y) &lt; L |x-y|</a:t>
            </a:r>
            <a:endParaRPr lang="en-US" sz="1800" dirty="0"/>
          </a:p>
        </p:txBody>
      </p:sp>
    </p:spTree>
    <p:extLst>
      <p:ext uri="{BB962C8B-B14F-4D97-AF65-F5344CB8AC3E}">
        <p14:creationId xmlns:p14="http://schemas.microsoft.com/office/powerpoint/2010/main" val="137908304"/>
      </p:ext>
    </p:extLst>
  </p:cSld>
  <p:clrMapOvr>
    <a:masterClrMapping/>
  </p:clrMapOvr>
  <p:transition xmlns:p14="http://schemas.microsoft.com/office/powerpoint/2010/mai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Improving a Point Set Distribution		</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4182758128"/>
      </p:ext>
    </p:extLst>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574176"/>
            <a:ext cx="9144000" cy="1623060"/>
          </a:xfrm>
          <a:prstGeom prst="rect">
            <a:avLst/>
          </a:prstGeom>
        </p:spPr>
      </p:pic>
      <p:sp>
        <p:nvSpPr>
          <p:cNvPr id="4107" name="Rectangle 11"/>
          <p:cNvSpPr>
            <a:spLocks noChangeArrowheads="1"/>
          </p:cNvSpPr>
          <p:nvPr/>
        </p:nvSpPr>
        <p:spPr bwMode="auto">
          <a:xfrm>
            <a:off x="1981200" y="6283325"/>
            <a:ext cx="5180013" cy="498475"/>
          </a:xfrm>
          <a:prstGeom prst="rect">
            <a:avLst/>
          </a:prstGeom>
          <a:noFill/>
          <a:ln w="12700">
            <a:noFill/>
            <a:miter lim="800000"/>
            <a:headEnd/>
            <a:tailEnd/>
          </a:ln>
          <a:effectLst/>
        </p:spPr>
        <p:txBody>
          <a:bodyPr wrap="none" lIns="90487" tIns="44450" rIns="90487" bIns="44450">
            <a:spAutoFit/>
          </a:bodyPr>
          <a:lstStyle/>
          <a:p>
            <a:pPr algn="ctr"/>
            <a:r>
              <a:rPr lang="en-US" sz="900" dirty="0">
                <a:solidFill>
                  <a:srgbClr val="000000"/>
                </a:solidFill>
                <a:latin typeface="Helvetica" pitchFamily="34" charset="0"/>
              </a:rPr>
              <a:t>Sandia is a multiprogram laboratory operated by Sandia Corporation, a Lockheed Martin Company,</a:t>
            </a:r>
            <a:br>
              <a:rPr lang="en-US" sz="900" dirty="0">
                <a:solidFill>
                  <a:srgbClr val="000000"/>
                </a:solidFill>
                <a:latin typeface="Helvetica" pitchFamily="34" charset="0"/>
              </a:rPr>
            </a:br>
            <a:r>
              <a:rPr lang="en-US" sz="900" dirty="0">
                <a:solidFill>
                  <a:srgbClr val="000000"/>
                </a:solidFill>
                <a:latin typeface="Helvetica" pitchFamily="34" charset="0"/>
              </a:rPr>
              <a:t>for the United States Department of Energy’s National Nuclear Security Administration</a:t>
            </a:r>
            <a:br>
              <a:rPr lang="en-US" sz="900" dirty="0">
                <a:solidFill>
                  <a:srgbClr val="000000"/>
                </a:solidFill>
                <a:latin typeface="Helvetica" pitchFamily="34" charset="0"/>
              </a:rPr>
            </a:br>
            <a:r>
              <a:rPr lang="en-US" sz="900" dirty="0">
                <a:solidFill>
                  <a:srgbClr val="000000"/>
                </a:solidFill>
                <a:latin typeface="Helvetica" pitchFamily="34" charset="0"/>
              </a:rPr>
              <a:t> under contract DE-AC04-94AL85000.</a:t>
            </a:r>
          </a:p>
        </p:txBody>
      </p:sp>
      <p:sp>
        <p:nvSpPr>
          <p:cNvPr id="4099" name="Rectangle 3"/>
          <p:cNvSpPr>
            <a:spLocks noGrp="1" noChangeArrowheads="1"/>
          </p:cNvSpPr>
          <p:nvPr>
            <p:ph type="subTitle" idx="1"/>
          </p:nvPr>
        </p:nvSpPr>
        <p:spPr>
          <a:xfrm>
            <a:off x="520700" y="5786566"/>
            <a:ext cx="8070850" cy="521213"/>
          </a:xfrm>
          <a:noFill/>
          <a:ln/>
        </p:spPr>
        <p:txBody>
          <a:bodyPr/>
          <a:lstStyle/>
          <a:p>
            <a:pPr marL="342900" indent="-171450">
              <a:lnSpc>
                <a:spcPct val="80000"/>
              </a:lnSpc>
            </a:pPr>
            <a:r>
              <a:rPr lang="en-US" sz="1600" dirty="0" smtClean="0">
                <a:solidFill>
                  <a:schemeClr val="tx1"/>
                </a:solidFill>
              </a:rPr>
              <a:t>Eurographics 2013</a:t>
            </a:r>
            <a:endParaRPr lang="en-US" sz="1600" dirty="0">
              <a:solidFill>
                <a:schemeClr val="tx1"/>
              </a:solidFill>
            </a:endParaRPr>
          </a:p>
        </p:txBody>
      </p:sp>
      <p:pic>
        <p:nvPicPr>
          <p:cNvPr id="4101" name="Picture 5"/>
          <p:cNvPicPr>
            <a:picLocks noChangeArrowheads="1"/>
          </p:cNvPicPr>
          <p:nvPr/>
        </p:nvPicPr>
        <p:blipFill>
          <a:blip r:embed="rId4" cstate="print"/>
          <a:srcRect/>
          <a:stretch>
            <a:fillRect/>
          </a:stretch>
        </p:blipFill>
        <p:spPr bwMode="auto">
          <a:xfrm>
            <a:off x="7924800" y="6324600"/>
            <a:ext cx="1104900" cy="444500"/>
          </a:xfrm>
          <a:prstGeom prst="rect">
            <a:avLst/>
          </a:prstGeom>
          <a:noFill/>
          <a:ln w="12700">
            <a:noFill/>
            <a:miter lim="800000"/>
            <a:headEnd/>
            <a:tailEnd/>
          </a:ln>
          <a:effectLst/>
        </p:spPr>
      </p:pic>
      <p:pic>
        <p:nvPicPr>
          <p:cNvPr id="4106" name="Picture 10" descr="NNSAlogo041001"/>
          <p:cNvPicPr>
            <a:picLocks noChangeAspect="1" noChangeArrowheads="1"/>
          </p:cNvPicPr>
          <p:nvPr/>
        </p:nvPicPr>
        <p:blipFill>
          <a:blip r:embed="rId5" cstate="print"/>
          <a:srcRect/>
          <a:stretch>
            <a:fillRect/>
          </a:stretch>
        </p:blipFill>
        <p:spPr bwMode="auto">
          <a:xfrm>
            <a:off x="228600" y="6343650"/>
            <a:ext cx="914400" cy="333375"/>
          </a:xfrm>
          <a:prstGeom prst="rect">
            <a:avLst/>
          </a:prstGeom>
          <a:noFill/>
        </p:spPr>
      </p:pic>
      <p:sp>
        <p:nvSpPr>
          <p:cNvPr id="144" name="TextBox 143"/>
          <p:cNvSpPr txBox="1"/>
          <p:nvPr/>
        </p:nvSpPr>
        <p:spPr>
          <a:xfrm>
            <a:off x="292100" y="225215"/>
            <a:ext cx="8686800" cy="1508105"/>
          </a:xfrm>
          <a:prstGeom prst="rect">
            <a:avLst/>
          </a:prstGeom>
          <a:noFill/>
        </p:spPr>
        <p:txBody>
          <a:bodyPr wrap="square" rtlCol="0">
            <a:spAutoFit/>
          </a:bodyPr>
          <a:lstStyle/>
          <a:p>
            <a:pPr algn="ctr"/>
            <a:r>
              <a:rPr lang="en-US" sz="3200" dirty="0">
                <a:latin typeface="Verdana" pitchFamily="34" charset="0"/>
                <a:ea typeface="Verdana" pitchFamily="34" charset="0"/>
                <a:cs typeface="Verdana" pitchFamily="34" charset="0"/>
              </a:rPr>
              <a:t>Sifted Disks</a:t>
            </a:r>
          </a:p>
          <a:p>
            <a:pPr algn="ctr"/>
            <a:r>
              <a:rPr lang="en-US" sz="2000" i="1" dirty="0">
                <a:latin typeface="Verdana" pitchFamily="34" charset="0"/>
                <a:ea typeface="Verdana" pitchFamily="34" charset="0"/>
                <a:cs typeface="Verdana" pitchFamily="34" charset="0"/>
              </a:rPr>
              <a:t>reducing the number of sample points </a:t>
            </a:r>
            <a:br>
              <a:rPr lang="en-US" sz="2000" i="1" dirty="0">
                <a:latin typeface="Verdana" pitchFamily="34" charset="0"/>
                <a:ea typeface="Verdana" pitchFamily="34" charset="0"/>
                <a:cs typeface="Verdana" pitchFamily="34" charset="0"/>
              </a:rPr>
            </a:br>
            <a:r>
              <a:rPr lang="en-US" sz="2000" i="1" dirty="0">
                <a:latin typeface="Verdana" pitchFamily="34" charset="0"/>
                <a:ea typeface="Verdana" pitchFamily="34" charset="0"/>
                <a:cs typeface="Verdana" pitchFamily="34" charset="0"/>
              </a:rPr>
              <a:t>retaining randomness </a:t>
            </a:r>
            <a:br>
              <a:rPr lang="en-US" sz="2000" i="1" dirty="0">
                <a:latin typeface="Verdana" pitchFamily="34" charset="0"/>
                <a:ea typeface="Verdana" pitchFamily="34" charset="0"/>
                <a:cs typeface="Verdana" pitchFamily="34" charset="0"/>
              </a:rPr>
            </a:br>
            <a:r>
              <a:rPr lang="en-US" sz="2000" i="1" dirty="0">
                <a:latin typeface="Verdana" pitchFamily="34" charset="0"/>
                <a:ea typeface="Verdana" pitchFamily="34" charset="0"/>
                <a:cs typeface="Verdana" pitchFamily="34" charset="0"/>
              </a:rPr>
              <a:t>improving quality</a:t>
            </a:r>
          </a:p>
        </p:txBody>
      </p:sp>
      <p:sp>
        <p:nvSpPr>
          <p:cNvPr id="159" name="Rectangle 158"/>
          <p:cNvSpPr/>
          <p:nvPr/>
        </p:nvSpPr>
        <p:spPr>
          <a:xfrm>
            <a:off x="463550" y="2026500"/>
            <a:ext cx="8312150" cy="1077218"/>
          </a:xfrm>
          <a:prstGeom prst="rect">
            <a:avLst/>
          </a:prstGeom>
        </p:spPr>
        <p:txBody>
          <a:bodyPr wrap="square">
            <a:spAutoFit/>
          </a:bodyPr>
          <a:lstStyle/>
          <a:p>
            <a:pPr algn="ctr"/>
            <a:r>
              <a:rPr lang="en-US" sz="1600" b="1" dirty="0">
                <a:solidFill>
                  <a:srgbClr val="1091E1"/>
                </a:solidFill>
                <a:latin typeface="Verdana" pitchFamily="34" charset="0"/>
                <a:ea typeface="Verdana" pitchFamily="34" charset="0"/>
                <a:cs typeface="Verdana" pitchFamily="34" charset="0"/>
              </a:rPr>
              <a:t>Mohamed S. Ebeida </a:t>
            </a:r>
            <a:br>
              <a:rPr lang="en-US" sz="1600" b="1" dirty="0">
                <a:solidFill>
                  <a:srgbClr val="1091E1"/>
                </a:solidFill>
                <a:latin typeface="Verdana" pitchFamily="34" charset="0"/>
                <a:ea typeface="Verdana" pitchFamily="34" charset="0"/>
                <a:cs typeface="Verdana" pitchFamily="34" charset="0"/>
              </a:rPr>
            </a:br>
            <a:r>
              <a:rPr lang="en-US" sz="1600" b="1" dirty="0">
                <a:solidFill>
                  <a:srgbClr val="FF0000"/>
                </a:solidFill>
                <a:latin typeface="Verdana" pitchFamily="34" charset="0"/>
                <a:ea typeface="Verdana" pitchFamily="34" charset="0"/>
                <a:cs typeface="Verdana" pitchFamily="34" charset="0"/>
              </a:rPr>
              <a:t>Ahmed H. Mahmoud - Muhammad A. Awad - Mohammed A. Mohammed </a:t>
            </a:r>
            <a:r>
              <a:rPr lang="en-US" sz="1600" b="1" dirty="0">
                <a:solidFill>
                  <a:srgbClr val="1091E1"/>
                </a:solidFill>
                <a:latin typeface="Verdana" pitchFamily="34" charset="0"/>
                <a:ea typeface="Verdana" pitchFamily="34" charset="0"/>
                <a:cs typeface="Verdana" pitchFamily="34" charset="0"/>
              </a:rPr>
              <a:t>Scott A. Mitchell </a:t>
            </a:r>
            <a:br>
              <a:rPr lang="en-US" sz="1600" b="1" dirty="0">
                <a:solidFill>
                  <a:srgbClr val="1091E1"/>
                </a:solidFill>
                <a:latin typeface="Verdana" pitchFamily="34" charset="0"/>
                <a:ea typeface="Verdana" pitchFamily="34" charset="0"/>
                <a:cs typeface="Verdana" pitchFamily="34" charset="0"/>
              </a:rPr>
            </a:br>
            <a:r>
              <a:rPr lang="en-US" sz="1600" b="1" dirty="0">
                <a:solidFill>
                  <a:srgbClr val="3729C3"/>
                </a:solidFill>
                <a:latin typeface="Verdana" pitchFamily="34" charset="0"/>
                <a:ea typeface="Verdana" pitchFamily="34" charset="0"/>
                <a:cs typeface="Verdana" pitchFamily="34" charset="0"/>
              </a:rPr>
              <a:t>Alexander Rand</a:t>
            </a:r>
            <a:r>
              <a:rPr lang="en-US" sz="1600" b="1" dirty="0">
                <a:latin typeface="Verdana" pitchFamily="34" charset="0"/>
                <a:ea typeface="Verdana" pitchFamily="34" charset="0"/>
                <a:cs typeface="Verdana" pitchFamily="34" charset="0"/>
              </a:rPr>
              <a:t> - </a:t>
            </a:r>
            <a:r>
              <a:rPr lang="en-US" sz="1600" b="1" dirty="0">
                <a:solidFill>
                  <a:srgbClr val="897709"/>
                </a:solidFill>
                <a:latin typeface="Verdana" pitchFamily="34" charset="0"/>
                <a:ea typeface="Verdana" pitchFamily="34" charset="0"/>
                <a:cs typeface="Verdana" pitchFamily="34" charset="0"/>
              </a:rPr>
              <a:t>John D. Owens</a:t>
            </a:r>
          </a:p>
        </p:txBody>
      </p:sp>
      <p:pic>
        <p:nvPicPr>
          <p:cNvPr id="161" name="Picture 16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1595" y="3008492"/>
            <a:ext cx="1666847" cy="42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p:nvPr/>
        </p:nvGrpSpPr>
        <p:grpSpPr>
          <a:xfrm>
            <a:off x="5003800" y="3327400"/>
            <a:ext cx="1223412" cy="2108199"/>
            <a:chOff x="1771650" y="3714750"/>
            <a:chExt cx="1223412" cy="2108199"/>
          </a:xfrm>
        </p:grpSpPr>
        <p:pic>
          <p:nvPicPr>
            <p:cNvPr id="2" name="Picture 1" descr="University_ar_clr.pn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860550" y="4337050"/>
              <a:ext cx="1002982" cy="1485899"/>
            </a:xfrm>
            <a:prstGeom prst="rect">
              <a:avLst/>
            </a:prstGeom>
          </p:spPr>
        </p:pic>
        <p:sp>
          <p:nvSpPr>
            <p:cNvPr id="4" name="TextBox 3"/>
            <p:cNvSpPr txBox="1"/>
            <p:nvPr/>
          </p:nvSpPr>
          <p:spPr>
            <a:xfrm>
              <a:off x="1771650" y="3714750"/>
              <a:ext cx="1223412" cy="646331"/>
            </a:xfrm>
            <a:prstGeom prst="rect">
              <a:avLst/>
            </a:prstGeom>
            <a:noFill/>
          </p:spPr>
          <p:txBody>
            <a:bodyPr wrap="none" rtlCol="0">
              <a:spAutoFit/>
            </a:bodyPr>
            <a:lstStyle/>
            <a:p>
              <a:r>
                <a:rPr lang="en-US" sz="1800" dirty="0">
                  <a:solidFill>
                    <a:srgbClr val="FF0000"/>
                  </a:solidFill>
                </a:rPr>
                <a:t>Alexandria</a:t>
              </a:r>
              <a:br>
                <a:rPr lang="en-US" sz="1800" dirty="0">
                  <a:solidFill>
                    <a:srgbClr val="FF0000"/>
                  </a:solidFill>
                </a:rPr>
              </a:br>
              <a:r>
                <a:rPr lang="en-US" sz="1800" dirty="0">
                  <a:solidFill>
                    <a:srgbClr val="FF0000"/>
                  </a:solidFill>
                </a:rPr>
                <a:t>University</a:t>
              </a:r>
            </a:p>
          </p:txBody>
        </p:sp>
      </p:grpSp>
      <p:grpSp>
        <p:nvGrpSpPr>
          <p:cNvPr id="11" name="Group 10"/>
          <p:cNvGrpSpPr/>
          <p:nvPr/>
        </p:nvGrpSpPr>
        <p:grpSpPr>
          <a:xfrm>
            <a:off x="2362200" y="3406558"/>
            <a:ext cx="2419579" cy="836768"/>
            <a:chOff x="3429000" y="3724058"/>
            <a:chExt cx="2419579" cy="836768"/>
          </a:xfrm>
        </p:grpSpPr>
        <p:pic>
          <p:nvPicPr>
            <p:cNvPr id="9" name="Picture 8" descr="sandia_national_laboratories_71354_crop.jpg"/>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429000" y="3724058"/>
              <a:ext cx="2006600" cy="797142"/>
            </a:xfrm>
            <a:prstGeom prst="rect">
              <a:avLst/>
            </a:prstGeom>
          </p:spPr>
        </p:pic>
        <p:sp>
          <p:nvSpPr>
            <p:cNvPr id="18" name="TextBox 17"/>
            <p:cNvSpPr txBox="1"/>
            <p:nvPr/>
          </p:nvSpPr>
          <p:spPr>
            <a:xfrm>
              <a:off x="4229100" y="3746500"/>
              <a:ext cx="1619479" cy="814326"/>
            </a:xfrm>
            <a:prstGeom prst="rect">
              <a:avLst/>
            </a:prstGeom>
            <a:solidFill>
              <a:schemeClr val="bg1"/>
            </a:solidFill>
          </p:spPr>
          <p:txBody>
            <a:bodyPr wrap="none" rtlCol="0">
              <a:spAutoFit/>
            </a:bodyPr>
            <a:lstStyle/>
            <a:p>
              <a:pPr>
                <a:lnSpc>
                  <a:spcPts val="1800"/>
                </a:lnSpc>
              </a:pPr>
              <a:r>
                <a:rPr lang="en-US" sz="1800" dirty="0">
                  <a:solidFill>
                    <a:srgbClr val="1091E1"/>
                  </a:solidFill>
                  <a:latin typeface="Verdana" pitchFamily="34" charset="0"/>
                  <a:ea typeface="Verdana" pitchFamily="34" charset="0"/>
                  <a:cs typeface="Verdana" pitchFamily="34" charset="0"/>
                </a:rPr>
                <a:t>Sandia</a:t>
              </a:r>
              <a:br>
                <a:rPr lang="en-US" sz="1800" dirty="0">
                  <a:solidFill>
                    <a:srgbClr val="1091E1"/>
                  </a:solidFill>
                  <a:latin typeface="Verdana" pitchFamily="34" charset="0"/>
                  <a:ea typeface="Verdana" pitchFamily="34" charset="0"/>
                  <a:cs typeface="Verdana" pitchFamily="34" charset="0"/>
                </a:rPr>
              </a:br>
              <a:r>
                <a:rPr lang="en-US" sz="1800" dirty="0">
                  <a:solidFill>
                    <a:srgbClr val="1091E1"/>
                  </a:solidFill>
                  <a:latin typeface="Verdana" pitchFamily="34" charset="0"/>
                  <a:ea typeface="Verdana" pitchFamily="34" charset="0"/>
                  <a:cs typeface="Verdana" pitchFamily="34" charset="0"/>
                </a:rPr>
                <a:t>National</a:t>
              </a:r>
            </a:p>
            <a:p>
              <a:pPr>
                <a:lnSpc>
                  <a:spcPts val="1800"/>
                </a:lnSpc>
              </a:pPr>
              <a:r>
                <a:rPr lang="en-US" sz="1800" dirty="0">
                  <a:solidFill>
                    <a:srgbClr val="1091E1"/>
                  </a:solidFill>
                  <a:latin typeface="Verdana" pitchFamily="34" charset="0"/>
                  <a:ea typeface="Verdana" pitchFamily="34" charset="0"/>
                  <a:cs typeface="Verdana" pitchFamily="34" charset="0"/>
                </a:rPr>
                <a:t>Laboratories</a:t>
              </a:r>
              <a:endParaRPr lang="en-US" sz="1800" dirty="0">
                <a:solidFill>
                  <a:srgbClr val="FF0000"/>
                </a:solidFill>
              </a:endParaRPr>
            </a:p>
          </p:txBody>
        </p:sp>
      </p:grpSp>
      <p:pic>
        <p:nvPicPr>
          <p:cNvPr id="10" name="Picture 9" descr="CD-adapco_Logo-1024x411.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7550" y="2719257"/>
            <a:ext cx="1720848" cy="690692"/>
          </a:xfrm>
          <a:prstGeom prst="rect">
            <a:avLst/>
          </a:prstGeom>
        </p:spPr>
      </p:pic>
      <p:sp>
        <p:nvSpPr>
          <p:cNvPr id="13" name="TextBox 12"/>
          <p:cNvSpPr txBox="1"/>
          <p:nvPr/>
        </p:nvSpPr>
        <p:spPr>
          <a:xfrm>
            <a:off x="6945437" y="5734050"/>
            <a:ext cx="2018501" cy="584776"/>
          </a:xfrm>
          <a:prstGeom prst="rect">
            <a:avLst/>
          </a:prstGeom>
          <a:noFill/>
        </p:spPr>
        <p:txBody>
          <a:bodyPr wrap="none" rtlCol="0">
            <a:spAutoFit/>
          </a:bodyPr>
          <a:lstStyle/>
          <a:p>
            <a:r>
              <a:rPr lang="en-US" sz="1600" dirty="0">
                <a:latin typeface="Verdana" pitchFamily="34" charset="0"/>
                <a:ea typeface="Verdana" pitchFamily="34" charset="0"/>
                <a:cs typeface="Verdana" pitchFamily="34" charset="0"/>
              </a:rPr>
              <a:t>presenter = Scott</a:t>
            </a:r>
          </a:p>
          <a:p>
            <a:endParaRPr lang="en-US" sz="1600" dirty="0"/>
          </a:p>
        </p:txBody>
      </p:sp>
      <p:sp>
        <p:nvSpPr>
          <p:cNvPr id="14" name="TextBox 13"/>
          <p:cNvSpPr txBox="1"/>
          <p:nvPr/>
        </p:nvSpPr>
        <p:spPr>
          <a:xfrm>
            <a:off x="8702954" y="2368550"/>
            <a:ext cx="441046" cy="461665"/>
          </a:xfrm>
          <a:prstGeom prst="rect">
            <a:avLst/>
          </a:prstGeom>
          <a:noFill/>
        </p:spPr>
        <p:txBody>
          <a:bodyPr wrap="none" rtlCol="0">
            <a:spAutoFit/>
          </a:bodyPr>
          <a:lstStyle/>
          <a:p>
            <a:r>
              <a:rPr lang="en-US" dirty="0"/>
              <a:t>7!</a:t>
            </a:r>
          </a:p>
        </p:txBody>
      </p:sp>
    </p:spTree>
    <p:extLst>
      <p:ext uri="{BB962C8B-B14F-4D97-AF65-F5344CB8AC3E}">
        <p14:creationId xmlns:p14="http://schemas.microsoft.com/office/powerpoint/2010/main" val="4830994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mar_colo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326" y="70884"/>
            <a:ext cx="8955019" cy="6716264"/>
          </a:xfrm>
          <a:prstGeom prst="rect">
            <a:avLst/>
          </a:prstGeom>
        </p:spPr>
      </p:pic>
      <p:sp>
        <p:nvSpPr>
          <p:cNvPr id="48" name="TextBox 47"/>
          <p:cNvSpPr txBox="1"/>
          <p:nvPr/>
        </p:nvSpPr>
        <p:spPr>
          <a:xfrm>
            <a:off x="457200" y="0"/>
            <a:ext cx="7624203" cy="523220"/>
          </a:xfrm>
          <a:prstGeom prst="rect">
            <a:avLst/>
          </a:prstGeom>
          <a:noFill/>
        </p:spPr>
        <p:txBody>
          <a:bodyPr wrap="none" rtlCol="0">
            <a:spAutoFit/>
          </a:bodyPr>
          <a:lstStyle/>
          <a:p>
            <a:pPr eaLnBrk="1" fontAlgn="auto" hangingPunct="1">
              <a:spcBef>
                <a:spcPts val="0"/>
              </a:spcBef>
              <a:spcAft>
                <a:spcPts val="0"/>
              </a:spcAft>
            </a:pPr>
            <a:r>
              <a:rPr lang="en-US" sz="2800" dirty="0">
                <a:solidFill>
                  <a:srgbClr val="FF0000"/>
                </a:solidFill>
                <a:latin typeface="Calibri"/>
              </a:rPr>
              <a:t>Mohamed Ebeida’s (first author’s) kids, in full color</a:t>
            </a:r>
          </a:p>
        </p:txBody>
      </p:sp>
      <p:sp>
        <p:nvSpPr>
          <p:cNvPr id="49" name="TextBox 48"/>
          <p:cNvSpPr txBox="1"/>
          <p:nvPr/>
        </p:nvSpPr>
        <p:spPr>
          <a:xfrm>
            <a:off x="2362200" y="1447800"/>
            <a:ext cx="871452" cy="400110"/>
          </a:xfrm>
          <a:prstGeom prst="rect">
            <a:avLst/>
          </a:prstGeom>
          <a:noFill/>
        </p:spPr>
        <p:txBody>
          <a:bodyPr wrap="none" rtlCol="0">
            <a:spAutoFit/>
          </a:bodyPr>
          <a:lstStyle/>
          <a:p>
            <a:pPr eaLnBrk="1" fontAlgn="auto" hangingPunct="1">
              <a:spcBef>
                <a:spcPts val="0"/>
              </a:spcBef>
              <a:spcAft>
                <a:spcPts val="0"/>
              </a:spcAft>
            </a:pPr>
            <a:r>
              <a:rPr lang="en-US" sz="2000" dirty="0">
                <a:solidFill>
                  <a:srgbClr val="1F497D"/>
                </a:solidFill>
                <a:latin typeface="Calibri"/>
              </a:rPr>
              <a:t>Meera</a:t>
            </a:r>
          </a:p>
        </p:txBody>
      </p:sp>
      <p:sp>
        <p:nvSpPr>
          <p:cNvPr id="50" name="TextBox 49"/>
          <p:cNvSpPr txBox="1"/>
          <p:nvPr/>
        </p:nvSpPr>
        <p:spPr>
          <a:xfrm>
            <a:off x="4343400" y="1219200"/>
            <a:ext cx="774571" cy="400110"/>
          </a:xfrm>
          <a:prstGeom prst="rect">
            <a:avLst/>
          </a:prstGeom>
          <a:noFill/>
        </p:spPr>
        <p:txBody>
          <a:bodyPr wrap="none" rtlCol="0">
            <a:spAutoFit/>
          </a:bodyPr>
          <a:lstStyle/>
          <a:p>
            <a:pPr eaLnBrk="1" fontAlgn="auto" hangingPunct="1">
              <a:spcBef>
                <a:spcPts val="0"/>
              </a:spcBef>
              <a:spcAft>
                <a:spcPts val="0"/>
              </a:spcAft>
            </a:pPr>
            <a:r>
              <a:rPr lang="en-US" sz="2000" dirty="0">
                <a:solidFill>
                  <a:srgbClr val="1F497D"/>
                </a:solidFill>
                <a:latin typeface="Calibri"/>
              </a:rPr>
              <a:t>Omar</a:t>
            </a:r>
          </a:p>
        </p:txBody>
      </p:sp>
    </p:spTree>
    <p:extLst>
      <p:ext uri="{BB962C8B-B14F-4D97-AF65-F5344CB8AC3E}">
        <p14:creationId xmlns:p14="http://schemas.microsoft.com/office/powerpoint/2010/main" val="1897369250"/>
      </p:ext>
    </p:extLst>
  </p:cSld>
  <p:clrMapOvr>
    <a:masterClrMapping/>
  </p:clrMapOvr>
  <mc:AlternateContent xmlns:mc="http://schemas.openxmlformats.org/markup-compatibility/2006" xmlns:p14="http://schemas.microsoft.com/office/powerpoint/2010/main">
    <mc:Choice Requires="p14">
      <p:transition p14:dur="100" advClick="0" advTm="3000">
        <p:cut/>
      </p:transition>
    </mc:Choice>
    <mc:Fallback xmlns="">
      <p:transition xmlns:p14="http://schemas.microsoft.com/office/powerpoint/2010/main" advClick="0" advTm="3000">
        <p:cut/>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ar.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914400"/>
            <a:ext cx="2743200" cy="2057400"/>
          </a:xfrm>
          <a:prstGeom prst="rect">
            <a:avLst/>
          </a:prstGeom>
        </p:spPr>
      </p:pic>
      <p:sp>
        <p:nvSpPr>
          <p:cNvPr id="11" name="TextBox 10"/>
          <p:cNvSpPr txBox="1"/>
          <p:nvPr/>
        </p:nvSpPr>
        <p:spPr>
          <a:xfrm>
            <a:off x="-76200" y="457200"/>
            <a:ext cx="342900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 1. grayscale -&gt; sizing function for </a:t>
            </a:r>
          </a:p>
        </p:txBody>
      </p:sp>
      <p:sp>
        <p:nvSpPr>
          <p:cNvPr id="12" name="TextBox 11"/>
          <p:cNvSpPr txBox="1"/>
          <p:nvPr/>
        </p:nvSpPr>
        <p:spPr>
          <a:xfrm>
            <a:off x="762000" y="5715000"/>
            <a:ext cx="1318202"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edge-detect</a:t>
            </a:r>
          </a:p>
        </p:txBody>
      </p:sp>
      <p:cxnSp>
        <p:nvCxnSpPr>
          <p:cNvPr id="14" name="Straight Arrow Connector 13"/>
          <p:cNvCxnSpPr>
            <a:stCxn id="4" idx="2"/>
          </p:cNvCxnSpPr>
          <p:nvPr/>
        </p:nvCxnSpPr>
        <p:spPr>
          <a:xfrm>
            <a:off x="1371600" y="2971800"/>
            <a:ext cx="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743200" y="4610100"/>
            <a:ext cx="381000" cy="114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895600" y="1219200"/>
            <a:ext cx="1752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055124" y="628471"/>
            <a:ext cx="1545202" cy="1200329"/>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2. Stippling via</a:t>
            </a:r>
            <a:br>
              <a:rPr lang="en-US" sz="1800" dirty="0">
                <a:solidFill>
                  <a:prstClr val="black"/>
                </a:solidFill>
                <a:latin typeface="Calibri"/>
              </a:rPr>
            </a:br>
            <a:r>
              <a:rPr lang="en-US" sz="1800" dirty="0">
                <a:solidFill>
                  <a:prstClr val="black"/>
                </a:solidFill>
                <a:latin typeface="Calibri"/>
              </a:rPr>
              <a:t>Maximal </a:t>
            </a:r>
          </a:p>
          <a:p>
            <a:pPr eaLnBrk="1" fontAlgn="auto" hangingPunct="1">
              <a:spcBef>
                <a:spcPts val="0"/>
              </a:spcBef>
              <a:spcAft>
                <a:spcPts val="0"/>
              </a:spcAft>
            </a:pPr>
            <a:r>
              <a:rPr lang="en-US" sz="1800" dirty="0">
                <a:solidFill>
                  <a:prstClr val="black"/>
                </a:solidFill>
                <a:latin typeface="Calibri"/>
              </a:rPr>
              <a:t>Poisson-Disk</a:t>
            </a:r>
          </a:p>
          <a:p>
            <a:pPr eaLnBrk="1" fontAlgn="auto" hangingPunct="1">
              <a:spcBef>
                <a:spcPts val="0"/>
              </a:spcBef>
              <a:spcAft>
                <a:spcPts val="0"/>
              </a:spcAft>
            </a:pPr>
            <a:r>
              <a:rPr lang="en-US" sz="1800" dirty="0">
                <a:solidFill>
                  <a:prstClr val="black"/>
                </a:solidFill>
                <a:latin typeface="Calibri"/>
              </a:rPr>
              <a:t>Sampling</a:t>
            </a:r>
          </a:p>
        </p:txBody>
      </p:sp>
      <p:grpSp>
        <p:nvGrpSpPr>
          <p:cNvPr id="6" name="Group 5"/>
          <p:cNvGrpSpPr/>
          <p:nvPr/>
        </p:nvGrpSpPr>
        <p:grpSpPr>
          <a:xfrm>
            <a:off x="2743200" y="1752600"/>
            <a:ext cx="6400800" cy="4882896"/>
            <a:chOff x="2743200" y="1752600"/>
            <a:chExt cx="6400800" cy="4882896"/>
          </a:xfrm>
        </p:grpSpPr>
        <p:pic>
          <p:nvPicPr>
            <p:cNvPr id="10" name="Picture 9" descr="sippling_sifted2-screensho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8146" y="3520440"/>
              <a:ext cx="4165854" cy="3115056"/>
            </a:xfrm>
            <a:prstGeom prst="rect">
              <a:avLst/>
            </a:prstGeom>
          </p:spPr>
        </p:pic>
        <p:cxnSp>
          <p:nvCxnSpPr>
            <p:cNvPr id="18" name="Straight Arrow Connector 17"/>
            <p:cNvCxnSpPr/>
            <p:nvPr/>
          </p:nvCxnSpPr>
          <p:spPr>
            <a:xfrm flipV="1">
              <a:off x="2743200" y="4191000"/>
              <a:ext cx="381000" cy="419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4876800" y="1752600"/>
              <a:ext cx="0" cy="327660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048000" y="2133600"/>
              <a:ext cx="2133900" cy="2862323"/>
            </a:xfrm>
            <a:prstGeom prst="rect">
              <a:avLst/>
            </a:prstGeom>
            <a:noFill/>
          </p:spPr>
          <p:txBody>
            <a:bodyPr wrap="square" rtlCol="0">
              <a:spAutoFit/>
            </a:bodyPr>
            <a:lstStyle/>
            <a:p>
              <a:pPr eaLnBrk="1" fontAlgn="auto" hangingPunct="1">
                <a:spcBef>
                  <a:spcPts val="0"/>
                </a:spcBef>
                <a:spcAft>
                  <a:spcPts val="0"/>
                </a:spcAft>
              </a:pPr>
              <a:r>
                <a:rPr lang="en-US" sz="1800" dirty="0">
                  <a:solidFill>
                    <a:srgbClr val="FF0000"/>
                  </a:solidFill>
                  <a:latin typeface="Calibri"/>
                </a:rPr>
                <a:t>3. </a:t>
              </a:r>
              <a:br>
                <a:rPr lang="en-US" sz="1800" dirty="0">
                  <a:solidFill>
                    <a:srgbClr val="FF0000"/>
                  </a:solidFill>
                  <a:latin typeface="Calibri"/>
                </a:rPr>
              </a:br>
              <a:r>
                <a:rPr lang="en-US" sz="1800" dirty="0">
                  <a:solidFill>
                    <a:srgbClr val="FF0000"/>
                  </a:solidFill>
                  <a:latin typeface="Calibri"/>
                </a:rPr>
                <a:t>Sift points</a:t>
              </a:r>
            </a:p>
            <a:p>
              <a:pPr eaLnBrk="1" fontAlgn="auto" hangingPunct="1">
                <a:spcBef>
                  <a:spcPts val="0"/>
                </a:spcBef>
                <a:spcAft>
                  <a:spcPts val="0"/>
                </a:spcAft>
              </a:pPr>
              <a:endParaRPr lang="en-US" sz="1800" dirty="0">
                <a:solidFill>
                  <a:srgbClr val="FF0000"/>
                </a:solidFill>
                <a:latin typeface="Calibri"/>
              </a:endParaRPr>
            </a:p>
            <a:p>
              <a:pPr eaLnBrk="1" fontAlgn="auto" hangingPunct="1">
                <a:spcBef>
                  <a:spcPts val="0"/>
                </a:spcBef>
                <a:spcAft>
                  <a:spcPts val="0"/>
                </a:spcAft>
              </a:pPr>
              <a:r>
                <a:rPr lang="en-US" sz="1800" dirty="0">
                  <a:solidFill>
                    <a:srgbClr val="FF0000"/>
                  </a:solidFill>
                  <a:latin typeface="Calibri"/>
                </a:rPr>
                <a:t>Replace 2 for 1.</a:t>
              </a:r>
            </a:p>
            <a:p>
              <a:pPr eaLnBrk="1" fontAlgn="auto" hangingPunct="1">
                <a:spcBef>
                  <a:spcPts val="0"/>
                </a:spcBef>
                <a:spcAft>
                  <a:spcPts val="0"/>
                </a:spcAft>
              </a:pPr>
              <a:endParaRPr lang="en-US" sz="1800" dirty="0">
                <a:solidFill>
                  <a:srgbClr val="FF0000"/>
                </a:solidFill>
                <a:latin typeface="Calibri"/>
              </a:endParaRPr>
            </a:p>
            <a:p>
              <a:pPr eaLnBrk="1" fontAlgn="auto" hangingPunct="1">
                <a:spcBef>
                  <a:spcPts val="0"/>
                </a:spcBef>
                <a:spcAft>
                  <a:spcPts val="0"/>
                </a:spcAft>
              </a:pPr>
              <a:r>
                <a:rPr lang="en-US" sz="1800" dirty="0">
                  <a:solidFill>
                    <a:srgbClr val="FF0000"/>
                  </a:solidFill>
                  <a:latin typeface="Calibri"/>
                </a:rPr>
                <a:t>Respect original</a:t>
              </a:r>
            </a:p>
            <a:p>
              <a:pPr eaLnBrk="1" fontAlgn="auto" hangingPunct="1">
                <a:spcBef>
                  <a:spcPts val="0"/>
                </a:spcBef>
                <a:spcAft>
                  <a:spcPts val="0"/>
                </a:spcAft>
              </a:pPr>
              <a:r>
                <a:rPr lang="en-US" sz="1800" dirty="0">
                  <a:solidFill>
                    <a:srgbClr val="FF0000"/>
                  </a:solidFill>
                  <a:latin typeface="Calibri"/>
                </a:rPr>
                <a:t>sizing function.</a:t>
              </a:r>
            </a:p>
            <a:p>
              <a:pPr eaLnBrk="1" fontAlgn="auto" hangingPunct="1">
                <a:spcBef>
                  <a:spcPts val="0"/>
                </a:spcBef>
                <a:spcAft>
                  <a:spcPts val="0"/>
                </a:spcAft>
              </a:pPr>
              <a:endParaRPr lang="en-US" sz="1800" dirty="0">
                <a:solidFill>
                  <a:srgbClr val="FF0000"/>
                </a:solidFill>
                <a:latin typeface="Calibri"/>
              </a:endParaRPr>
            </a:p>
            <a:p>
              <a:pPr eaLnBrk="1" fontAlgn="auto" hangingPunct="1">
                <a:spcBef>
                  <a:spcPts val="0"/>
                </a:spcBef>
                <a:spcAft>
                  <a:spcPts val="0"/>
                </a:spcAft>
              </a:pPr>
              <a:r>
                <a:rPr lang="en-US" sz="1800" dirty="0">
                  <a:solidFill>
                    <a:srgbClr val="FF0000"/>
                  </a:solidFill>
                  <a:latin typeface="Calibri"/>
                </a:rPr>
                <a:t>Fewer points</a:t>
              </a:r>
            </a:p>
            <a:p>
              <a:pPr eaLnBrk="1" fontAlgn="auto" hangingPunct="1">
                <a:spcBef>
                  <a:spcPts val="0"/>
                </a:spcBef>
                <a:spcAft>
                  <a:spcPts val="0"/>
                </a:spcAft>
              </a:pPr>
              <a:r>
                <a:rPr lang="en-US" sz="1800" dirty="0">
                  <a:solidFill>
                    <a:srgbClr val="FF0000"/>
                  </a:solidFill>
                  <a:latin typeface="Calibri"/>
                </a:rPr>
                <a:t>Minimal quality loss</a:t>
              </a:r>
            </a:p>
          </p:txBody>
        </p:sp>
      </p:grpSp>
      <p:sp>
        <p:nvSpPr>
          <p:cNvPr id="7" name="TextBox 6"/>
          <p:cNvSpPr txBox="1"/>
          <p:nvPr/>
        </p:nvSpPr>
        <p:spPr>
          <a:xfrm>
            <a:off x="114300" y="63500"/>
            <a:ext cx="1637738" cy="461665"/>
          </a:xfrm>
          <a:prstGeom prst="rect">
            <a:avLst/>
          </a:prstGeom>
          <a:noFill/>
        </p:spPr>
        <p:txBody>
          <a:bodyPr wrap="none" rtlCol="0">
            <a:spAutoFit/>
          </a:bodyPr>
          <a:lstStyle/>
          <a:p>
            <a:r>
              <a:rPr lang="en-US" dirty="0"/>
              <a:t>Application</a:t>
            </a:r>
          </a:p>
        </p:txBody>
      </p:sp>
      <p:sp>
        <p:nvSpPr>
          <p:cNvPr id="19" name="TextBox 18"/>
          <p:cNvSpPr txBox="1"/>
          <p:nvPr/>
        </p:nvSpPr>
        <p:spPr>
          <a:xfrm>
            <a:off x="2784235" y="5378647"/>
            <a:ext cx="2133900" cy="923330"/>
          </a:xfrm>
          <a:prstGeom prst="rect">
            <a:avLst/>
          </a:prstGeom>
          <a:noFill/>
        </p:spPr>
        <p:txBody>
          <a:bodyPr wrap="square" rtlCol="0">
            <a:spAutoFit/>
          </a:bodyPr>
          <a:lstStyle/>
          <a:p>
            <a:pPr eaLnBrk="1" fontAlgn="auto" hangingPunct="1">
              <a:spcBef>
                <a:spcPts val="0"/>
              </a:spcBef>
              <a:spcAft>
                <a:spcPts val="0"/>
              </a:spcAft>
            </a:pPr>
            <a:r>
              <a:rPr lang="en-US" sz="1800" dirty="0">
                <a:solidFill>
                  <a:srgbClr val="0000FF"/>
                </a:solidFill>
                <a:latin typeface="Calibri"/>
              </a:rPr>
              <a:t>Universally lighter, but features still distinct</a:t>
            </a:r>
          </a:p>
        </p:txBody>
      </p:sp>
      <p:pic>
        <p:nvPicPr>
          <p:cNvPr id="21" name="Picture 20" descr="stipling_mps2.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61350" y="80010"/>
            <a:ext cx="4182650" cy="3133052"/>
          </a:xfrm>
          <a:prstGeom prst="rect">
            <a:avLst/>
          </a:prstGeom>
        </p:spPr>
      </p:pic>
      <p:pic>
        <p:nvPicPr>
          <p:cNvPr id="8" name="Picture 7" descr="omar_b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36" y="3674427"/>
            <a:ext cx="2720764" cy="2040573"/>
          </a:xfrm>
          <a:prstGeom prst="rect">
            <a:avLst/>
          </a:prstGeom>
        </p:spPr>
      </p:pic>
    </p:spTree>
    <p:extLst>
      <p:ext uri="{BB962C8B-B14F-4D97-AF65-F5344CB8AC3E}">
        <p14:creationId xmlns:p14="http://schemas.microsoft.com/office/powerpoint/2010/main" val="3141345897"/>
      </p:ext>
    </p:extLst>
  </p:cSld>
  <p:clrMapOvr>
    <a:masterClrMapping/>
  </p:clrMapOvr>
  <mc:AlternateContent xmlns:mc="http://schemas.openxmlformats.org/markup-compatibility/2006" xmlns:p14="http://schemas.microsoft.com/office/powerpoint/2010/main">
    <mc:Choice Requires="p14">
      <p:transition p14:dur="100" advClick="0" advTm="14000">
        <p:cut/>
      </p:transition>
    </mc:Choice>
    <mc:Fallback xmlns="">
      <p:transition xmlns:p14="http://schemas.microsoft.com/office/powerpoint/2010/main" advClick="0" advTm="14000">
        <p:cut/>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74950" y="0"/>
            <a:ext cx="4984750" cy="1477328"/>
          </a:xfrm>
          <a:prstGeom prst="rect">
            <a:avLst/>
          </a:prstGeom>
          <a:noFill/>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Input point sets – improve them</a:t>
            </a:r>
            <a:r>
              <a:rPr lang="en-US" sz="1800" dirty="0">
                <a:solidFill>
                  <a:prstClr val="black"/>
                </a:solidFill>
                <a:latin typeface="Calibri"/>
              </a:rPr>
              <a:t/>
            </a:r>
            <a:br>
              <a:rPr lang="en-US" sz="1800" dirty="0">
                <a:solidFill>
                  <a:prstClr val="black"/>
                </a:solidFill>
                <a:latin typeface="Calibri"/>
              </a:rPr>
            </a:br>
            <a:r>
              <a:rPr lang="en-US" sz="1800" dirty="0">
                <a:solidFill>
                  <a:prstClr val="black"/>
                </a:solidFill>
                <a:latin typeface="Calibri"/>
              </a:rPr>
              <a:t>Sifting </a:t>
            </a:r>
            <a:r>
              <a:rPr lang="en-US" sz="1800" dirty="0" smtClean="0">
                <a:solidFill>
                  <a:prstClr val="black"/>
                </a:solidFill>
                <a:latin typeface="Calibri"/>
              </a:rPr>
              <a:t>points from</a:t>
            </a:r>
            <a:endParaRPr lang="en-US" sz="1800" dirty="0">
              <a:solidFill>
                <a:prstClr val="black"/>
              </a:solidFill>
              <a:latin typeface="Calibri"/>
            </a:endParaRPr>
          </a:p>
          <a:p>
            <a:pPr eaLnBrk="1" fontAlgn="auto" hangingPunct="1">
              <a:spcBef>
                <a:spcPts val="0"/>
              </a:spcBef>
              <a:spcAft>
                <a:spcPts val="0"/>
              </a:spcAft>
            </a:pPr>
            <a:r>
              <a:rPr lang="en-US" sz="1800" dirty="0">
                <a:solidFill>
                  <a:prstClr val="black"/>
                </a:solidFill>
                <a:latin typeface="Calibri"/>
              </a:rPr>
              <a:t>    </a:t>
            </a:r>
            <a:r>
              <a:rPr lang="en-US" sz="1800" b="1" dirty="0">
                <a:solidFill>
                  <a:prstClr val="black"/>
                </a:solidFill>
                <a:latin typeface="Calibri"/>
              </a:rPr>
              <a:t>DR</a:t>
            </a:r>
            <a:r>
              <a:rPr lang="en-US" sz="1800" dirty="0">
                <a:solidFill>
                  <a:prstClr val="black"/>
                </a:solidFill>
                <a:latin typeface="Calibri"/>
              </a:rPr>
              <a:t> Delaunay Refinement</a:t>
            </a:r>
          </a:p>
          <a:p>
            <a:pPr eaLnBrk="1" fontAlgn="auto" hangingPunct="1">
              <a:spcBef>
                <a:spcPts val="0"/>
              </a:spcBef>
              <a:spcAft>
                <a:spcPts val="0"/>
              </a:spcAft>
            </a:pPr>
            <a:r>
              <a:rPr lang="en-US" sz="1800" dirty="0">
                <a:solidFill>
                  <a:prstClr val="black"/>
                </a:solidFill>
                <a:latin typeface="Calibri"/>
              </a:rPr>
              <a:t>      </a:t>
            </a:r>
            <a:r>
              <a:rPr lang="en-US" sz="1800" b="1" dirty="0">
                <a:solidFill>
                  <a:prstClr val="black"/>
                </a:solidFill>
                <a:latin typeface="Calibri"/>
              </a:rPr>
              <a:t>ODR</a:t>
            </a:r>
            <a:r>
              <a:rPr lang="en-US" sz="1800" dirty="0">
                <a:solidFill>
                  <a:prstClr val="black"/>
                </a:solidFill>
                <a:latin typeface="Calibri"/>
              </a:rPr>
              <a:t> Delaunay Refinement w/ Off-centers </a:t>
            </a:r>
          </a:p>
          <a:p>
            <a:pPr eaLnBrk="1" fontAlgn="auto" hangingPunct="1">
              <a:spcBef>
                <a:spcPts val="0"/>
              </a:spcBef>
              <a:spcAft>
                <a:spcPts val="0"/>
              </a:spcAft>
            </a:pPr>
            <a:r>
              <a:rPr lang="en-US" sz="1800" b="1" dirty="0">
                <a:solidFill>
                  <a:prstClr val="black"/>
                </a:solidFill>
                <a:latin typeface="Calibri"/>
              </a:rPr>
              <a:t>    MPS</a:t>
            </a:r>
            <a:r>
              <a:rPr lang="en-US" sz="1800" dirty="0">
                <a:solidFill>
                  <a:prstClr val="black"/>
                </a:solidFill>
                <a:latin typeface="Calibri"/>
              </a:rPr>
              <a:t> Maximal Poisson-disk Sampling</a:t>
            </a:r>
          </a:p>
        </p:txBody>
      </p:sp>
      <p:sp>
        <p:nvSpPr>
          <p:cNvPr id="26" name="TextBox 25"/>
          <p:cNvSpPr txBox="1"/>
          <p:nvPr/>
        </p:nvSpPr>
        <p:spPr>
          <a:xfrm>
            <a:off x="640287" y="1968500"/>
            <a:ext cx="3067591" cy="954107"/>
          </a:xfrm>
          <a:prstGeom prst="rect">
            <a:avLst/>
          </a:prstGeom>
          <a:noFill/>
        </p:spPr>
        <p:txBody>
          <a:bodyPr wrap="none" rtlCol="0">
            <a:spAutoFit/>
          </a:bodyPr>
          <a:lstStyle/>
          <a:p>
            <a:pPr algn="ctr"/>
            <a:r>
              <a:rPr lang="en-US" sz="1400" dirty="0" smtClean="0"/>
              <a:t>MPS – Maximal Poisson-disk Sampling</a:t>
            </a:r>
            <a:r>
              <a:rPr lang="en-US" sz="1400" dirty="0"/>
              <a:t/>
            </a:r>
            <a:br>
              <a:rPr lang="en-US" sz="1400" dirty="0"/>
            </a:br>
            <a:r>
              <a:rPr lang="en-US" sz="1400" dirty="0">
                <a:solidFill>
                  <a:srgbClr val="FF0000"/>
                </a:solidFill>
              </a:rPr>
              <a:t>new disk</a:t>
            </a:r>
          </a:p>
          <a:p>
            <a:pPr algn="ctr"/>
            <a:r>
              <a:rPr lang="en-US" sz="1400" dirty="0"/>
              <a:t>global uniform random locations</a:t>
            </a:r>
          </a:p>
          <a:p>
            <a:pPr algn="ctr"/>
            <a:r>
              <a:rPr lang="en-US" sz="1400" dirty="0"/>
              <a:t>outside </a:t>
            </a:r>
            <a:r>
              <a:rPr lang="en-US" sz="1400" dirty="0">
                <a:solidFill>
                  <a:schemeClr val="tx2"/>
                </a:solidFill>
              </a:rPr>
              <a:t>prior disks</a:t>
            </a:r>
          </a:p>
        </p:txBody>
      </p:sp>
      <p:grpSp>
        <p:nvGrpSpPr>
          <p:cNvPr id="27" name="Group 26"/>
          <p:cNvGrpSpPr/>
          <p:nvPr/>
        </p:nvGrpSpPr>
        <p:grpSpPr>
          <a:xfrm>
            <a:off x="291043" y="3082927"/>
            <a:ext cx="3589866" cy="3547533"/>
            <a:chOff x="957793" y="2543177"/>
            <a:chExt cx="3589866" cy="3547533"/>
          </a:xfrm>
        </p:grpSpPr>
        <p:sp>
          <p:nvSpPr>
            <p:cNvPr id="28" name="Rectangle 27"/>
            <p:cNvSpPr/>
            <p:nvPr/>
          </p:nvSpPr>
          <p:spPr bwMode="auto">
            <a:xfrm>
              <a:off x="1382183" y="2965450"/>
              <a:ext cx="2743200" cy="2743200"/>
            </a:xfrm>
            <a:prstGeom prst="rect">
              <a:avLst/>
            </a:prstGeom>
            <a:solidFill>
              <a:srgbClr val="FFFF00">
                <a:alpha val="1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nvGrpSpPr>
            <p:cNvPr id="29" name="Group 28"/>
            <p:cNvGrpSpPr/>
            <p:nvPr/>
          </p:nvGrpSpPr>
          <p:grpSpPr>
            <a:xfrm>
              <a:off x="1287992" y="4431244"/>
              <a:ext cx="914400" cy="914400"/>
              <a:chOff x="1014942" y="4818592"/>
              <a:chExt cx="914400" cy="914400"/>
            </a:xfrm>
          </p:grpSpPr>
          <p:sp>
            <p:nvSpPr>
              <p:cNvPr id="8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8" name="Oval 8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0" name="Group 29"/>
            <p:cNvGrpSpPr/>
            <p:nvPr/>
          </p:nvGrpSpPr>
          <p:grpSpPr>
            <a:xfrm>
              <a:off x="3116793" y="3262843"/>
              <a:ext cx="914400" cy="914400"/>
              <a:chOff x="1014942" y="4818592"/>
              <a:chExt cx="914400" cy="914400"/>
            </a:xfrm>
          </p:grpSpPr>
          <p:sp>
            <p:nvSpPr>
              <p:cNvPr id="8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6" name="Oval 8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1033993" y="2593977"/>
              <a:ext cx="914400" cy="914400"/>
              <a:chOff x="1014942" y="4818592"/>
              <a:chExt cx="914400" cy="914400"/>
            </a:xfrm>
          </p:grpSpPr>
          <p:sp>
            <p:nvSpPr>
              <p:cNvPr id="8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4" name="Oval 8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 name="Group 31"/>
            <p:cNvGrpSpPr/>
            <p:nvPr/>
          </p:nvGrpSpPr>
          <p:grpSpPr>
            <a:xfrm>
              <a:off x="957793" y="3728510"/>
              <a:ext cx="914400" cy="914400"/>
              <a:chOff x="1014942" y="4818592"/>
              <a:chExt cx="914400" cy="914400"/>
            </a:xfrm>
          </p:grpSpPr>
          <p:sp>
            <p:nvSpPr>
              <p:cNvPr id="8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2" name="Oval 8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p:cNvGrpSpPr/>
            <p:nvPr/>
          </p:nvGrpSpPr>
          <p:grpSpPr>
            <a:xfrm>
              <a:off x="1694393" y="3796243"/>
              <a:ext cx="914400" cy="914400"/>
              <a:chOff x="1014942" y="4818592"/>
              <a:chExt cx="914400" cy="914400"/>
            </a:xfrm>
          </p:grpSpPr>
          <p:sp>
            <p:nvSpPr>
              <p:cNvPr id="7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0" name="Oval 7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3633259" y="4625977"/>
              <a:ext cx="914400" cy="914400"/>
              <a:chOff x="1014942" y="4818592"/>
              <a:chExt cx="914400" cy="914400"/>
            </a:xfrm>
          </p:grpSpPr>
          <p:sp>
            <p:nvSpPr>
              <p:cNvPr id="7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8" name="Oval 7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3159126" y="4498977"/>
              <a:ext cx="914400" cy="914400"/>
              <a:chOff x="1014942" y="4818592"/>
              <a:chExt cx="914400" cy="914400"/>
            </a:xfrm>
          </p:grpSpPr>
          <p:sp>
            <p:nvSpPr>
              <p:cNvPr id="7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6" name="Oval 7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2828926" y="4922311"/>
              <a:ext cx="914400" cy="914400"/>
              <a:chOff x="1014942" y="4818592"/>
              <a:chExt cx="914400" cy="914400"/>
            </a:xfrm>
          </p:grpSpPr>
          <p:sp>
            <p:nvSpPr>
              <p:cNvPr id="7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4" name="Oval 7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3446992" y="2864910"/>
              <a:ext cx="914400" cy="914400"/>
              <a:chOff x="1014942" y="4818592"/>
              <a:chExt cx="914400" cy="914400"/>
            </a:xfrm>
          </p:grpSpPr>
          <p:sp>
            <p:nvSpPr>
              <p:cNvPr id="7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2" name="Oval 7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2930526" y="2780244"/>
              <a:ext cx="914400" cy="914400"/>
              <a:chOff x="1014942" y="4818592"/>
              <a:chExt cx="914400" cy="914400"/>
            </a:xfrm>
          </p:grpSpPr>
          <p:sp>
            <p:nvSpPr>
              <p:cNvPr id="6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0" name="Oval 6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2219325" y="5108577"/>
              <a:ext cx="914400" cy="914400"/>
              <a:chOff x="1014942" y="4818592"/>
              <a:chExt cx="914400" cy="914400"/>
            </a:xfrm>
          </p:grpSpPr>
          <p:sp>
            <p:nvSpPr>
              <p:cNvPr id="6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8" name="Oval 6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3303059" y="5125511"/>
              <a:ext cx="914400" cy="914400"/>
              <a:chOff x="1014942" y="4818592"/>
              <a:chExt cx="914400" cy="914400"/>
            </a:xfrm>
          </p:grpSpPr>
          <p:sp>
            <p:nvSpPr>
              <p:cNvPr id="6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6" name="Oval 6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2100793" y="3008844"/>
              <a:ext cx="914400" cy="914400"/>
              <a:chOff x="1014942" y="4818592"/>
              <a:chExt cx="914400" cy="914400"/>
            </a:xfrm>
          </p:grpSpPr>
          <p:sp>
            <p:nvSpPr>
              <p:cNvPr id="6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4" name="Oval 6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p:cNvGrpSpPr/>
            <p:nvPr/>
          </p:nvGrpSpPr>
          <p:grpSpPr>
            <a:xfrm>
              <a:off x="2160059" y="3593044"/>
              <a:ext cx="914400" cy="914400"/>
              <a:chOff x="1014942" y="4818592"/>
              <a:chExt cx="914400" cy="914400"/>
            </a:xfrm>
          </p:grpSpPr>
          <p:sp>
            <p:nvSpPr>
              <p:cNvPr id="6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2" name="Oval 6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p:cNvGrpSpPr/>
            <p:nvPr/>
          </p:nvGrpSpPr>
          <p:grpSpPr>
            <a:xfrm>
              <a:off x="1084792" y="3152777"/>
              <a:ext cx="914400" cy="914400"/>
              <a:chOff x="1014942" y="4818592"/>
              <a:chExt cx="914400" cy="914400"/>
            </a:xfrm>
          </p:grpSpPr>
          <p:sp>
            <p:nvSpPr>
              <p:cNvPr id="5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0" name="Oval 5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a:off x="2287059" y="2543177"/>
              <a:ext cx="914400" cy="914400"/>
              <a:chOff x="1014942" y="4818592"/>
              <a:chExt cx="914400" cy="914400"/>
            </a:xfrm>
          </p:grpSpPr>
          <p:sp>
            <p:nvSpPr>
              <p:cNvPr id="5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8" name="Oval 5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1626659" y="2577043"/>
              <a:ext cx="914400" cy="914400"/>
              <a:chOff x="1014942" y="4818592"/>
              <a:chExt cx="914400" cy="914400"/>
            </a:xfrm>
          </p:grpSpPr>
          <p:sp>
            <p:nvSpPr>
              <p:cNvPr id="5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6" name="Oval 5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p:cNvGrpSpPr/>
            <p:nvPr/>
          </p:nvGrpSpPr>
          <p:grpSpPr>
            <a:xfrm>
              <a:off x="2227792" y="4338111"/>
              <a:ext cx="914400" cy="914400"/>
              <a:chOff x="1014942" y="4818592"/>
              <a:chExt cx="914400" cy="914400"/>
            </a:xfrm>
          </p:grpSpPr>
          <p:sp>
            <p:nvSpPr>
              <p:cNvPr id="5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4" name="Oval 5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1694391" y="5176310"/>
              <a:ext cx="914400" cy="914400"/>
              <a:chOff x="1014942" y="4818592"/>
              <a:chExt cx="914400" cy="914400"/>
            </a:xfrm>
          </p:grpSpPr>
          <p:sp>
            <p:nvSpPr>
              <p:cNvPr id="5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2" name="Oval 5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8" name="Group 47"/>
            <p:cNvGrpSpPr/>
            <p:nvPr/>
          </p:nvGrpSpPr>
          <p:grpSpPr>
            <a:xfrm>
              <a:off x="3616325" y="3313643"/>
              <a:ext cx="914400" cy="914400"/>
              <a:chOff x="1014942" y="4818592"/>
              <a:chExt cx="914400" cy="914400"/>
            </a:xfrm>
          </p:grpSpPr>
          <p:sp>
            <p:nvSpPr>
              <p:cNvPr id="4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0" name="Oval 4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91" name="Straight Arrow Connector 90"/>
          <p:cNvCxnSpPr>
            <a:stCxn id="26" idx="2"/>
          </p:cNvCxnSpPr>
          <p:nvPr/>
        </p:nvCxnSpPr>
        <p:spPr>
          <a:xfrm>
            <a:off x="2174083" y="2922607"/>
            <a:ext cx="486567" cy="19224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3" name="Straight Arrow Connector 92"/>
          <p:cNvCxnSpPr>
            <a:stCxn id="26" idx="2"/>
          </p:cNvCxnSpPr>
          <p:nvPr/>
        </p:nvCxnSpPr>
        <p:spPr>
          <a:xfrm flipH="1">
            <a:off x="1428753" y="2922607"/>
            <a:ext cx="745330" cy="13255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4" name="Straight Arrow Connector 93"/>
          <p:cNvCxnSpPr>
            <a:stCxn id="26" idx="2"/>
          </p:cNvCxnSpPr>
          <p:nvPr/>
        </p:nvCxnSpPr>
        <p:spPr>
          <a:xfrm flipH="1">
            <a:off x="1562103" y="2922607"/>
            <a:ext cx="611980" cy="27225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a:stCxn id="26" idx="2"/>
          </p:cNvCxnSpPr>
          <p:nvPr/>
        </p:nvCxnSpPr>
        <p:spPr>
          <a:xfrm flipH="1">
            <a:off x="901703" y="2922607"/>
            <a:ext cx="1272380" cy="31733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37" name="Group 136"/>
          <p:cNvGrpSpPr/>
          <p:nvPr/>
        </p:nvGrpSpPr>
        <p:grpSpPr>
          <a:xfrm>
            <a:off x="5705476" y="2456394"/>
            <a:ext cx="1857374" cy="2692400"/>
            <a:chOff x="5705476" y="2456394"/>
            <a:chExt cx="1857374" cy="2692400"/>
          </a:xfrm>
        </p:grpSpPr>
        <p:grpSp>
          <p:nvGrpSpPr>
            <p:cNvPr id="103" name="Group 102"/>
            <p:cNvGrpSpPr/>
            <p:nvPr/>
          </p:nvGrpSpPr>
          <p:grpSpPr>
            <a:xfrm>
              <a:off x="5705476" y="4113744"/>
              <a:ext cx="914400" cy="914400"/>
              <a:chOff x="1014942" y="4818592"/>
              <a:chExt cx="914400" cy="914400"/>
            </a:xfrm>
          </p:grpSpPr>
          <p:sp>
            <p:nvSpPr>
              <p:cNvPr id="10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5" name="Oval 10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6" name="Group 105"/>
            <p:cNvGrpSpPr/>
            <p:nvPr/>
          </p:nvGrpSpPr>
          <p:grpSpPr>
            <a:xfrm>
              <a:off x="6423026" y="4234394"/>
              <a:ext cx="914400" cy="914400"/>
              <a:chOff x="1014942" y="4818592"/>
              <a:chExt cx="914400" cy="914400"/>
            </a:xfrm>
          </p:grpSpPr>
          <p:sp>
            <p:nvSpPr>
              <p:cNvPr id="10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8" name="Oval 10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9" name="Group 108"/>
            <p:cNvGrpSpPr/>
            <p:nvPr/>
          </p:nvGrpSpPr>
          <p:grpSpPr>
            <a:xfrm>
              <a:off x="6124576" y="2456394"/>
              <a:ext cx="914400" cy="914400"/>
              <a:chOff x="1014942" y="4818592"/>
              <a:chExt cx="914400" cy="914400"/>
            </a:xfrm>
          </p:grpSpPr>
          <p:sp>
            <p:nvSpPr>
              <p:cNvPr id="11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11" name="Oval 11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2" name="Group 111"/>
            <p:cNvGrpSpPr/>
            <p:nvPr/>
          </p:nvGrpSpPr>
          <p:grpSpPr>
            <a:xfrm>
              <a:off x="5762626" y="2921000"/>
              <a:ext cx="1800224" cy="1795994"/>
              <a:chOff x="1014942" y="4818592"/>
              <a:chExt cx="914400" cy="914400"/>
            </a:xfrm>
          </p:grpSpPr>
          <p:sp>
            <p:nvSpPr>
              <p:cNvPr id="113" name="Flowchart: Connector 9"/>
              <p:cNvSpPr/>
              <p:nvPr/>
            </p:nvSpPr>
            <p:spPr>
              <a:xfrm>
                <a:off x="1014942" y="4818592"/>
                <a:ext cx="914400" cy="91440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14" name="Oval 113"/>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15" name="Group 114"/>
          <p:cNvGrpSpPr/>
          <p:nvPr/>
        </p:nvGrpSpPr>
        <p:grpSpPr>
          <a:xfrm>
            <a:off x="2225676" y="4450294"/>
            <a:ext cx="914400" cy="914400"/>
            <a:chOff x="1014942" y="4818592"/>
            <a:chExt cx="914400" cy="914400"/>
          </a:xfrm>
        </p:grpSpPr>
        <p:sp>
          <p:nvSpPr>
            <p:cNvPr id="116"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17" name="Oval 11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5" name="TextBox 134"/>
          <p:cNvSpPr txBox="1"/>
          <p:nvPr/>
        </p:nvSpPr>
        <p:spPr>
          <a:xfrm>
            <a:off x="5440656" y="1663700"/>
            <a:ext cx="2509258" cy="738664"/>
          </a:xfrm>
          <a:prstGeom prst="rect">
            <a:avLst/>
          </a:prstGeom>
          <a:noFill/>
        </p:spPr>
        <p:txBody>
          <a:bodyPr wrap="none" rtlCol="0">
            <a:spAutoFit/>
          </a:bodyPr>
          <a:lstStyle/>
          <a:p>
            <a:pPr algn="ctr"/>
            <a:r>
              <a:rPr lang="en-US" sz="1400" dirty="0" smtClean="0"/>
              <a:t>DR – Delaunay Refinement</a:t>
            </a:r>
            <a:r>
              <a:rPr lang="en-US" sz="1400" dirty="0"/>
              <a:t/>
            </a:r>
            <a:br>
              <a:rPr lang="en-US" sz="1400" dirty="0"/>
            </a:br>
            <a:r>
              <a:rPr lang="en-US" sz="1400" dirty="0">
                <a:solidFill>
                  <a:srgbClr val="FF0000"/>
                </a:solidFill>
              </a:rPr>
              <a:t>new disk</a:t>
            </a:r>
          </a:p>
          <a:p>
            <a:pPr algn="ctr"/>
            <a:r>
              <a:rPr lang="en-US" sz="1400" dirty="0"/>
              <a:t>center of large empty dual circle</a:t>
            </a:r>
          </a:p>
        </p:txBody>
      </p:sp>
      <p:grpSp>
        <p:nvGrpSpPr>
          <p:cNvPr id="138" name="Group 137"/>
          <p:cNvGrpSpPr/>
          <p:nvPr/>
        </p:nvGrpSpPr>
        <p:grpSpPr>
          <a:xfrm>
            <a:off x="6200776" y="3358094"/>
            <a:ext cx="914400" cy="914400"/>
            <a:chOff x="1014942" y="4818592"/>
            <a:chExt cx="914400" cy="914400"/>
          </a:xfrm>
        </p:grpSpPr>
        <p:sp>
          <p:nvSpPr>
            <p:cNvPr id="139"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40" name="Oval 13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83306084"/>
      </p:ext>
    </p:extLst>
  </p:cSld>
  <p:clrMapOvr>
    <a:masterClrMapping/>
  </p:clrMapOvr>
  <mc:AlternateContent xmlns:mc="http://schemas.openxmlformats.org/markup-compatibility/2006" xmlns:p14="http://schemas.microsoft.com/office/powerpoint/2010/main">
    <mc:Choice Requires="p14">
      <p:transition p14:dur="100" advClick="0" advTm="13000">
        <p:cut/>
      </p:transition>
    </mc:Choice>
    <mc:Fallback xmlns="">
      <p:transition xmlns:p14="http://schemas.microsoft.com/office/powerpoint/2010/main" advClick="0" advTm="13000">
        <p:cut/>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450"/>
            <a:ext cx="7772400" cy="1250950"/>
          </a:xfrm>
        </p:spPr>
        <p:txBody>
          <a:bodyPr/>
          <a:lstStyle/>
          <a:p>
            <a:r>
              <a:rPr lang="en-US" dirty="0" smtClean="0"/>
              <a:t>Problem</a:t>
            </a:r>
            <a:br>
              <a:rPr lang="en-US" dirty="0" smtClean="0"/>
            </a:br>
            <a:r>
              <a:rPr lang="en-US" sz="2000" dirty="0" smtClean="0"/>
              <a:t>Painting Yourself Into a Corner</a:t>
            </a:r>
            <a:endParaRPr lang="en-US" dirty="0"/>
          </a:p>
        </p:txBody>
      </p:sp>
      <p:sp>
        <p:nvSpPr>
          <p:cNvPr id="11" name="Content Placeholder 10"/>
          <p:cNvSpPr>
            <a:spLocks noGrp="1"/>
          </p:cNvSpPr>
          <p:nvPr>
            <p:ph idx="1"/>
          </p:nvPr>
        </p:nvSpPr>
        <p:spPr>
          <a:xfrm>
            <a:off x="4515525" y="1301750"/>
            <a:ext cx="3917950" cy="1498600"/>
          </a:xfrm>
        </p:spPr>
        <p:txBody>
          <a:bodyPr/>
          <a:lstStyle/>
          <a:p>
            <a:pPr marL="171450" indent="0">
              <a:buNone/>
            </a:pPr>
            <a:r>
              <a:rPr lang="en-US" sz="2000" dirty="0"/>
              <a:t>MPS, DR</a:t>
            </a:r>
            <a:br>
              <a:rPr lang="en-US" sz="2000" dirty="0"/>
            </a:br>
            <a:r>
              <a:rPr lang="en-US" sz="2000" dirty="0"/>
              <a:t>easy to introduce a small gap that later forces </a:t>
            </a:r>
          </a:p>
          <a:p>
            <a:pPr lvl="1"/>
            <a:r>
              <a:rPr lang="en-US" sz="1800" dirty="0"/>
              <a:t>distance = r + eps</a:t>
            </a:r>
          </a:p>
          <a:p>
            <a:pPr lvl="1"/>
            <a:r>
              <a:rPr lang="en-US" sz="1800" dirty="0"/>
              <a:t>dense sampling</a:t>
            </a:r>
          </a:p>
        </p:txBody>
      </p:sp>
      <p:sp>
        <p:nvSpPr>
          <p:cNvPr id="33" name="Rectangle 32"/>
          <p:cNvSpPr/>
          <p:nvPr/>
        </p:nvSpPr>
        <p:spPr>
          <a:xfrm>
            <a:off x="1589380" y="3546211"/>
            <a:ext cx="1085654" cy="830997"/>
          </a:xfrm>
          <a:prstGeom prst="rect">
            <a:avLst/>
          </a:prstGeom>
        </p:spPr>
        <p:txBody>
          <a:bodyPr wrap="none">
            <a:spAutoFit/>
          </a:bodyPr>
          <a:lstStyle/>
          <a:p>
            <a:pPr algn="ctr"/>
            <a:r>
              <a:rPr lang="en-US" sz="1600" b="1" kern="0" dirty="0">
                <a:solidFill>
                  <a:srgbClr val="000000"/>
                </a:solidFill>
                <a:latin typeface="Arial"/>
              </a:rPr>
              <a:t>gap</a:t>
            </a:r>
          </a:p>
          <a:p>
            <a:pPr algn="ctr"/>
            <a:r>
              <a:rPr lang="en-US" sz="1600" b="1" kern="0" dirty="0">
                <a:solidFill>
                  <a:srgbClr val="000000"/>
                </a:solidFill>
                <a:latin typeface="Arial"/>
                <a:sym typeface="Wingdings"/>
              </a:rPr>
              <a:t></a:t>
            </a:r>
            <a:endParaRPr lang="en-US" sz="1600" b="1" kern="0" dirty="0">
              <a:solidFill>
                <a:srgbClr val="000000"/>
              </a:solidFill>
              <a:latin typeface="Arial"/>
            </a:endParaRPr>
          </a:p>
          <a:p>
            <a:pPr algn="ctr"/>
            <a:r>
              <a:rPr lang="en-US" sz="1600" b="1" kern="0" dirty="0">
                <a:solidFill>
                  <a:srgbClr val="000000"/>
                </a:solidFill>
                <a:latin typeface="Arial"/>
              </a:rPr>
              <a:t>disk later </a:t>
            </a:r>
            <a:endParaRPr lang="en-US" dirty="0"/>
          </a:p>
        </p:txBody>
      </p:sp>
      <p:grpSp>
        <p:nvGrpSpPr>
          <p:cNvPr id="6" name="Group 5"/>
          <p:cNvGrpSpPr/>
          <p:nvPr/>
        </p:nvGrpSpPr>
        <p:grpSpPr>
          <a:xfrm>
            <a:off x="4780200" y="3328187"/>
            <a:ext cx="4335990" cy="2976233"/>
            <a:chOff x="4808010" y="3161309"/>
            <a:chExt cx="4335990" cy="2976233"/>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8010" y="3254016"/>
              <a:ext cx="4335990" cy="2883526"/>
            </a:xfrm>
            <a:prstGeom prst="rect">
              <a:avLst/>
            </a:prstGeom>
          </p:spPr>
        </p:pic>
        <p:sp>
          <p:nvSpPr>
            <p:cNvPr id="45" name="Oval 44"/>
            <p:cNvSpPr/>
            <p:nvPr/>
          </p:nvSpPr>
          <p:spPr bwMode="auto">
            <a:xfrm>
              <a:off x="4903997" y="3161309"/>
              <a:ext cx="426433" cy="1557477"/>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46" name="TextBox 45"/>
            <p:cNvSpPr txBox="1"/>
            <p:nvPr/>
          </p:nvSpPr>
          <p:spPr>
            <a:xfrm>
              <a:off x="5330430" y="3632321"/>
              <a:ext cx="1629573" cy="338554"/>
            </a:xfrm>
            <a:prstGeom prst="rect">
              <a:avLst/>
            </a:prstGeom>
            <a:noFill/>
          </p:spPr>
          <p:txBody>
            <a:bodyPr wrap="none" rtlCol="0">
              <a:spAutoFit/>
            </a:bodyPr>
            <a:lstStyle/>
            <a:p>
              <a:r>
                <a:rPr lang="en-US" sz="1600" dirty="0" smtClean="0">
                  <a:solidFill>
                    <a:srgbClr val="FF0000"/>
                  </a:solidFill>
                </a:rPr>
                <a:t>many || edge || ≈ r</a:t>
              </a:r>
              <a:endParaRPr lang="en-US" sz="1600" dirty="0">
                <a:solidFill>
                  <a:srgbClr val="FF0000"/>
                </a:solidFill>
              </a:endParaRPr>
            </a:p>
          </p:txBody>
        </p:sp>
      </p:grpSp>
      <p:grpSp>
        <p:nvGrpSpPr>
          <p:cNvPr id="3" name="Group 2"/>
          <p:cNvGrpSpPr/>
          <p:nvPr/>
        </p:nvGrpSpPr>
        <p:grpSpPr>
          <a:xfrm>
            <a:off x="143339" y="1394458"/>
            <a:ext cx="1866900" cy="4822110"/>
            <a:chOff x="2145242" y="1294000"/>
            <a:chExt cx="1866900" cy="4822110"/>
          </a:xfrm>
        </p:grpSpPr>
        <p:grpSp>
          <p:nvGrpSpPr>
            <p:cNvPr id="315" name="Group 314"/>
            <p:cNvGrpSpPr/>
            <p:nvPr/>
          </p:nvGrpSpPr>
          <p:grpSpPr>
            <a:xfrm>
              <a:off x="2145242" y="1726144"/>
              <a:ext cx="914400" cy="914400"/>
              <a:chOff x="1014942" y="4818592"/>
              <a:chExt cx="914400" cy="914400"/>
            </a:xfrm>
          </p:grpSpPr>
          <p:sp>
            <p:nvSpPr>
              <p:cNvPr id="37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77" name="Oval 37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4" name="Group 323"/>
            <p:cNvGrpSpPr/>
            <p:nvPr/>
          </p:nvGrpSpPr>
          <p:grpSpPr>
            <a:xfrm>
              <a:off x="3085042" y="2464860"/>
              <a:ext cx="914400" cy="914400"/>
              <a:chOff x="1014942" y="4818592"/>
              <a:chExt cx="914400" cy="914400"/>
            </a:xfrm>
          </p:grpSpPr>
          <p:sp>
            <p:nvSpPr>
              <p:cNvPr id="35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9" name="Oval 35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0" name="Group 309"/>
            <p:cNvGrpSpPr/>
            <p:nvPr/>
          </p:nvGrpSpPr>
          <p:grpSpPr>
            <a:xfrm>
              <a:off x="2411941" y="2445810"/>
              <a:ext cx="914400" cy="914400"/>
              <a:chOff x="1014942" y="4818592"/>
              <a:chExt cx="914400" cy="914400"/>
            </a:xfrm>
          </p:grpSpPr>
          <p:sp>
            <p:nvSpPr>
              <p:cNvPr id="31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12" name="Oval 31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5" name="Straight Arrow Connector 134"/>
            <p:cNvCxnSpPr/>
            <p:nvPr/>
          </p:nvCxnSpPr>
          <p:spPr>
            <a:xfrm flipH="1" flipV="1">
              <a:off x="3121026" y="2486028"/>
              <a:ext cx="889956" cy="1001272"/>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44" name="Group 143"/>
            <p:cNvGrpSpPr/>
            <p:nvPr/>
          </p:nvGrpSpPr>
          <p:grpSpPr>
            <a:xfrm>
              <a:off x="2157942" y="4355043"/>
              <a:ext cx="1854200" cy="1761067"/>
              <a:chOff x="2145242" y="4659843"/>
              <a:chExt cx="1854200" cy="1761067"/>
            </a:xfrm>
          </p:grpSpPr>
          <p:grpSp>
            <p:nvGrpSpPr>
              <p:cNvPr id="165" name="Group 164"/>
              <p:cNvGrpSpPr/>
              <p:nvPr/>
            </p:nvGrpSpPr>
            <p:grpSpPr>
              <a:xfrm>
                <a:off x="2145242" y="4767794"/>
                <a:ext cx="914400" cy="914400"/>
                <a:chOff x="1014942" y="4818592"/>
                <a:chExt cx="914400" cy="914400"/>
              </a:xfrm>
            </p:grpSpPr>
            <p:sp>
              <p:nvSpPr>
                <p:cNvPr id="17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6" name="Oval 17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6" name="Group 165"/>
              <p:cNvGrpSpPr/>
              <p:nvPr/>
            </p:nvGrpSpPr>
            <p:grpSpPr>
              <a:xfrm>
                <a:off x="2907243" y="4659843"/>
                <a:ext cx="914400" cy="914400"/>
                <a:chOff x="1014942" y="4818592"/>
                <a:chExt cx="914400" cy="914400"/>
              </a:xfrm>
            </p:grpSpPr>
            <p:sp>
              <p:nvSpPr>
                <p:cNvPr id="17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4" name="Oval 17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7" name="Group 166"/>
              <p:cNvGrpSpPr/>
              <p:nvPr/>
            </p:nvGrpSpPr>
            <p:grpSpPr>
              <a:xfrm>
                <a:off x="3085042" y="5506510"/>
                <a:ext cx="914400" cy="914400"/>
                <a:chOff x="1014942" y="4818592"/>
                <a:chExt cx="914400" cy="914400"/>
              </a:xfrm>
            </p:grpSpPr>
            <p:sp>
              <p:nvSpPr>
                <p:cNvPr id="17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2" name="Oval 17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8" name="Group 167"/>
              <p:cNvGrpSpPr/>
              <p:nvPr/>
            </p:nvGrpSpPr>
            <p:grpSpPr>
              <a:xfrm>
                <a:off x="2411941" y="5487460"/>
                <a:ext cx="914400" cy="914400"/>
                <a:chOff x="1014942" y="4818592"/>
                <a:chExt cx="914400" cy="914400"/>
              </a:xfrm>
            </p:grpSpPr>
            <p:sp>
              <p:nvSpPr>
                <p:cNvPr id="16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0" name="Oval 16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78" name="Group 177"/>
            <p:cNvGrpSpPr/>
            <p:nvPr/>
          </p:nvGrpSpPr>
          <p:grpSpPr>
            <a:xfrm>
              <a:off x="2874963" y="1592794"/>
              <a:ext cx="914400" cy="914400"/>
              <a:chOff x="1014942" y="4818592"/>
              <a:chExt cx="914400" cy="914400"/>
            </a:xfrm>
          </p:grpSpPr>
          <p:sp>
            <p:nvSpPr>
              <p:cNvPr id="179"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0" name="Oval 17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7" name="Group 186"/>
            <p:cNvGrpSpPr/>
            <p:nvPr/>
          </p:nvGrpSpPr>
          <p:grpSpPr>
            <a:xfrm>
              <a:off x="2608263" y="4729694"/>
              <a:ext cx="914400" cy="914400"/>
              <a:chOff x="1014942" y="4818592"/>
              <a:chExt cx="914400" cy="914400"/>
            </a:xfrm>
          </p:grpSpPr>
          <p:sp>
            <p:nvSpPr>
              <p:cNvPr id="188"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9" name="Oval 18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2" name="Straight Arrow Connector 191"/>
            <p:cNvCxnSpPr/>
            <p:nvPr/>
          </p:nvCxnSpPr>
          <p:spPr>
            <a:xfrm flipH="1">
              <a:off x="3099722" y="4262256"/>
              <a:ext cx="896909" cy="904115"/>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626782" y="1294000"/>
              <a:ext cx="544002" cy="307777"/>
            </a:xfrm>
            <a:prstGeom prst="rect">
              <a:avLst/>
            </a:prstGeom>
            <a:noFill/>
          </p:spPr>
          <p:txBody>
            <a:bodyPr wrap="none" rtlCol="0">
              <a:spAutoFit/>
            </a:bodyPr>
            <a:lstStyle/>
            <a:p>
              <a:pPr algn="ctr"/>
              <a:r>
                <a:rPr lang="en-US" sz="1400" dirty="0"/>
                <a:t>MPS</a:t>
              </a:r>
              <a:endParaRPr lang="en-US" sz="1400" dirty="0">
                <a:solidFill>
                  <a:schemeClr val="tx2"/>
                </a:solidFill>
              </a:endParaRPr>
            </a:p>
          </p:txBody>
        </p:sp>
      </p:grpSp>
      <p:grpSp>
        <p:nvGrpSpPr>
          <p:cNvPr id="4" name="Group 3"/>
          <p:cNvGrpSpPr/>
          <p:nvPr/>
        </p:nvGrpSpPr>
        <p:grpSpPr>
          <a:xfrm>
            <a:off x="2253039" y="1241068"/>
            <a:ext cx="2209666" cy="5429250"/>
            <a:chOff x="-150679" y="1262594"/>
            <a:chExt cx="2209666" cy="5429250"/>
          </a:xfrm>
        </p:grpSpPr>
        <p:grpSp>
          <p:nvGrpSpPr>
            <p:cNvPr id="114" name="Group 113"/>
            <p:cNvGrpSpPr/>
            <p:nvPr/>
          </p:nvGrpSpPr>
          <p:grpSpPr>
            <a:xfrm>
              <a:off x="201613" y="1262594"/>
              <a:ext cx="1857374" cy="2692400"/>
              <a:chOff x="5705476" y="2456394"/>
              <a:chExt cx="1857374" cy="2692400"/>
            </a:xfrm>
          </p:grpSpPr>
          <p:grpSp>
            <p:nvGrpSpPr>
              <p:cNvPr id="115" name="Group 114"/>
              <p:cNvGrpSpPr/>
              <p:nvPr/>
            </p:nvGrpSpPr>
            <p:grpSpPr>
              <a:xfrm>
                <a:off x="5705476" y="4113744"/>
                <a:ext cx="914400" cy="914400"/>
                <a:chOff x="1014942" y="4818592"/>
                <a:chExt cx="914400" cy="914400"/>
              </a:xfrm>
            </p:grpSpPr>
            <p:sp>
              <p:nvSpPr>
                <p:cNvPr id="12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6" name="Oval 12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p:cNvGrpSpPr/>
              <p:nvPr/>
            </p:nvGrpSpPr>
            <p:grpSpPr>
              <a:xfrm>
                <a:off x="6423026" y="4234394"/>
                <a:ext cx="914400" cy="914400"/>
                <a:chOff x="1014942" y="4818592"/>
                <a:chExt cx="914400" cy="914400"/>
              </a:xfrm>
            </p:grpSpPr>
            <p:sp>
              <p:nvSpPr>
                <p:cNvPr id="12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4" name="Oval 12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p:cNvGrpSpPr/>
              <p:nvPr/>
            </p:nvGrpSpPr>
            <p:grpSpPr>
              <a:xfrm>
                <a:off x="6124576" y="2456394"/>
                <a:ext cx="914400" cy="914400"/>
                <a:chOff x="1014942" y="4818592"/>
                <a:chExt cx="914400" cy="914400"/>
              </a:xfrm>
            </p:grpSpPr>
            <p:sp>
              <p:nvSpPr>
                <p:cNvPr id="12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2" name="Oval 12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 name="Group 117"/>
              <p:cNvGrpSpPr/>
              <p:nvPr/>
            </p:nvGrpSpPr>
            <p:grpSpPr>
              <a:xfrm>
                <a:off x="5762626" y="2921000"/>
                <a:ext cx="1800224" cy="1795994"/>
                <a:chOff x="1014942" y="4818592"/>
                <a:chExt cx="914400" cy="914400"/>
              </a:xfrm>
            </p:grpSpPr>
            <p:sp>
              <p:nvSpPr>
                <p:cNvPr id="119" name="Flowchart: Connector 9"/>
                <p:cNvSpPr/>
                <p:nvPr/>
              </p:nvSpPr>
              <p:spPr>
                <a:xfrm>
                  <a:off x="1014942" y="4818592"/>
                  <a:ext cx="914400" cy="91440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0" name="Oval 119"/>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7" name="Group 126"/>
            <p:cNvGrpSpPr/>
            <p:nvPr/>
          </p:nvGrpSpPr>
          <p:grpSpPr>
            <a:xfrm>
              <a:off x="696913" y="2164294"/>
              <a:ext cx="914400" cy="914400"/>
              <a:chOff x="1014942" y="4818592"/>
              <a:chExt cx="914400" cy="914400"/>
            </a:xfrm>
          </p:grpSpPr>
          <p:sp>
            <p:nvSpPr>
              <p:cNvPr id="128"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9" name="Oval 12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2" name="Straight Arrow Connector 131"/>
            <p:cNvCxnSpPr/>
            <p:nvPr/>
          </p:nvCxnSpPr>
          <p:spPr>
            <a:xfrm flipV="1">
              <a:off x="-136329" y="3105151"/>
              <a:ext cx="1212655" cy="49695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45" name="Group 144"/>
            <p:cNvGrpSpPr/>
            <p:nvPr/>
          </p:nvGrpSpPr>
          <p:grpSpPr>
            <a:xfrm>
              <a:off x="214313" y="3999444"/>
              <a:ext cx="1631950" cy="2692400"/>
              <a:chOff x="8215313" y="1395944"/>
              <a:chExt cx="1631950" cy="2692400"/>
            </a:xfrm>
          </p:grpSpPr>
          <p:grpSp>
            <p:nvGrpSpPr>
              <p:cNvPr id="149" name="Group 148"/>
              <p:cNvGrpSpPr/>
              <p:nvPr/>
            </p:nvGrpSpPr>
            <p:grpSpPr>
              <a:xfrm>
                <a:off x="8215313" y="1395944"/>
                <a:ext cx="1631950" cy="2692400"/>
                <a:chOff x="5705476" y="2456394"/>
                <a:chExt cx="1631950" cy="2692400"/>
              </a:xfrm>
            </p:grpSpPr>
            <p:grpSp>
              <p:nvGrpSpPr>
                <p:cNvPr id="153" name="Group 152"/>
                <p:cNvGrpSpPr/>
                <p:nvPr/>
              </p:nvGrpSpPr>
              <p:grpSpPr>
                <a:xfrm>
                  <a:off x="5705476" y="4113744"/>
                  <a:ext cx="914400" cy="914400"/>
                  <a:chOff x="1014942" y="4818592"/>
                  <a:chExt cx="914400" cy="914400"/>
                </a:xfrm>
              </p:grpSpPr>
              <p:sp>
                <p:nvSpPr>
                  <p:cNvPr id="16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4" name="Oval 16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 name="Group 153"/>
                <p:cNvGrpSpPr/>
                <p:nvPr/>
              </p:nvGrpSpPr>
              <p:grpSpPr>
                <a:xfrm>
                  <a:off x="6423026" y="4234394"/>
                  <a:ext cx="914400" cy="914400"/>
                  <a:chOff x="1014942" y="4818592"/>
                  <a:chExt cx="914400" cy="914400"/>
                </a:xfrm>
              </p:grpSpPr>
              <p:sp>
                <p:nvSpPr>
                  <p:cNvPr id="16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2" name="Oval 16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6124576" y="2456394"/>
                  <a:ext cx="914400" cy="914400"/>
                  <a:chOff x="1014942" y="4818592"/>
                  <a:chExt cx="914400" cy="914400"/>
                </a:xfrm>
              </p:grpSpPr>
              <p:sp>
                <p:nvSpPr>
                  <p:cNvPr id="15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0" name="Oval 15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6118222" y="3810016"/>
                  <a:ext cx="941389" cy="964127"/>
                  <a:chOff x="1195563" y="5271220"/>
                  <a:chExt cx="478166" cy="490869"/>
                </a:xfrm>
              </p:grpSpPr>
              <p:sp>
                <p:nvSpPr>
                  <p:cNvPr id="157" name="Flowchart: Connector 9"/>
                  <p:cNvSpPr/>
                  <p:nvPr/>
                </p:nvSpPr>
                <p:spPr>
                  <a:xfrm>
                    <a:off x="1195563" y="5284142"/>
                    <a:ext cx="478166" cy="477947"/>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8" name="Oval 157"/>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2" name="Oval 151"/>
              <p:cNvSpPr/>
              <p:nvPr/>
            </p:nvSpPr>
            <p:spPr>
              <a:xfrm>
                <a:off x="9163241" y="2750272"/>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2" name="Flowchart: Connector 9"/>
            <p:cNvSpPr/>
            <p:nvPr/>
          </p:nvSpPr>
          <p:spPr>
            <a:xfrm>
              <a:off x="716492" y="4903260"/>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3" name="Oval 182"/>
            <p:cNvSpPr/>
            <p:nvPr/>
          </p:nvSpPr>
          <p:spPr>
            <a:xfrm>
              <a:off x="1169120" y="5355888"/>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4" name="Group 183"/>
            <p:cNvGrpSpPr/>
            <p:nvPr/>
          </p:nvGrpSpPr>
          <p:grpSpPr>
            <a:xfrm>
              <a:off x="646113" y="5390094"/>
              <a:ext cx="914400" cy="914400"/>
              <a:chOff x="1014942" y="4818592"/>
              <a:chExt cx="914400" cy="914400"/>
            </a:xfrm>
          </p:grpSpPr>
          <p:sp>
            <p:nvSpPr>
              <p:cNvPr id="185"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6" name="Oval 18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0" name="Straight Arrow Connector 189"/>
            <p:cNvCxnSpPr/>
            <p:nvPr/>
          </p:nvCxnSpPr>
          <p:spPr>
            <a:xfrm>
              <a:off x="-150679" y="4391416"/>
              <a:ext cx="1219797" cy="144945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79" name="TextBox 78"/>
            <p:cNvSpPr txBox="1"/>
            <p:nvPr/>
          </p:nvSpPr>
          <p:spPr>
            <a:xfrm>
              <a:off x="70722" y="1634998"/>
              <a:ext cx="434071" cy="307777"/>
            </a:xfrm>
            <a:prstGeom prst="rect">
              <a:avLst/>
            </a:prstGeom>
            <a:noFill/>
          </p:spPr>
          <p:txBody>
            <a:bodyPr wrap="none" rtlCol="0">
              <a:spAutoFit/>
            </a:bodyPr>
            <a:lstStyle/>
            <a:p>
              <a:pPr algn="ctr"/>
              <a:r>
                <a:rPr lang="en-US" sz="1400" dirty="0"/>
                <a:t>DR</a:t>
              </a:r>
            </a:p>
          </p:txBody>
        </p:sp>
      </p:grpSp>
      <p:sp>
        <p:nvSpPr>
          <p:cNvPr id="94" name="Rectangle 93"/>
          <p:cNvSpPr/>
          <p:nvPr/>
        </p:nvSpPr>
        <p:spPr>
          <a:xfrm>
            <a:off x="2099340" y="2105646"/>
            <a:ext cx="298780" cy="338554"/>
          </a:xfrm>
          <a:prstGeom prst="rect">
            <a:avLst/>
          </a:prstGeom>
        </p:spPr>
        <p:txBody>
          <a:bodyPr wrap="none">
            <a:spAutoFit/>
          </a:bodyPr>
          <a:lstStyle/>
          <a:p>
            <a:pPr algn="ctr"/>
            <a:r>
              <a:rPr lang="en-US" sz="1600" b="1" kern="0" dirty="0">
                <a:solidFill>
                  <a:srgbClr val="000000"/>
                </a:solidFill>
                <a:latin typeface="Arial"/>
              </a:rPr>
              <a:t>1</a:t>
            </a:r>
          </a:p>
        </p:txBody>
      </p:sp>
      <p:sp>
        <p:nvSpPr>
          <p:cNvPr id="95" name="Rectangle 94"/>
          <p:cNvSpPr/>
          <p:nvPr/>
        </p:nvSpPr>
        <p:spPr>
          <a:xfrm>
            <a:off x="2144111" y="5027796"/>
            <a:ext cx="298780" cy="338554"/>
          </a:xfrm>
          <a:prstGeom prst="rect">
            <a:avLst/>
          </a:prstGeom>
        </p:spPr>
        <p:txBody>
          <a:bodyPr wrap="none">
            <a:spAutoFit/>
          </a:bodyPr>
          <a:lstStyle/>
          <a:p>
            <a:pPr algn="ctr"/>
            <a:r>
              <a:rPr lang="en-US" sz="1600" b="1" kern="0" dirty="0">
                <a:solidFill>
                  <a:srgbClr val="000000"/>
                </a:solidFill>
                <a:latin typeface="Arial"/>
              </a:rPr>
              <a:t>2</a:t>
            </a:r>
          </a:p>
        </p:txBody>
      </p:sp>
    </p:spTree>
    <p:extLst>
      <p:ext uri="{BB962C8B-B14F-4D97-AF65-F5344CB8AC3E}">
        <p14:creationId xmlns:p14="http://schemas.microsoft.com/office/powerpoint/2010/main" val="10864395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oup 116"/>
          <p:cNvGrpSpPr>
            <a:grpSpLocks noChangeAspect="1"/>
          </p:cNvGrpSpPr>
          <p:nvPr/>
        </p:nvGrpSpPr>
        <p:grpSpPr>
          <a:xfrm>
            <a:off x="5545432" y="98666"/>
            <a:ext cx="3598568" cy="2580791"/>
            <a:chOff x="45720" y="182880"/>
            <a:chExt cx="9052560" cy="6492240"/>
          </a:xfrm>
        </p:grpSpPr>
        <p:pic>
          <p:nvPicPr>
            <p:cNvPr id="115" name="Picture 2" descr="Singapore : free blank map, free outline map, free base map : outline (white)"/>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35" t="736" r="499" b="465"/>
            <a:stretch/>
          </p:blipFill>
          <p:spPr bwMode="auto">
            <a:xfrm>
              <a:off x="45720" y="182880"/>
              <a:ext cx="9052560" cy="6492240"/>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9113" y="1481667"/>
              <a:ext cx="8226286" cy="511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107" name="Rectangle 11"/>
          <p:cNvSpPr>
            <a:spLocks noChangeArrowheads="1"/>
          </p:cNvSpPr>
          <p:nvPr/>
        </p:nvSpPr>
        <p:spPr bwMode="auto">
          <a:xfrm>
            <a:off x="1981200" y="6283325"/>
            <a:ext cx="5180013" cy="498475"/>
          </a:xfrm>
          <a:prstGeom prst="rect">
            <a:avLst/>
          </a:prstGeom>
          <a:noFill/>
          <a:ln w="12700">
            <a:noFill/>
            <a:miter lim="800000"/>
            <a:headEnd/>
            <a:tailEnd/>
          </a:ln>
          <a:effectLst/>
        </p:spPr>
        <p:txBody>
          <a:bodyPr wrap="none" lIns="90487" tIns="44450" rIns="90487" bIns="44450">
            <a:spAutoFit/>
          </a:bodyPr>
          <a:lstStyle/>
          <a:p>
            <a:pPr algn="ctr"/>
            <a:r>
              <a:rPr lang="en-US" sz="900" dirty="0">
                <a:solidFill>
                  <a:srgbClr val="000000"/>
                </a:solidFill>
                <a:latin typeface="Helvetica" pitchFamily="34" charset="0"/>
              </a:rPr>
              <a:t>Sandia is a multiprogram laboratory operated by Sandia Corporation, a Lockheed Martin Company,</a:t>
            </a:r>
            <a:br>
              <a:rPr lang="en-US" sz="900" dirty="0">
                <a:solidFill>
                  <a:srgbClr val="000000"/>
                </a:solidFill>
                <a:latin typeface="Helvetica" pitchFamily="34" charset="0"/>
              </a:rPr>
            </a:br>
            <a:r>
              <a:rPr lang="en-US" sz="900" dirty="0">
                <a:solidFill>
                  <a:srgbClr val="000000"/>
                </a:solidFill>
                <a:latin typeface="Helvetica" pitchFamily="34" charset="0"/>
              </a:rPr>
              <a:t>for the United States Department of Energy’s National Nuclear Security Administration</a:t>
            </a:r>
            <a:br>
              <a:rPr lang="en-US" sz="900" dirty="0">
                <a:solidFill>
                  <a:srgbClr val="000000"/>
                </a:solidFill>
                <a:latin typeface="Helvetica" pitchFamily="34" charset="0"/>
              </a:rPr>
            </a:br>
            <a:r>
              <a:rPr lang="en-US" sz="900" dirty="0">
                <a:solidFill>
                  <a:srgbClr val="000000"/>
                </a:solidFill>
                <a:latin typeface="Helvetica" pitchFamily="34" charset="0"/>
              </a:rPr>
              <a:t> under contract DE-AC04-94AL85000.</a:t>
            </a:r>
          </a:p>
        </p:txBody>
      </p:sp>
      <p:sp>
        <p:nvSpPr>
          <p:cNvPr id="4099" name="Rectangle 3"/>
          <p:cNvSpPr>
            <a:spLocks noGrp="1" noChangeArrowheads="1"/>
          </p:cNvSpPr>
          <p:nvPr>
            <p:ph type="subTitle" idx="1"/>
          </p:nvPr>
        </p:nvSpPr>
        <p:spPr>
          <a:xfrm>
            <a:off x="520700" y="4392034"/>
            <a:ext cx="8070850" cy="1763120"/>
          </a:xfrm>
          <a:noFill/>
          <a:ln/>
        </p:spPr>
        <p:txBody>
          <a:bodyPr/>
          <a:lstStyle/>
          <a:p>
            <a:pPr marL="342900" indent="-171450">
              <a:lnSpc>
                <a:spcPct val="80000"/>
              </a:lnSpc>
            </a:pPr>
            <a:r>
              <a:rPr lang="en-US" sz="1600" dirty="0">
                <a:solidFill>
                  <a:schemeClr val="tx2"/>
                </a:solidFill>
              </a:rPr>
              <a:t>Mohamed S. Ebeida</a:t>
            </a:r>
            <a:r>
              <a:rPr lang="en-US" sz="1600" dirty="0">
                <a:solidFill>
                  <a:schemeClr val="accent2"/>
                </a:solidFill>
              </a:rPr>
              <a:t>, Anjul Patney</a:t>
            </a:r>
            <a:r>
              <a:rPr lang="en-US" sz="1600" dirty="0" smtClean="0">
                <a:solidFill>
                  <a:schemeClr val="tx1"/>
                </a:solidFill>
              </a:rPr>
              <a:t>, </a:t>
            </a:r>
            <a:r>
              <a:rPr lang="en-US" sz="1600" dirty="0">
                <a:solidFill>
                  <a:schemeClr val="tx2"/>
                </a:solidFill>
              </a:rPr>
              <a:t>Scott A. Mitchell</a:t>
            </a:r>
            <a:r>
              <a:rPr lang="en-US" sz="1600" dirty="0" smtClean="0">
                <a:solidFill>
                  <a:schemeClr val="tx1"/>
                </a:solidFill>
              </a:rPr>
              <a:t>, </a:t>
            </a:r>
            <a:r>
              <a:rPr lang="en-US" sz="1600" dirty="0">
                <a:solidFill>
                  <a:schemeClr val="accent2"/>
                </a:solidFill>
              </a:rPr>
              <a:t>Andrew A. Davidson</a:t>
            </a:r>
            <a:r>
              <a:rPr lang="en-US" sz="1600" dirty="0" smtClean="0">
                <a:solidFill>
                  <a:schemeClr val="tx1"/>
                </a:solidFill>
              </a:rPr>
              <a:t>, </a:t>
            </a:r>
            <a:r>
              <a:rPr lang="en-US" sz="1600" dirty="0">
                <a:solidFill>
                  <a:schemeClr val="tx2"/>
                </a:solidFill>
              </a:rPr>
              <a:t>Patrick M. Knupp</a:t>
            </a:r>
            <a:r>
              <a:rPr lang="en-US" sz="1600" dirty="0" smtClean="0">
                <a:solidFill>
                  <a:schemeClr val="tx1"/>
                </a:solidFill>
              </a:rPr>
              <a:t>, </a:t>
            </a:r>
            <a:r>
              <a:rPr lang="en-US" sz="1600" dirty="0" smtClean="0">
                <a:solidFill>
                  <a:schemeClr val="accent2"/>
                </a:solidFill>
              </a:rPr>
              <a:t>John </a:t>
            </a:r>
            <a:r>
              <a:rPr lang="en-US" sz="1600" dirty="0">
                <a:solidFill>
                  <a:schemeClr val="accent2"/>
                </a:solidFill>
              </a:rPr>
              <a:t>D. Owens</a:t>
            </a:r>
          </a:p>
          <a:p>
            <a:pPr marL="342900" indent="-171450">
              <a:lnSpc>
                <a:spcPct val="80000"/>
              </a:lnSpc>
            </a:pPr>
            <a:endParaRPr lang="en-US" sz="1600" dirty="0">
              <a:solidFill>
                <a:schemeClr val="tx1"/>
              </a:solidFill>
            </a:endParaRPr>
          </a:p>
          <a:p>
            <a:pPr marL="342900" indent="-171450">
              <a:lnSpc>
                <a:spcPct val="80000"/>
              </a:lnSpc>
            </a:pPr>
            <a:r>
              <a:rPr lang="en-US" sz="1600" dirty="0" smtClean="0">
                <a:solidFill>
                  <a:schemeClr val="tx2"/>
                </a:solidFill>
              </a:rPr>
              <a:t>Sandia National Laboratories, </a:t>
            </a:r>
            <a:r>
              <a:rPr lang="en-US" sz="1600" dirty="0" smtClean="0">
                <a:solidFill>
                  <a:schemeClr val="accent2"/>
                </a:solidFill>
              </a:rPr>
              <a:t>University </a:t>
            </a:r>
            <a:r>
              <a:rPr lang="en-US" sz="1600" dirty="0">
                <a:solidFill>
                  <a:schemeClr val="accent2"/>
                </a:solidFill>
              </a:rPr>
              <a:t>of California, Davis</a:t>
            </a:r>
          </a:p>
          <a:p>
            <a:pPr marL="342900" indent="-171450">
              <a:lnSpc>
                <a:spcPct val="80000"/>
              </a:lnSpc>
            </a:pPr>
            <a:endParaRPr lang="en-US" sz="1600" dirty="0" smtClean="0">
              <a:solidFill>
                <a:schemeClr val="accent2"/>
              </a:solidFill>
            </a:endParaRPr>
          </a:p>
          <a:p>
            <a:pPr marL="342900" indent="-171450">
              <a:lnSpc>
                <a:spcPct val="80000"/>
              </a:lnSpc>
            </a:pPr>
            <a:r>
              <a:rPr lang="en-US" sz="1600" dirty="0" smtClean="0">
                <a:solidFill>
                  <a:schemeClr val="tx1"/>
                </a:solidFill>
              </a:rPr>
              <a:t>Scott - presenter</a:t>
            </a:r>
          </a:p>
          <a:p>
            <a:pPr marL="342900" indent="-171450">
              <a:lnSpc>
                <a:spcPct val="80000"/>
              </a:lnSpc>
            </a:pPr>
            <a:r>
              <a:rPr lang="en-US" sz="1600" dirty="0">
                <a:solidFill>
                  <a:srgbClr val="FF0000"/>
                </a:solidFill>
              </a:rPr>
              <a:t>SIGGRAPH2011 – conference of 10,000 people</a:t>
            </a:r>
          </a:p>
        </p:txBody>
      </p:sp>
      <p:pic>
        <p:nvPicPr>
          <p:cNvPr id="4101" name="Picture 5"/>
          <p:cNvPicPr>
            <a:picLocks noChangeArrowheads="1"/>
          </p:cNvPicPr>
          <p:nvPr/>
        </p:nvPicPr>
        <p:blipFill>
          <a:blip r:embed="rId6" cstate="print"/>
          <a:srcRect/>
          <a:stretch>
            <a:fillRect/>
          </a:stretch>
        </p:blipFill>
        <p:spPr bwMode="auto">
          <a:xfrm>
            <a:off x="7924800" y="6324600"/>
            <a:ext cx="1104900" cy="444500"/>
          </a:xfrm>
          <a:prstGeom prst="rect">
            <a:avLst/>
          </a:prstGeom>
          <a:noFill/>
          <a:ln w="12700">
            <a:noFill/>
            <a:miter lim="800000"/>
            <a:headEnd/>
            <a:tailEnd/>
          </a:ln>
          <a:effectLst/>
        </p:spPr>
      </p:pic>
      <p:pic>
        <p:nvPicPr>
          <p:cNvPr id="4106" name="Picture 10" descr="NNSAlogo041001"/>
          <p:cNvPicPr>
            <a:picLocks noChangeAspect="1" noChangeArrowheads="1"/>
          </p:cNvPicPr>
          <p:nvPr/>
        </p:nvPicPr>
        <p:blipFill>
          <a:blip r:embed="rId7" cstate="print"/>
          <a:srcRect/>
          <a:stretch>
            <a:fillRect/>
          </a:stretch>
        </p:blipFill>
        <p:spPr bwMode="auto">
          <a:xfrm>
            <a:off x="228600" y="6343650"/>
            <a:ext cx="914400" cy="333375"/>
          </a:xfrm>
          <a:prstGeom prst="rect">
            <a:avLst/>
          </a:prstGeom>
          <a:noFill/>
        </p:spPr>
      </p:pic>
      <p:sp>
        <p:nvSpPr>
          <p:cNvPr id="4098" name="Rectangle 2"/>
          <p:cNvSpPr>
            <a:spLocks noGrp="1" noChangeArrowheads="1"/>
          </p:cNvSpPr>
          <p:nvPr>
            <p:ph type="ctrTitle"/>
          </p:nvPr>
        </p:nvSpPr>
        <p:spPr>
          <a:xfrm>
            <a:off x="428443" y="3319437"/>
            <a:ext cx="8286750" cy="1015835"/>
          </a:xfrm>
          <a:noFill/>
          <a:ln/>
        </p:spPr>
        <p:txBody>
          <a:bodyPr/>
          <a:lstStyle/>
          <a:p>
            <a:r>
              <a:rPr lang="en-US" sz="3000" dirty="0" smtClean="0">
                <a:solidFill>
                  <a:schemeClr val="tx1"/>
                </a:solidFill>
                <a:latin typeface="Helvetica" pitchFamily="34" charset="0"/>
              </a:rPr>
              <a:t>Efficient Maximal Poisson-Disk Sampling</a:t>
            </a:r>
            <a:endParaRPr lang="en-US" sz="3000" dirty="0">
              <a:solidFill>
                <a:schemeClr val="tx1"/>
              </a:solidFill>
              <a:latin typeface="Helvetica" pitchFamily="34" charset="0"/>
            </a:endParaRPr>
          </a:p>
        </p:txBody>
      </p:sp>
      <p:grpSp>
        <p:nvGrpSpPr>
          <p:cNvPr id="113" name="Group 112"/>
          <p:cNvGrpSpPr>
            <a:grpSpLocks noChangeAspect="1"/>
          </p:cNvGrpSpPr>
          <p:nvPr/>
        </p:nvGrpSpPr>
        <p:grpSpPr>
          <a:xfrm>
            <a:off x="2756062" y="112314"/>
            <a:ext cx="2944346" cy="2467515"/>
            <a:chOff x="457200" y="0"/>
            <a:chExt cx="8074152" cy="6766560"/>
          </a:xfrm>
        </p:grpSpPr>
        <p:pic>
          <p:nvPicPr>
            <p:cNvPr id="9" name="Picture 2" descr="Canada : free blank map, free outline map, free base map : outline (white)"/>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562" t="249" r="415" b="1330"/>
            <a:stretch/>
          </p:blipFill>
          <p:spPr bwMode="auto">
            <a:xfrm>
              <a:off x="457200" y="0"/>
              <a:ext cx="8074152" cy="67665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1066800" y="1295400"/>
              <a:ext cx="7200898" cy="5029200"/>
              <a:chOff x="1066800" y="1295400"/>
              <a:chExt cx="7200898" cy="5029200"/>
            </a:xfrm>
          </p:grpSpPr>
          <p:sp>
            <p:nvSpPr>
              <p:cNvPr id="11" name="Oval 10"/>
              <p:cNvSpPr/>
              <p:nvPr/>
            </p:nvSpPr>
            <p:spPr>
              <a:xfrm>
                <a:off x="1295400" y="5105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600200" y="5257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447800" y="5029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828800" y="5105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219200" y="4876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1447800" y="4800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1219200" y="4648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5943600" y="593703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2057400" y="5257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4800600" y="5408886"/>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2300288" y="509111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1066800" y="4343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a:off x="1371600" y="4419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a:off x="1295400" y="4038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1371600" y="3200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2635250" y="295275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1371600" y="2286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2362200" y="533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1828800" y="533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4419600" y="548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4572000" y="556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p:cNvSpPr/>
              <p:nvPr/>
            </p:nvSpPr>
            <p:spPr>
              <a:xfrm>
                <a:off x="5962650" y="611505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6234113" y="591502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3657600" y="421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2667000" y="548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220980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124200" y="548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p:cNvSpPr/>
              <p:nvPr/>
            </p:nvSpPr>
            <p:spPr>
              <a:xfrm>
                <a:off x="5105400" y="205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3048000" y="1295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029200" y="533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p:cNvSpPr/>
              <p:nvPr/>
            </p:nvSpPr>
            <p:spPr>
              <a:xfrm>
                <a:off x="5867400" y="6248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p:cNvSpPr/>
              <p:nvPr/>
            </p:nvSpPr>
            <p:spPr>
              <a:xfrm>
                <a:off x="5181600" y="5486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5410200" y="563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534451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5715000" y="563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p:cNvSpPr/>
              <p:nvPr/>
            </p:nvSpPr>
            <p:spPr>
              <a:xfrm>
                <a:off x="5562600" y="58674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6096000" y="579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p:cNvSpPr/>
              <p:nvPr/>
            </p:nvSpPr>
            <p:spPr>
              <a:xfrm>
                <a:off x="601980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Oval 48"/>
              <p:cNvSpPr/>
              <p:nvPr/>
            </p:nvSpPr>
            <p:spPr>
              <a:xfrm>
                <a:off x="5867400" y="579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p:cNvSpPr/>
              <p:nvPr/>
            </p:nvSpPr>
            <p:spPr>
              <a:xfrm>
                <a:off x="6400800" y="556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p:cNvSpPr/>
              <p:nvPr/>
            </p:nvSpPr>
            <p:spPr>
              <a:xfrm>
                <a:off x="571500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5943600" y="556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Oval 52"/>
              <p:cNvSpPr/>
              <p:nvPr/>
            </p:nvSpPr>
            <p:spPr>
              <a:xfrm>
                <a:off x="6096000" y="6019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p:cNvSpPr/>
              <p:nvPr/>
            </p:nvSpPr>
            <p:spPr>
              <a:xfrm>
                <a:off x="6172200" y="556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Oval 54"/>
              <p:cNvSpPr/>
              <p:nvPr/>
            </p:nvSpPr>
            <p:spPr>
              <a:xfrm>
                <a:off x="6324600" y="5791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6705600" y="56388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p:cNvSpPr/>
              <p:nvPr/>
            </p:nvSpPr>
            <p:spPr>
              <a:xfrm>
                <a:off x="6172200" y="5029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p:cNvSpPr/>
              <p:nvPr/>
            </p:nvSpPr>
            <p:spPr>
              <a:xfrm>
                <a:off x="6324600" y="5334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6477000" y="4419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5943600" y="38100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Oval 60"/>
              <p:cNvSpPr/>
              <p:nvPr/>
            </p:nvSpPr>
            <p:spPr>
              <a:xfrm>
                <a:off x="3581400" y="5562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p:cNvSpPr/>
              <p:nvPr/>
            </p:nvSpPr>
            <p:spPr>
              <a:xfrm>
                <a:off x="4572000" y="48006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p:cNvSpPr/>
              <p:nvPr/>
            </p:nvSpPr>
            <p:spPr>
              <a:xfrm>
                <a:off x="7543800" y="3886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6943725" y="512921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p:cNvSpPr/>
              <p:nvPr/>
            </p:nvSpPr>
            <p:spPr>
              <a:xfrm>
                <a:off x="6477000" y="54102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Oval 65"/>
              <p:cNvSpPr/>
              <p:nvPr/>
            </p:nvSpPr>
            <p:spPr>
              <a:xfrm>
                <a:off x="2938463" y="486727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7167563" y="486727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048500" y="49911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a:off x="7172324" y="528161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7105649" y="5143501"/>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Oval 70"/>
              <p:cNvSpPr/>
              <p:nvPr/>
            </p:nvSpPr>
            <p:spPr>
              <a:xfrm>
                <a:off x="7272337" y="5133976"/>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p:cNvSpPr/>
              <p:nvPr/>
            </p:nvSpPr>
            <p:spPr>
              <a:xfrm>
                <a:off x="7300912" y="5286376"/>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524750" y="5214938"/>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p:cNvSpPr/>
              <p:nvPr/>
            </p:nvSpPr>
            <p:spPr>
              <a:xfrm>
                <a:off x="7720012" y="516731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7458074" y="5534026"/>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7562849" y="5362576"/>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Oval 76"/>
              <p:cNvSpPr/>
              <p:nvPr/>
            </p:nvSpPr>
            <p:spPr>
              <a:xfrm>
                <a:off x="6519862" y="5119688"/>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6715124" y="4843463"/>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Oval 78"/>
              <p:cNvSpPr/>
              <p:nvPr/>
            </p:nvSpPr>
            <p:spPr>
              <a:xfrm>
                <a:off x="6948486" y="445770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7920036" y="4286250"/>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7881936" y="4529137"/>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8191498" y="432911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Oval 82"/>
              <p:cNvSpPr/>
              <p:nvPr/>
            </p:nvSpPr>
            <p:spPr>
              <a:xfrm>
                <a:off x="1968500" y="4187825"/>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Oval 83"/>
              <p:cNvSpPr/>
              <p:nvPr/>
            </p:nvSpPr>
            <p:spPr>
              <a:xfrm>
                <a:off x="1628775" y="498951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2092325" y="4875212"/>
                <a:ext cx="76200" cy="762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12" name="Rectangle 111"/>
          <p:cNvSpPr/>
          <p:nvPr/>
        </p:nvSpPr>
        <p:spPr>
          <a:xfrm>
            <a:off x="5106387" y="500056"/>
            <a:ext cx="1023583" cy="215444"/>
          </a:xfrm>
          <a:prstGeom prst="rect">
            <a:avLst/>
          </a:prstGeom>
        </p:spPr>
        <p:txBody>
          <a:bodyPr wrap="square">
            <a:spAutoFit/>
          </a:bodyPr>
          <a:lstStyle/>
          <a:p>
            <a:pPr algn="r"/>
            <a:r>
              <a:rPr lang="en-US" sz="800" dirty="0">
                <a:ea typeface="Verdana" pitchFamily="34" charset="0"/>
                <a:cs typeface="Verdana" pitchFamily="34" charset="0"/>
              </a:rPr>
              <a:t>http://</a:t>
            </a:r>
            <a:r>
              <a:rPr lang="en-US" sz="800" dirty="0" smtClean="0">
                <a:ea typeface="Verdana" pitchFamily="34" charset="0"/>
                <a:cs typeface="Verdana" pitchFamily="34" charset="0"/>
              </a:rPr>
              <a:t>d-</a:t>
            </a:r>
            <a:r>
              <a:rPr lang="en-US" sz="800" dirty="0" smtClean="0">
                <a:ea typeface="Verdana" pitchFamily="34" charset="0"/>
                <a:cs typeface="Verdana" pitchFamily="34" charset="0"/>
              </a:rPr>
              <a:t>maps.com</a:t>
            </a:r>
            <a:r>
              <a:rPr lang="en-US" sz="800" dirty="0" smtClean="0">
                <a:ea typeface="Verdana" pitchFamily="34" charset="0"/>
                <a:cs typeface="Verdana" pitchFamily="34" charset="0"/>
              </a:rPr>
              <a:t>/</a:t>
            </a:r>
            <a:endParaRPr lang="en-US" sz="800" dirty="0">
              <a:ea typeface="Verdana" pitchFamily="34" charset="0"/>
              <a:cs typeface="Verdana" pitchFamily="34" charset="0"/>
            </a:endParaRPr>
          </a:p>
        </p:txBody>
      </p:sp>
      <p:grpSp>
        <p:nvGrpSpPr>
          <p:cNvPr id="118" name="Group 117"/>
          <p:cNvGrpSpPr>
            <a:grpSpLocks noChangeAspect="1"/>
          </p:cNvGrpSpPr>
          <p:nvPr/>
        </p:nvGrpSpPr>
        <p:grpSpPr>
          <a:xfrm>
            <a:off x="5025536" y="2288570"/>
            <a:ext cx="1115744" cy="415891"/>
            <a:chOff x="2772985" y="4267196"/>
            <a:chExt cx="2409445" cy="898114"/>
          </a:xfrm>
        </p:grpSpPr>
        <p:grpSp>
          <p:nvGrpSpPr>
            <p:cNvPr id="119" name="Group 12"/>
            <p:cNvGrpSpPr/>
            <p:nvPr/>
          </p:nvGrpSpPr>
          <p:grpSpPr>
            <a:xfrm>
              <a:off x="2772985" y="4267196"/>
              <a:ext cx="914402" cy="732976"/>
              <a:chOff x="5105400" y="1566320"/>
              <a:chExt cx="3200407" cy="2565414"/>
            </a:xfrm>
            <a:effectLst>
              <a:outerShdw blurRad="50800" dist="38100" dir="8100000" algn="tr" rotWithShape="0">
                <a:prstClr val="black">
                  <a:alpha val="40000"/>
                </a:prstClr>
              </a:outerShdw>
            </a:effectLst>
          </p:grpSpPr>
          <p:sp>
            <p:nvSpPr>
              <p:cNvPr id="138" name="Freeform 137"/>
              <p:cNvSpPr/>
              <p:nvPr/>
            </p:nvSpPr>
            <p:spPr>
              <a:xfrm>
                <a:off x="5791204" y="1566320"/>
                <a:ext cx="2514603" cy="2565392"/>
              </a:xfrm>
              <a:custGeom>
                <a:avLst/>
                <a:gdLst>
                  <a:gd name="connsiteX0" fmla="*/ 287867 w 2108200"/>
                  <a:gd name="connsiteY0" fmla="*/ 2379134 h 2565400"/>
                  <a:gd name="connsiteX1" fmla="*/ 736600 w 2108200"/>
                  <a:gd name="connsiteY1" fmla="*/ 2379134 h 2565400"/>
                  <a:gd name="connsiteX2" fmla="*/ 922866 w 2108200"/>
                  <a:gd name="connsiteY2" fmla="*/ 2565400 h 2565400"/>
                  <a:gd name="connsiteX3" fmla="*/ 1930400 w 2108200"/>
                  <a:gd name="connsiteY3" fmla="*/ 2565400 h 2565400"/>
                  <a:gd name="connsiteX4" fmla="*/ 2108200 w 2108200"/>
                  <a:gd name="connsiteY4" fmla="*/ 2387600 h 2565400"/>
                  <a:gd name="connsiteX5" fmla="*/ 2108200 w 2108200"/>
                  <a:gd name="connsiteY5" fmla="*/ 1143000 h 2565400"/>
                  <a:gd name="connsiteX6" fmla="*/ 1913467 w 2108200"/>
                  <a:gd name="connsiteY6" fmla="*/ 948267 h 2565400"/>
                  <a:gd name="connsiteX7" fmla="*/ 1151467 w 2108200"/>
                  <a:gd name="connsiteY7" fmla="*/ 948267 h 2565400"/>
                  <a:gd name="connsiteX8" fmla="*/ 1151467 w 2108200"/>
                  <a:gd name="connsiteY8" fmla="*/ 381000 h 2565400"/>
                  <a:gd name="connsiteX9" fmla="*/ 1210733 w 2108200"/>
                  <a:gd name="connsiteY9" fmla="*/ 160867 h 2565400"/>
                  <a:gd name="connsiteX10" fmla="*/ 1210733 w 2108200"/>
                  <a:gd name="connsiteY10" fmla="*/ 0 h 2565400"/>
                  <a:gd name="connsiteX11" fmla="*/ 821267 w 2108200"/>
                  <a:gd name="connsiteY11" fmla="*/ 0 h 2565400"/>
                  <a:gd name="connsiteX12" fmla="*/ 482600 w 2108200"/>
                  <a:gd name="connsiteY12" fmla="*/ 1117600 h 2565400"/>
                  <a:gd name="connsiteX13" fmla="*/ 338667 w 2108200"/>
                  <a:gd name="connsiteY13" fmla="*/ 1236134 h 2565400"/>
                  <a:gd name="connsiteX14" fmla="*/ 0 w 2108200"/>
                  <a:gd name="connsiteY14" fmla="*/ 1236134 h 2565400"/>
                  <a:gd name="connsiteX15" fmla="*/ 0 w 2108200"/>
                  <a:gd name="connsiteY15" fmla="*/ 2387600 h 2565400"/>
                  <a:gd name="connsiteX16" fmla="*/ 287867 w 2108200"/>
                  <a:gd name="connsiteY16" fmla="*/ 2379134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8200" h="2565400">
                    <a:moveTo>
                      <a:pt x="287867" y="2379134"/>
                    </a:moveTo>
                    <a:lnTo>
                      <a:pt x="736600" y="2379134"/>
                    </a:lnTo>
                    <a:lnTo>
                      <a:pt x="922866" y="2565400"/>
                    </a:lnTo>
                    <a:lnTo>
                      <a:pt x="1930400" y="2565400"/>
                    </a:lnTo>
                    <a:lnTo>
                      <a:pt x="2108200" y="2387600"/>
                    </a:lnTo>
                    <a:lnTo>
                      <a:pt x="2108200" y="1143000"/>
                    </a:lnTo>
                    <a:lnTo>
                      <a:pt x="1913467" y="948267"/>
                    </a:lnTo>
                    <a:lnTo>
                      <a:pt x="1151467" y="948267"/>
                    </a:lnTo>
                    <a:lnTo>
                      <a:pt x="1151467" y="381000"/>
                    </a:lnTo>
                    <a:lnTo>
                      <a:pt x="1210733" y="160867"/>
                    </a:lnTo>
                    <a:lnTo>
                      <a:pt x="1210733" y="0"/>
                    </a:lnTo>
                    <a:lnTo>
                      <a:pt x="821267" y="0"/>
                    </a:lnTo>
                    <a:lnTo>
                      <a:pt x="482600" y="1117600"/>
                    </a:lnTo>
                    <a:lnTo>
                      <a:pt x="338667" y="1236134"/>
                    </a:lnTo>
                    <a:lnTo>
                      <a:pt x="0" y="1236134"/>
                    </a:lnTo>
                    <a:lnTo>
                      <a:pt x="0" y="2387600"/>
                    </a:lnTo>
                    <a:lnTo>
                      <a:pt x="287867" y="237913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p:cNvSpPr/>
              <p:nvPr/>
            </p:nvSpPr>
            <p:spPr>
              <a:xfrm>
                <a:off x="5105400" y="2650068"/>
                <a:ext cx="838200" cy="1481666"/>
              </a:xfrm>
              <a:prstGeom prst="rect">
                <a:avLst/>
              </a:prstGeom>
              <a:solidFill>
                <a:schemeClr val="tx2">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a:off x="5105400" y="2667000"/>
                <a:ext cx="838200" cy="2073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p:cNvSpPr/>
              <p:nvPr/>
            </p:nvSpPr>
            <p:spPr>
              <a:xfrm>
                <a:off x="5105400" y="2645569"/>
                <a:ext cx="838200" cy="14816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0" name="Group 22"/>
            <p:cNvGrpSpPr/>
            <p:nvPr/>
          </p:nvGrpSpPr>
          <p:grpSpPr>
            <a:xfrm>
              <a:off x="4296983" y="4279862"/>
              <a:ext cx="885447" cy="885448"/>
              <a:chOff x="1828800" y="1752600"/>
              <a:chExt cx="1295400" cy="1295400"/>
            </a:xfrm>
          </p:grpSpPr>
          <p:grpSp>
            <p:nvGrpSpPr>
              <p:cNvPr id="122" name="Group 23"/>
              <p:cNvGrpSpPr/>
              <p:nvPr/>
            </p:nvGrpSpPr>
            <p:grpSpPr>
              <a:xfrm>
                <a:off x="1828800" y="1752600"/>
                <a:ext cx="1295400" cy="1295400"/>
                <a:chOff x="1828800" y="1752600"/>
                <a:chExt cx="1295400" cy="1295400"/>
              </a:xfrm>
              <a:scene3d>
                <a:camera prst="orthographicFront">
                  <a:rot lat="0" lon="0" rev="0"/>
                </a:camera>
                <a:lightRig rig="balanced" dir="t">
                  <a:rot lat="0" lon="0" rev="8700000"/>
                </a:lightRig>
              </a:scene3d>
            </p:grpSpPr>
            <p:grpSp>
              <p:nvGrpSpPr>
                <p:cNvPr id="124" name="Group 25"/>
                <p:cNvGrpSpPr/>
                <p:nvPr/>
              </p:nvGrpSpPr>
              <p:grpSpPr>
                <a:xfrm rot="5400000">
                  <a:off x="1828800" y="1981200"/>
                  <a:ext cx="1295400" cy="838200"/>
                  <a:chOff x="1828800" y="1981200"/>
                  <a:chExt cx="1295400" cy="838200"/>
                </a:xfrm>
              </p:grpSpPr>
              <p:sp>
                <p:nvSpPr>
                  <p:cNvPr id="132" name="Rectangle 131"/>
                  <p:cNvSpPr/>
                  <p:nvPr/>
                </p:nvSpPr>
                <p:spPr>
                  <a:xfrm>
                    <a:off x="1828800" y="19812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Rectangle 132"/>
                  <p:cNvSpPr/>
                  <p:nvPr/>
                </p:nvSpPr>
                <p:spPr>
                  <a:xfrm>
                    <a:off x="1828800" y="21336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a:off x="1828800" y="22860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p:cNvSpPr/>
                  <p:nvPr/>
                </p:nvSpPr>
                <p:spPr>
                  <a:xfrm>
                    <a:off x="1828800" y="24384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p:cNvSpPr/>
                  <p:nvPr/>
                </p:nvSpPr>
                <p:spPr>
                  <a:xfrm>
                    <a:off x="1828800" y="25908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p:cNvSpPr/>
                  <p:nvPr/>
                </p:nvSpPr>
                <p:spPr>
                  <a:xfrm>
                    <a:off x="1828800" y="27432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5" name="Group 26"/>
                <p:cNvGrpSpPr/>
                <p:nvPr/>
              </p:nvGrpSpPr>
              <p:grpSpPr>
                <a:xfrm>
                  <a:off x="1828800" y="1981200"/>
                  <a:ext cx="1295400" cy="838200"/>
                  <a:chOff x="1828800" y="1981200"/>
                  <a:chExt cx="1295400" cy="838200"/>
                </a:xfrm>
              </p:grpSpPr>
              <p:sp>
                <p:nvSpPr>
                  <p:cNvPr id="126" name="Rectangle 125"/>
                  <p:cNvSpPr/>
                  <p:nvPr/>
                </p:nvSpPr>
                <p:spPr>
                  <a:xfrm>
                    <a:off x="1828800" y="19812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p:cNvSpPr/>
                  <p:nvPr/>
                </p:nvSpPr>
                <p:spPr>
                  <a:xfrm>
                    <a:off x="1828800" y="21336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127"/>
                  <p:cNvSpPr/>
                  <p:nvPr/>
                </p:nvSpPr>
                <p:spPr>
                  <a:xfrm>
                    <a:off x="1828800" y="22860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p:cNvSpPr/>
                  <p:nvPr/>
                </p:nvSpPr>
                <p:spPr>
                  <a:xfrm>
                    <a:off x="1828800" y="24384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Rectangle 129"/>
                  <p:cNvSpPr/>
                  <p:nvPr/>
                </p:nvSpPr>
                <p:spPr>
                  <a:xfrm>
                    <a:off x="1828800" y="25908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Rectangle 130"/>
                  <p:cNvSpPr/>
                  <p:nvPr/>
                </p:nvSpPr>
                <p:spPr>
                  <a:xfrm>
                    <a:off x="1828800" y="2743200"/>
                    <a:ext cx="1295400" cy="76200"/>
                  </a:xfrm>
                  <a:prstGeom prst="rect">
                    <a:avLst/>
                  </a:prstGeom>
                  <a:solidFill>
                    <a:schemeClr val="bg2">
                      <a:lumMod val="50000"/>
                    </a:schemeClr>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23" name="Rectangle 122"/>
              <p:cNvSpPr/>
              <p:nvPr/>
            </p:nvSpPr>
            <p:spPr>
              <a:xfrm>
                <a:off x="2049753" y="1962748"/>
                <a:ext cx="828778" cy="828776"/>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r>
                  <a:rPr lang="en-US" sz="800" b="1" dirty="0" smtClean="0">
                    <a:ln>
                      <a:solidFill>
                        <a:schemeClr val="bg1"/>
                      </a:solidFill>
                    </a:ln>
                  </a:rPr>
                  <a:t>CPU</a:t>
                </a:r>
                <a:endParaRPr lang="en-US" sz="800" b="1" dirty="0">
                  <a:ln>
                    <a:solidFill>
                      <a:schemeClr val="bg1"/>
                    </a:solidFill>
                  </a:ln>
                </a:endParaRPr>
              </a:p>
            </p:txBody>
          </p:sp>
        </p:grpSp>
      </p:grpSp>
      <p:grpSp>
        <p:nvGrpSpPr>
          <p:cNvPr id="142" name="Group 141"/>
          <p:cNvGrpSpPr>
            <a:grpSpLocks noChangeAspect="1"/>
          </p:cNvGrpSpPr>
          <p:nvPr/>
        </p:nvGrpSpPr>
        <p:grpSpPr>
          <a:xfrm>
            <a:off x="5052832" y="2902721"/>
            <a:ext cx="1210020" cy="346834"/>
            <a:chOff x="2772985" y="5529872"/>
            <a:chExt cx="2610788" cy="748344"/>
          </a:xfrm>
        </p:grpSpPr>
        <p:grpSp>
          <p:nvGrpSpPr>
            <p:cNvPr id="143" name="Group 17"/>
            <p:cNvGrpSpPr/>
            <p:nvPr/>
          </p:nvGrpSpPr>
          <p:grpSpPr>
            <a:xfrm>
              <a:off x="2772985" y="5529872"/>
              <a:ext cx="914400" cy="732972"/>
              <a:chOff x="5105400" y="1566356"/>
              <a:chExt cx="3200401" cy="2565401"/>
            </a:xfrm>
            <a:effectLst>
              <a:outerShdw blurRad="50800" dist="38100" dir="8100000" algn="tr" rotWithShape="0">
                <a:prstClr val="black">
                  <a:alpha val="40000"/>
                </a:prstClr>
              </a:outerShdw>
            </a:effectLst>
          </p:grpSpPr>
          <p:sp>
            <p:nvSpPr>
              <p:cNvPr id="155" name="Freeform 154"/>
              <p:cNvSpPr/>
              <p:nvPr/>
            </p:nvSpPr>
            <p:spPr>
              <a:xfrm>
                <a:off x="5791197" y="1566356"/>
                <a:ext cx="2514604" cy="2565401"/>
              </a:xfrm>
              <a:custGeom>
                <a:avLst/>
                <a:gdLst>
                  <a:gd name="connsiteX0" fmla="*/ 287867 w 2108200"/>
                  <a:gd name="connsiteY0" fmla="*/ 2379134 h 2565400"/>
                  <a:gd name="connsiteX1" fmla="*/ 736600 w 2108200"/>
                  <a:gd name="connsiteY1" fmla="*/ 2379134 h 2565400"/>
                  <a:gd name="connsiteX2" fmla="*/ 922866 w 2108200"/>
                  <a:gd name="connsiteY2" fmla="*/ 2565400 h 2565400"/>
                  <a:gd name="connsiteX3" fmla="*/ 1930400 w 2108200"/>
                  <a:gd name="connsiteY3" fmla="*/ 2565400 h 2565400"/>
                  <a:gd name="connsiteX4" fmla="*/ 2108200 w 2108200"/>
                  <a:gd name="connsiteY4" fmla="*/ 2387600 h 2565400"/>
                  <a:gd name="connsiteX5" fmla="*/ 2108200 w 2108200"/>
                  <a:gd name="connsiteY5" fmla="*/ 1143000 h 2565400"/>
                  <a:gd name="connsiteX6" fmla="*/ 1913467 w 2108200"/>
                  <a:gd name="connsiteY6" fmla="*/ 948267 h 2565400"/>
                  <a:gd name="connsiteX7" fmla="*/ 1151467 w 2108200"/>
                  <a:gd name="connsiteY7" fmla="*/ 948267 h 2565400"/>
                  <a:gd name="connsiteX8" fmla="*/ 1151467 w 2108200"/>
                  <a:gd name="connsiteY8" fmla="*/ 381000 h 2565400"/>
                  <a:gd name="connsiteX9" fmla="*/ 1210733 w 2108200"/>
                  <a:gd name="connsiteY9" fmla="*/ 160867 h 2565400"/>
                  <a:gd name="connsiteX10" fmla="*/ 1210733 w 2108200"/>
                  <a:gd name="connsiteY10" fmla="*/ 0 h 2565400"/>
                  <a:gd name="connsiteX11" fmla="*/ 821267 w 2108200"/>
                  <a:gd name="connsiteY11" fmla="*/ 0 h 2565400"/>
                  <a:gd name="connsiteX12" fmla="*/ 482600 w 2108200"/>
                  <a:gd name="connsiteY12" fmla="*/ 1117600 h 2565400"/>
                  <a:gd name="connsiteX13" fmla="*/ 338667 w 2108200"/>
                  <a:gd name="connsiteY13" fmla="*/ 1236134 h 2565400"/>
                  <a:gd name="connsiteX14" fmla="*/ 0 w 2108200"/>
                  <a:gd name="connsiteY14" fmla="*/ 1236134 h 2565400"/>
                  <a:gd name="connsiteX15" fmla="*/ 0 w 2108200"/>
                  <a:gd name="connsiteY15" fmla="*/ 2387600 h 2565400"/>
                  <a:gd name="connsiteX16" fmla="*/ 287867 w 2108200"/>
                  <a:gd name="connsiteY16" fmla="*/ 2379134 h 256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08200" h="2565400">
                    <a:moveTo>
                      <a:pt x="287867" y="2379134"/>
                    </a:moveTo>
                    <a:lnTo>
                      <a:pt x="736600" y="2379134"/>
                    </a:lnTo>
                    <a:lnTo>
                      <a:pt x="922866" y="2565400"/>
                    </a:lnTo>
                    <a:lnTo>
                      <a:pt x="1930400" y="2565400"/>
                    </a:lnTo>
                    <a:lnTo>
                      <a:pt x="2108200" y="2387600"/>
                    </a:lnTo>
                    <a:lnTo>
                      <a:pt x="2108200" y="1143000"/>
                    </a:lnTo>
                    <a:lnTo>
                      <a:pt x="1913467" y="948267"/>
                    </a:lnTo>
                    <a:lnTo>
                      <a:pt x="1151467" y="948267"/>
                    </a:lnTo>
                    <a:lnTo>
                      <a:pt x="1151467" y="381000"/>
                    </a:lnTo>
                    <a:lnTo>
                      <a:pt x="1210733" y="160867"/>
                    </a:lnTo>
                    <a:lnTo>
                      <a:pt x="1210733" y="0"/>
                    </a:lnTo>
                    <a:lnTo>
                      <a:pt x="821267" y="0"/>
                    </a:lnTo>
                    <a:lnTo>
                      <a:pt x="482600" y="1117600"/>
                    </a:lnTo>
                    <a:lnTo>
                      <a:pt x="338667" y="1236134"/>
                    </a:lnTo>
                    <a:lnTo>
                      <a:pt x="0" y="1236134"/>
                    </a:lnTo>
                    <a:lnTo>
                      <a:pt x="0" y="2387600"/>
                    </a:lnTo>
                    <a:lnTo>
                      <a:pt x="287867" y="237913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Rectangle 155"/>
              <p:cNvSpPr/>
              <p:nvPr/>
            </p:nvSpPr>
            <p:spPr>
              <a:xfrm>
                <a:off x="5105400" y="2650068"/>
                <a:ext cx="838200" cy="1481666"/>
              </a:xfrm>
              <a:prstGeom prst="rect">
                <a:avLst/>
              </a:prstGeom>
              <a:solidFill>
                <a:schemeClr val="tx2">
                  <a:lumMod val="60000"/>
                  <a:lumOff val="40000"/>
                </a:schemeClr>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Rectangle 156"/>
              <p:cNvSpPr/>
              <p:nvPr/>
            </p:nvSpPr>
            <p:spPr>
              <a:xfrm>
                <a:off x="5105400" y="2667000"/>
                <a:ext cx="838200" cy="20737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Rectangle 157"/>
              <p:cNvSpPr/>
              <p:nvPr/>
            </p:nvSpPr>
            <p:spPr>
              <a:xfrm>
                <a:off x="5105400" y="2645569"/>
                <a:ext cx="838200" cy="148166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2070"/>
            <p:cNvGrpSpPr/>
            <p:nvPr/>
          </p:nvGrpSpPr>
          <p:grpSpPr>
            <a:xfrm>
              <a:off x="4106906" y="5554314"/>
              <a:ext cx="1276867" cy="723902"/>
              <a:chOff x="4106906" y="5554314"/>
              <a:chExt cx="1276867" cy="723902"/>
            </a:xfrm>
          </p:grpSpPr>
          <p:grpSp>
            <p:nvGrpSpPr>
              <p:cNvPr id="146" name="Group 2066"/>
              <p:cNvGrpSpPr/>
              <p:nvPr/>
            </p:nvGrpSpPr>
            <p:grpSpPr>
              <a:xfrm rot="900000">
                <a:off x="4106906" y="5554314"/>
                <a:ext cx="1233896" cy="698712"/>
                <a:chOff x="4557410" y="609600"/>
                <a:chExt cx="1614790" cy="914400"/>
              </a:xfrm>
            </p:grpSpPr>
            <p:sp>
              <p:nvSpPr>
                <p:cNvPr id="148" name="Rectangle 147"/>
                <p:cNvSpPr/>
                <p:nvPr/>
              </p:nvSpPr>
              <p:spPr>
                <a:xfrm>
                  <a:off x="4899660" y="1447800"/>
                  <a:ext cx="994306" cy="76200"/>
                </a:xfrm>
                <a:prstGeom prst="rect">
                  <a:avLst/>
                </a:prstGeom>
                <a:solidFill>
                  <a:schemeClr val="bg2">
                    <a:lumMod val="50000"/>
                  </a:schemeClr>
                </a:solidFill>
                <a:ln>
                  <a:noFill/>
                </a:ln>
                <a:effectLst>
                  <a:outerShdw blurRad="50800" dist="38100" dir="10800000" algn="r" rotWithShape="0">
                    <a:prstClr val="black">
                      <a:alpha val="40000"/>
                    </a:prstClr>
                  </a:outerShdw>
                </a:effectLst>
                <a:scene3d>
                  <a:camera prst="perspectiveContrastingLeftFacing" fov="7200000">
                    <a:rot lat="180000" lon="210000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p:cNvSpPr/>
                <p:nvPr/>
              </p:nvSpPr>
              <p:spPr>
                <a:xfrm>
                  <a:off x="4724400" y="609600"/>
                  <a:ext cx="91713" cy="914400"/>
                </a:xfrm>
                <a:prstGeom prst="rect">
                  <a:avLst/>
                </a:prstGeom>
                <a:solidFill>
                  <a:schemeClr val="bg2">
                    <a:lumMod val="50000"/>
                  </a:schemeClr>
                </a:solidFill>
                <a:ln>
                  <a:noFill/>
                </a:ln>
                <a:effectLst>
                  <a:outerShdw blurRad="50800" dist="38100" dir="10800000" algn="r" rotWithShape="0">
                    <a:prstClr val="black">
                      <a:alpha val="40000"/>
                    </a:prstClr>
                  </a:outerShdw>
                </a:effectLst>
                <a:scene3d>
                  <a:camera prst="perspectiveContrastingLeftFacing" fov="5100000">
                    <a:rot lat="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Rectangle 149"/>
                <p:cNvSpPr/>
                <p:nvPr/>
              </p:nvSpPr>
              <p:spPr>
                <a:xfrm>
                  <a:off x="4557410" y="685800"/>
                  <a:ext cx="1614790" cy="762000"/>
                </a:xfrm>
                <a:prstGeom prst="rect">
                  <a:avLst/>
                </a:prstGeom>
                <a:solidFill>
                  <a:schemeClr val="tx1">
                    <a:lumMod val="85000"/>
                    <a:lumOff val="1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p:cNvSpPr/>
                <p:nvPr/>
              </p:nvSpPr>
              <p:spPr>
                <a:xfrm>
                  <a:off x="5591175" y="890587"/>
                  <a:ext cx="352425" cy="352425"/>
                </a:xfrm>
                <a:prstGeom prst="ellipse">
                  <a:avLst/>
                </a:prstGeom>
                <a:solidFill>
                  <a:schemeClr val="tx1">
                    <a:lumMod val="85000"/>
                    <a:lumOff val="15000"/>
                  </a:schemeClr>
                </a:solidFill>
                <a:ln w="114300">
                  <a:solidFill>
                    <a:schemeClr val="tx1"/>
                  </a:solidFill>
                </a:ln>
                <a:scene3d>
                  <a:camera prst="perspectiveContrastingLeftFacing" fov="5100000">
                    <a:rot lat="0" lon="21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2" name="Group 2063"/>
                <p:cNvGrpSpPr/>
                <p:nvPr/>
              </p:nvGrpSpPr>
              <p:grpSpPr>
                <a:xfrm>
                  <a:off x="4876800" y="976313"/>
                  <a:ext cx="599620" cy="204787"/>
                  <a:chOff x="4817837" y="914400"/>
                  <a:chExt cx="599620" cy="242887"/>
                </a:xfrm>
                <a:scene3d>
                  <a:camera prst="perspectiveContrastingLeftFacing" fov="5100000">
                    <a:rot lat="0" lon="2100000" rev="0"/>
                  </a:camera>
                  <a:lightRig rig="threePt" dir="t"/>
                </a:scene3d>
              </p:grpSpPr>
              <p:sp>
                <p:nvSpPr>
                  <p:cNvPr id="153" name="Rectangle 152"/>
                  <p:cNvSpPr/>
                  <p:nvPr/>
                </p:nvSpPr>
                <p:spPr>
                  <a:xfrm>
                    <a:off x="4817837" y="914400"/>
                    <a:ext cx="59962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Rectangle 153"/>
                  <p:cNvSpPr/>
                  <p:nvPr/>
                </p:nvSpPr>
                <p:spPr>
                  <a:xfrm>
                    <a:off x="4817837" y="1081087"/>
                    <a:ext cx="59962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7" name="Rectangle 146"/>
              <p:cNvSpPr/>
              <p:nvPr/>
            </p:nvSpPr>
            <p:spPr>
              <a:xfrm>
                <a:off x="4283213" y="5680553"/>
                <a:ext cx="1100560" cy="597663"/>
              </a:xfrm>
              <a:prstGeom prst="rect">
                <a:avLst/>
              </a:prstGeom>
              <a:scene3d>
                <a:camera prst="perspectiveContrastingLeftFacing" fov="5400000">
                  <a:rot lat="134702" lon="1444934" rev="20739408"/>
                </a:camera>
                <a:lightRig rig="threePt" dir="t"/>
              </a:scene3d>
            </p:spPr>
            <p:txBody>
              <a:bodyPr wrap="none">
                <a:spAutoFit/>
              </a:bodyPr>
              <a:lstStyle/>
              <a:p>
                <a:r>
                  <a:rPr lang="en-US" sz="1200" b="1" dirty="0" smtClean="0">
                    <a:solidFill>
                      <a:schemeClr val="bg1"/>
                    </a:solidFill>
                  </a:rPr>
                  <a:t>GPU</a:t>
                </a:r>
                <a:endParaRPr lang="en-US" sz="1200" b="1" dirty="0">
                  <a:solidFill>
                    <a:schemeClr val="bg1"/>
                  </a:solidFill>
                </a:endParaRPr>
              </a:p>
            </p:txBody>
          </p:sp>
        </p:grpSp>
      </p:grpSp>
      <p:pic>
        <p:nvPicPr>
          <p:cNvPr id="162" name="Picture 161" descr="rep-img.jpg"/>
          <p:cNvPicPr>
            <a:picLocks noChangeAspect="1"/>
          </p:cNvPicPr>
          <p:nvPr/>
        </p:nvPicPr>
        <p:blipFill>
          <a:blip r:embed="rId10" cstate="print"/>
          <a:stretch>
            <a:fillRect/>
          </a:stretch>
        </p:blipFill>
        <p:spPr>
          <a:xfrm>
            <a:off x="0" y="0"/>
            <a:ext cx="2118609" cy="1588958"/>
          </a:xfrm>
          <a:prstGeom prst="rect">
            <a:avLst/>
          </a:prstGeom>
        </p:spPr>
      </p:pic>
    </p:spTree>
    <p:extLst>
      <p:ext uri="{BB962C8B-B14F-4D97-AF65-F5344CB8AC3E}">
        <p14:creationId xmlns:p14="http://schemas.microsoft.com/office/powerpoint/2010/main" val="31770552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891" y="3834344"/>
            <a:ext cx="4335990" cy="2883526"/>
          </a:xfrm>
          <a:prstGeom prst="rect">
            <a:avLst/>
          </a:prstGeom>
        </p:spPr>
      </p:pic>
      <p:sp>
        <p:nvSpPr>
          <p:cNvPr id="2" name="Title 1"/>
          <p:cNvSpPr>
            <a:spLocks noGrp="1"/>
          </p:cNvSpPr>
          <p:nvPr>
            <p:ph type="title"/>
          </p:nvPr>
        </p:nvSpPr>
        <p:spPr>
          <a:xfrm>
            <a:off x="685800" y="44450"/>
            <a:ext cx="7772400" cy="1250950"/>
          </a:xfrm>
        </p:spPr>
        <p:txBody>
          <a:bodyPr/>
          <a:lstStyle/>
          <a:p>
            <a:r>
              <a:rPr lang="en-US" dirty="0" smtClean="0"/>
              <a:t>DR Solution – during generation</a:t>
            </a:r>
            <a:br>
              <a:rPr lang="en-US" dirty="0" smtClean="0"/>
            </a:br>
            <a:r>
              <a:rPr lang="en-US" dirty="0" smtClean="0"/>
              <a:t>off-centers DR (ODR)</a:t>
            </a:r>
            <a:endParaRPr lang="en-US" dirty="0"/>
          </a:p>
        </p:txBody>
      </p:sp>
      <p:grpSp>
        <p:nvGrpSpPr>
          <p:cNvPr id="4" name="Group 3"/>
          <p:cNvGrpSpPr/>
          <p:nvPr/>
        </p:nvGrpSpPr>
        <p:grpSpPr>
          <a:xfrm>
            <a:off x="201613" y="1262594"/>
            <a:ext cx="2094477" cy="2692400"/>
            <a:chOff x="201613" y="1262594"/>
            <a:chExt cx="2094477" cy="2692400"/>
          </a:xfrm>
        </p:grpSpPr>
        <p:grpSp>
          <p:nvGrpSpPr>
            <p:cNvPr id="114" name="Group 113"/>
            <p:cNvGrpSpPr/>
            <p:nvPr/>
          </p:nvGrpSpPr>
          <p:grpSpPr>
            <a:xfrm>
              <a:off x="201613" y="1262594"/>
              <a:ext cx="1857374" cy="2692400"/>
              <a:chOff x="5705476" y="2456394"/>
              <a:chExt cx="1857374" cy="2692400"/>
            </a:xfrm>
          </p:grpSpPr>
          <p:grpSp>
            <p:nvGrpSpPr>
              <p:cNvPr id="115" name="Group 114"/>
              <p:cNvGrpSpPr/>
              <p:nvPr/>
            </p:nvGrpSpPr>
            <p:grpSpPr>
              <a:xfrm>
                <a:off x="5705476" y="4113744"/>
                <a:ext cx="914400" cy="914400"/>
                <a:chOff x="1014942" y="4818592"/>
                <a:chExt cx="914400" cy="914400"/>
              </a:xfrm>
            </p:grpSpPr>
            <p:sp>
              <p:nvSpPr>
                <p:cNvPr id="12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6" name="Oval 12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6" name="Group 115"/>
              <p:cNvGrpSpPr/>
              <p:nvPr/>
            </p:nvGrpSpPr>
            <p:grpSpPr>
              <a:xfrm>
                <a:off x="6423026" y="4234394"/>
                <a:ext cx="914400" cy="914400"/>
                <a:chOff x="1014942" y="4818592"/>
                <a:chExt cx="914400" cy="914400"/>
              </a:xfrm>
            </p:grpSpPr>
            <p:sp>
              <p:nvSpPr>
                <p:cNvPr id="12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4" name="Oval 12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7" name="Group 116"/>
              <p:cNvGrpSpPr/>
              <p:nvPr/>
            </p:nvGrpSpPr>
            <p:grpSpPr>
              <a:xfrm>
                <a:off x="6124576" y="2456394"/>
                <a:ext cx="914400" cy="914400"/>
                <a:chOff x="1014942" y="4818592"/>
                <a:chExt cx="914400" cy="914400"/>
              </a:xfrm>
            </p:grpSpPr>
            <p:sp>
              <p:nvSpPr>
                <p:cNvPr id="12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2" name="Oval 12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8" name="Group 117"/>
              <p:cNvGrpSpPr/>
              <p:nvPr/>
            </p:nvGrpSpPr>
            <p:grpSpPr>
              <a:xfrm>
                <a:off x="5762626" y="2921000"/>
                <a:ext cx="1800224" cy="1795994"/>
                <a:chOff x="1014942" y="4818592"/>
                <a:chExt cx="914400" cy="914400"/>
              </a:xfrm>
            </p:grpSpPr>
            <p:sp>
              <p:nvSpPr>
                <p:cNvPr id="119" name="Flowchart: Connector 9"/>
                <p:cNvSpPr/>
                <p:nvPr/>
              </p:nvSpPr>
              <p:spPr>
                <a:xfrm>
                  <a:off x="1014942" y="4818592"/>
                  <a:ext cx="914400" cy="91440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0" name="Oval 119"/>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7" name="Group 126"/>
            <p:cNvGrpSpPr/>
            <p:nvPr/>
          </p:nvGrpSpPr>
          <p:grpSpPr>
            <a:xfrm>
              <a:off x="696913" y="2164294"/>
              <a:ext cx="914400" cy="914400"/>
              <a:chOff x="1014942" y="4818592"/>
              <a:chExt cx="914400" cy="914400"/>
            </a:xfrm>
          </p:grpSpPr>
          <p:sp>
            <p:nvSpPr>
              <p:cNvPr id="128"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29" name="Oval 12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32" name="Straight Arrow Connector 131"/>
            <p:cNvCxnSpPr/>
            <p:nvPr/>
          </p:nvCxnSpPr>
          <p:spPr>
            <a:xfrm flipH="1" flipV="1">
              <a:off x="1076326" y="3105150"/>
              <a:ext cx="1219764" cy="37497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
        <p:nvSpPr>
          <p:cNvPr id="33" name="Rectangle 32"/>
          <p:cNvSpPr/>
          <p:nvPr/>
        </p:nvSpPr>
        <p:spPr>
          <a:xfrm>
            <a:off x="2022276" y="3039418"/>
            <a:ext cx="1085654" cy="1077218"/>
          </a:xfrm>
          <a:prstGeom prst="rect">
            <a:avLst/>
          </a:prstGeom>
        </p:spPr>
        <p:txBody>
          <a:bodyPr wrap="none">
            <a:spAutoFit/>
          </a:bodyPr>
          <a:lstStyle/>
          <a:p>
            <a:pPr algn="ctr"/>
            <a:r>
              <a:rPr lang="en-US" sz="1600" b="1" kern="0" dirty="0">
                <a:solidFill>
                  <a:srgbClr val="000000"/>
                </a:solidFill>
                <a:latin typeface="Arial"/>
              </a:rPr>
              <a:t>DR</a:t>
            </a:r>
          </a:p>
          <a:p>
            <a:pPr algn="ctr"/>
            <a:r>
              <a:rPr lang="en-US" sz="1600" b="1" kern="0" dirty="0">
                <a:solidFill>
                  <a:srgbClr val="000000"/>
                </a:solidFill>
                <a:latin typeface="Arial"/>
              </a:rPr>
              <a:t>gap</a:t>
            </a:r>
          </a:p>
          <a:p>
            <a:pPr algn="ctr"/>
            <a:r>
              <a:rPr lang="en-US" sz="1600" b="1" kern="0" dirty="0">
                <a:solidFill>
                  <a:srgbClr val="000000"/>
                </a:solidFill>
                <a:latin typeface="Arial"/>
                <a:sym typeface="Wingdings"/>
              </a:rPr>
              <a:t></a:t>
            </a:r>
            <a:endParaRPr lang="en-US" sz="1600" b="1" kern="0" dirty="0">
              <a:solidFill>
                <a:srgbClr val="000000"/>
              </a:solidFill>
              <a:latin typeface="Arial"/>
            </a:endParaRPr>
          </a:p>
          <a:p>
            <a:pPr algn="ctr"/>
            <a:r>
              <a:rPr lang="en-US" sz="1600" b="1" kern="0" dirty="0">
                <a:solidFill>
                  <a:srgbClr val="000000"/>
                </a:solidFill>
                <a:latin typeface="Arial"/>
              </a:rPr>
              <a:t>disk later </a:t>
            </a:r>
            <a:endParaRPr lang="en-US" dirty="0"/>
          </a:p>
        </p:txBody>
      </p:sp>
      <p:grpSp>
        <p:nvGrpSpPr>
          <p:cNvPr id="145" name="Group 144"/>
          <p:cNvGrpSpPr/>
          <p:nvPr/>
        </p:nvGrpSpPr>
        <p:grpSpPr>
          <a:xfrm>
            <a:off x="214313" y="3999444"/>
            <a:ext cx="1631950" cy="2692400"/>
            <a:chOff x="8215313" y="1395944"/>
            <a:chExt cx="1631950" cy="2692400"/>
          </a:xfrm>
        </p:grpSpPr>
        <p:grpSp>
          <p:nvGrpSpPr>
            <p:cNvPr id="149" name="Group 148"/>
            <p:cNvGrpSpPr/>
            <p:nvPr/>
          </p:nvGrpSpPr>
          <p:grpSpPr>
            <a:xfrm>
              <a:off x="8215313" y="1395944"/>
              <a:ext cx="1631950" cy="2692400"/>
              <a:chOff x="5705476" y="2456394"/>
              <a:chExt cx="1631950" cy="2692400"/>
            </a:xfrm>
          </p:grpSpPr>
          <p:grpSp>
            <p:nvGrpSpPr>
              <p:cNvPr id="153" name="Group 152"/>
              <p:cNvGrpSpPr/>
              <p:nvPr/>
            </p:nvGrpSpPr>
            <p:grpSpPr>
              <a:xfrm>
                <a:off x="5705476" y="4113744"/>
                <a:ext cx="914400" cy="914400"/>
                <a:chOff x="1014942" y="4818592"/>
                <a:chExt cx="914400" cy="914400"/>
              </a:xfrm>
            </p:grpSpPr>
            <p:sp>
              <p:nvSpPr>
                <p:cNvPr id="16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4" name="Oval 16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4" name="Group 153"/>
              <p:cNvGrpSpPr/>
              <p:nvPr/>
            </p:nvGrpSpPr>
            <p:grpSpPr>
              <a:xfrm>
                <a:off x="6423026" y="4234394"/>
                <a:ext cx="914400" cy="914400"/>
                <a:chOff x="1014942" y="4818592"/>
                <a:chExt cx="914400" cy="914400"/>
              </a:xfrm>
            </p:grpSpPr>
            <p:sp>
              <p:nvSpPr>
                <p:cNvPr id="16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2" name="Oval 16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Group 154"/>
              <p:cNvGrpSpPr/>
              <p:nvPr/>
            </p:nvGrpSpPr>
            <p:grpSpPr>
              <a:xfrm>
                <a:off x="6124576" y="2456394"/>
                <a:ext cx="914400" cy="914400"/>
                <a:chOff x="1014942" y="4818592"/>
                <a:chExt cx="914400" cy="914400"/>
              </a:xfrm>
            </p:grpSpPr>
            <p:sp>
              <p:nvSpPr>
                <p:cNvPr id="15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60" name="Oval 15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6" name="Group 155"/>
              <p:cNvGrpSpPr/>
              <p:nvPr/>
            </p:nvGrpSpPr>
            <p:grpSpPr>
              <a:xfrm>
                <a:off x="6118222" y="3810016"/>
                <a:ext cx="941389" cy="964127"/>
                <a:chOff x="1195563" y="5271220"/>
                <a:chExt cx="478166" cy="490869"/>
              </a:xfrm>
            </p:grpSpPr>
            <p:sp>
              <p:nvSpPr>
                <p:cNvPr id="157" name="Flowchart: Connector 9"/>
                <p:cNvSpPr/>
                <p:nvPr/>
              </p:nvSpPr>
              <p:spPr>
                <a:xfrm>
                  <a:off x="1195563" y="5284142"/>
                  <a:ext cx="478166" cy="477947"/>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8" name="Oval 157"/>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52" name="Oval 151"/>
            <p:cNvSpPr/>
            <p:nvPr/>
          </p:nvSpPr>
          <p:spPr>
            <a:xfrm>
              <a:off x="9163241" y="2750272"/>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2" name="Flowchart: Connector 9"/>
          <p:cNvSpPr/>
          <p:nvPr/>
        </p:nvSpPr>
        <p:spPr>
          <a:xfrm>
            <a:off x="716492" y="4903260"/>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3" name="Oval 182"/>
          <p:cNvSpPr/>
          <p:nvPr/>
        </p:nvSpPr>
        <p:spPr>
          <a:xfrm>
            <a:off x="1169120" y="5355888"/>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4" name="Group 183"/>
          <p:cNvGrpSpPr/>
          <p:nvPr/>
        </p:nvGrpSpPr>
        <p:grpSpPr>
          <a:xfrm>
            <a:off x="646113" y="5390094"/>
            <a:ext cx="914400" cy="914400"/>
            <a:chOff x="1014942" y="4818592"/>
            <a:chExt cx="914400" cy="914400"/>
          </a:xfrm>
        </p:grpSpPr>
        <p:sp>
          <p:nvSpPr>
            <p:cNvPr id="185"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6" name="Oval 18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90" name="Straight Arrow Connector 189"/>
          <p:cNvCxnSpPr/>
          <p:nvPr/>
        </p:nvCxnSpPr>
        <p:spPr>
          <a:xfrm flipH="1">
            <a:off x="1339851" y="4090044"/>
            <a:ext cx="1078219" cy="133920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8" name="Group 87"/>
          <p:cNvGrpSpPr/>
          <p:nvPr/>
        </p:nvGrpSpPr>
        <p:grpSpPr>
          <a:xfrm>
            <a:off x="5300663" y="1249894"/>
            <a:ext cx="1857374" cy="2692400"/>
            <a:chOff x="5705476" y="2456394"/>
            <a:chExt cx="1857374" cy="2692400"/>
          </a:xfrm>
        </p:grpSpPr>
        <p:grpSp>
          <p:nvGrpSpPr>
            <p:cNvPr id="93" name="Group 92"/>
            <p:cNvGrpSpPr/>
            <p:nvPr/>
          </p:nvGrpSpPr>
          <p:grpSpPr>
            <a:xfrm>
              <a:off x="5705476" y="4113744"/>
              <a:ext cx="914400" cy="914400"/>
              <a:chOff x="1014942" y="4818592"/>
              <a:chExt cx="914400" cy="914400"/>
            </a:xfrm>
          </p:grpSpPr>
          <p:sp>
            <p:nvSpPr>
              <p:cNvPr id="10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30" name="Oval 12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4" name="Group 93"/>
            <p:cNvGrpSpPr/>
            <p:nvPr/>
          </p:nvGrpSpPr>
          <p:grpSpPr>
            <a:xfrm>
              <a:off x="6423026" y="4234394"/>
              <a:ext cx="914400" cy="914400"/>
              <a:chOff x="1014942" y="4818592"/>
              <a:chExt cx="914400" cy="914400"/>
            </a:xfrm>
          </p:grpSpPr>
          <p:sp>
            <p:nvSpPr>
              <p:cNvPr id="10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2" name="Oval 10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5" name="Group 94"/>
            <p:cNvGrpSpPr/>
            <p:nvPr/>
          </p:nvGrpSpPr>
          <p:grpSpPr>
            <a:xfrm>
              <a:off x="6124576" y="2456394"/>
              <a:ext cx="914400" cy="914400"/>
              <a:chOff x="1014942" y="4818592"/>
              <a:chExt cx="914400" cy="914400"/>
            </a:xfrm>
          </p:grpSpPr>
          <p:sp>
            <p:nvSpPr>
              <p:cNvPr id="9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0" name="Oval 9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p:cNvGrpSpPr/>
            <p:nvPr/>
          </p:nvGrpSpPr>
          <p:grpSpPr>
            <a:xfrm>
              <a:off x="5762626" y="2921000"/>
              <a:ext cx="1800224" cy="1795994"/>
              <a:chOff x="1014942" y="4818592"/>
              <a:chExt cx="914400" cy="914400"/>
            </a:xfrm>
          </p:grpSpPr>
          <p:sp>
            <p:nvSpPr>
              <p:cNvPr id="98" name="Oval 97"/>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lowchart: Connector 9"/>
              <p:cNvSpPr/>
              <p:nvPr/>
            </p:nvSpPr>
            <p:spPr>
              <a:xfrm>
                <a:off x="1014942" y="4818592"/>
                <a:ext cx="914400" cy="91440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grpSp>
        <p:nvGrpSpPr>
          <p:cNvPr id="89" name="Group 88"/>
          <p:cNvGrpSpPr/>
          <p:nvPr/>
        </p:nvGrpSpPr>
        <p:grpSpPr>
          <a:xfrm>
            <a:off x="5783263" y="2297644"/>
            <a:ext cx="914400" cy="914400"/>
            <a:chOff x="1014942" y="4818592"/>
            <a:chExt cx="914400" cy="914400"/>
          </a:xfrm>
        </p:grpSpPr>
        <p:sp>
          <p:nvSpPr>
            <p:cNvPr id="91"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2" name="Oval 9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90" name="Straight Arrow Connector 89"/>
          <p:cNvCxnSpPr/>
          <p:nvPr/>
        </p:nvCxnSpPr>
        <p:spPr>
          <a:xfrm>
            <a:off x="4845050" y="3187700"/>
            <a:ext cx="1167836" cy="1258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1" name="Rectangle 130"/>
          <p:cNvSpPr/>
          <p:nvPr/>
        </p:nvSpPr>
        <p:spPr>
          <a:xfrm>
            <a:off x="4098726" y="2937818"/>
            <a:ext cx="857126" cy="584776"/>
          </a:xfrm>
          <a:prstGeom prst="rect">
            <a:avLst/>
          </a:prstGeom>
        </p:spPr>
        <p:txBody>
          <a:bodyPr wrap="none">
            <a:spAutoFit/>
          </a:bodyPr>
          <a:lstStyle/>
          <a:p>
            <a:r>
              <a:rPr lang="en-US" sz="1600" b="1" kern="0" dirty="0">
                <a:solidFill>
                  <a:srgbClr val="000000"/>
                </a:solidFill>
                <a:latin typeface="Arial"/>
              </a:rPr>
              <a:t>ODR</a:t>
            </a:r>
          </a:p>
          <a:p>
            <a:r>
              <a:rPr lang="en-US" sz="1600" b="1" kern="0" dirty="0">
                <a:solidFill>
                  <a:srgbClr val="000000"/>
                </a:solidFill>
                <a:latin typeface="Arial"/>
              </a:rPr>
              <a:t>no gap</a:t>
            </a:r>
          </a:p>
        </p:txBody>
      </p:sp>
      <p:sp>
        <p:nvSpPr>
          <p:cNvPr id="133" name="Rectangle 132"/>
          <p:cNvSpPr/>
          <p:nvPr/>
        </p:nvSpPr>
        <p:spPr>
          <a:xfrm>
            <a:off x="3298414" y="1752971"/>
            <a:ext cx="2077211" cy="584776"/>
          </a:xfrm>
          <a:prstGeom prst="rect">
            <a:avLst/>
          </a:prstGeom>
        </p:spPr>
        <p:txBody>
          <a:bodyPr wrap="none">
            <a:spAutoFit/>
          </a:bodyPr>
          <a:lstStyle/>
          <a:p>
            <a:r>
              <a:rPr lang="en-US" sz="1600" b="1" kern="0" dirty="0">
                <a:solidFill>
                  <a:srgbClr val="000000"/>
                </a:solidFill>
                <a:latin typeface="Arial"/>
              </a:rPr>
              <a:t>move disk </a:t>
            </a:r>
            <a:br>
              <a:rPr lang="en-US" sz="1600" b="1" kern="0" dirty="0">
                <a:solidFill>
                  <a:srgbClr val="000000"/>
                </a:solidFill>
                <a:latin typeface="Arial"/>
              </a:rPr>
            </a:br>
            <a:r>
              <a:rPr lang="en-US" sz="1600" b="1" kern="0" dirty="0">
                <a:solidFill>
                  <a:srgbClr val="000000"/>
                </a:solidFill>
                <a:latin typeface="Arial"/>
              </a:rPr>
              <a:t>towards short edge</a:t>
            </a:r>
          </a:p>
        </p:txBody>
      </p:sp>
      <p:sp>
        <p:nvSpPr>
          <p:cNvPr id="137" name="Oval 136"/>
          <p:cNvSpPr/>
          <p:nvPr/>
        </p:nvSpPr>
        <p:spPr bwMode="auto">
          <a:xfrm>
            <a:off x="4016839" y="4552286"/>
            <a:ext cx="349250" cy="36155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38" name="TextBox 137"/>
          <p:cNvSpPr txBox="1"/>
          <p:nvPr/>
        </p:nvSpPr>
        <p:spPr>
          <a:xfrm>
            <a:off x="6771823" y="4546164"/>
            <a:ext cx="1069524" cy="338554"/>
          </a:xfrm>
          <a:prstGeom prst="rect">
            <a:avLst/>
          </a:prstGeom>
          <a:noFill/>
        </p:spPr>
        <p:txBody>
          <a:bodyPr wrap="none" rtlCol="0">
            <a:spAutoFit/>
          </a:bodyPr>
          <a:lstStyle/>
          <a:p>
            <a:r>
              <a:rPr lang="en-US" sz="1600" dirty="0" smtClean="0">
                <a:solidFill>
                  <a:srgbClr val="FF0000"/>
                </a:solidFill>
              </a:rPr>
              <a:t>many 1.6 r</a:t>
            </a:r>
            <a:endParaRPr lang="en-US" sz="1600" dirty="0">
              <a:solidFill>
                <a:srgbClr val="FF0000"/>
              </a:solidFill>
            </a:endParaRPr>
          </a:p>
        </p:txBody>
      </p:sp>
      <p:sp>
        <p:nvSpPr>
          <p:cNvPr id="139" name="Oval 138"/>
          <p:cNvSpPr/>
          <p:nvPr/>
        </p:nvSpPr>
        <p:spPr bwMode="auto">
          <a:xfrm>
            <a:off x="5868105" y="4765140"/>
            <a:ext cx="1180395" cy="891654"/>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68" name="TextBox 67"/>
          <p:cNvSpPr txBox="1"/>
          <p:nvPr/>
        </p:nvSpPr>
        <p:spPr>
          <a:xfrm>
            <a:off x="4362326" y="4301083"/>
            <a:ext cx="1640694" cy="338554"/>
          </a:xfrm>
          <a:prstGeom prst="rect">
            <a:avLst/>
          </a:prstGeom>
          <a:noFill/>
        </p:spPr>
        <p:txBody>
          <a:bodyPr wrap="none" rtlCol="0">
            <a:spAutoFit/>
          </a:bodyPr>
          <a:lstStyle/>
          <a:p>
            <a:r>
              <a:rPr lang="en-US" sz="1600" dirty="0" smtClean="0">
                <a:solidFill>
                  <a:srgbClr val="FF0000"/>
                </a:solidFill>
              </a:rPr>
              <a:t>fewer || edge || ≈ r</a:t>
            </a:r>
            <a:endParaRPr lang="en-US" sz="1600" dirty="0">
              <a:solidFill>
                <a:srgbClr val="FF0000"/>
              </a:solidFill>
            </a:endParaRPr>
          </a:p>
        </p:txBody>
      </p:sp>
    </p:spTree>
    <p:extLst>
      <p:ext uri="{BB962C8B-B14F-4D97-AF65-F5344CB8AC3E}">
        <p14:creationId xmlns:p14="http://schemas.microsoft.com/office/powerpoint/2010/main" val="68378645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Calibri"/>
              </a:rPr>
              <a:t>Our MPS-like Solution: Sifting</a:t>
            </a:r>
            <a:br>
              <a:rPr lang="en-US" dirty="0">
                <a:solidFill>
                  <a:prstClr val="black"/>
                </a:solidFill>
                <a:latin typeface="Calibri"/>
              </a:rPr>
            </a:br>
            <a:r>
              <a:rPr lang="en-US" dirty="0">
                <a:solidFill>
                  <a:prstClr val="black"/>
                </a:solidFill>
                <a:latin typeface="Calibri"/>
              </a:rPr>
              <a:t>Post-process</a:t>
            </a:r>
            <a:br>
              <a:rPr lang="en-US" dirty="0">
                <a:solidFill>
                  <a:prstClr val="black"/>
                </a:solidFill>
                <a:latin typeface="Calibri"/>
              </a:rPr>
            </a:br>
            <a:endParaRPr lang="en-US" dirty="0"/>
          </a:p>
        </p:txBody>
      </p:sp>
      <p:sp>
        <p:nvSpPr>
          <p:cNvPr id="3" name="Content Placeholder 2"/>
          <p:cNvSpPr>
            <a:spLocks noGrp="1"/>
          </p:cNvSpPr>
          <p:nvPr>
            <p:ph idx="1"/>
          </p:nvPr>
        </p:nvSpPr>
        <p:spPr>
          <a:xfrm>
            <a:off x="685800" y="1177636"/>
            <a:ext cx="7772400" cy="1726046"/>
          </a:xfrm>
        </p:spPr>
        <p:txBody>
          <a:bodyPr/>
          <a:lstStyle/>
          <a:p>
            <a:r>
              <a:rPr lang="en-US" sz="1800" dirty="0">
                <a:solidFill>
                  <a:prstClr val="black"/>
                </a:solidFill>
                <a:latin typeface="Calibri"/>
              </a:rPr>
              <a:t>For all pairs of points with overlapping disks</a:t>
            </a:r>
          </a:p>
          <a:p>
            <a:pPr lvl="1"/>
            <a:r>
              <a:rPr lang="en-US" sz="1800" dirty="0">
                <a:solidFill>
                  <a:prstClr val="black"/>
                </a:solidFill>
                <a:latin typeface="Calibri"/>
              </a:rPr>
              <a:t>Try to replace 2-for-1</a:t>
            </a:r>
          </a:p>
          <a:p>
            <a:pPr lvl="1"/>
            <a:r>
              <a:rPr lang="en-US" sz="1800" dirty="0">
                <a:solidFill>
                  <a:prstClr val="black"/>
                </a:solidFill>
                <a:latin typeface="Calibri"/>
              </a:rPr>
              <a:t>(Replacing changes the set of overlapping pairs)</a:t>
            </a:r>
          </a:p>
          <a:p>
            <a:r>
              <a:rPr lang="en-US" sz="1800" dirty="0">
                <a:solidFill>
                  <a:prstClr val="black"/>
                </a:solidFill>
                <a:latin typeface="Calibri"/>
              </a:rPr>
              <a:t>Quit when no pair can be replaced</a:t>
            </a:r>
          </a:p>
          <a:p>
            <a:pPr lvl="1"/>
            <a:endParaRPr lang="en-US" sz="1800" dirty="0">
              <a:solidFill>
                <a:prstClr val="black"/>
              </a:solidFill>
              <a:latin typeface="Calibri"/>
            </a:endParaRPr>
          </a:p>
        </p:txBody>
      </p:sp>
      <p:grpSp>
        <p:nvGrpSpPr>
          <p:cNvPr id="5" name="Group 4"/>
          <p:cNvGrpSpPr/>
          <p:nvPr/>
        </p:nvGrpSpPr>
        <p:grpSpPr>
          <a:xfrm>
            <a:off x="8012546" y="4355667"/>
            <a:ext cx="671979" cy="380459"/>
            <a:chOff x="8012546" y="4355667"/>
            <a:chExt cx="671979" cy="380459"/>
          </a:xfrm>
        </p:grpSpPr>
        <p:sp>
          <p:nvSpPr>
            <p:cNvPr id="15" name="Oval 14"/>
            <p:cNvSpPr/>
            <p:nvPr/>
          </p:nvSpPr>
          <p:spPr>
            <a:xfrm>
              <a:off x="8354198" y="4700206"/>
              <a:ext cx="36004" cy="35920"/>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8476301" y="4355667"/>
              <a:ext cx="18288" cy="18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TextBox 85"/>
            <p:cNvSpPr txBox="1"/>
            <p:nvPr/>
          </p:nvSpPr>
          <p:spPr>
            <a:xfrm>
              <a:off x="8012546" y="4398818"/>
              <a:ext cx="671979" cy="261610"/>
            </a:xfrm>
            <a:prstGeom prst="rect">
              <a:avLst/>
            </a:prstGeom>
            <a:noFill/>
          </p:spPr>
          <p:txBody>
            <a:bodyPr wrap="none" rtlCol="0">
              <a:spAutoFit/>
            </a:bodyPr>
            <a:lstStyle/>
            <a:p>
              <a:r>
                <a:rPr lang="en-US" sz="1100" dirty="0"/>
                <a:t>replaced</a:t>
              </a:r>
            </a:p>
          </p:txBody>
        </p:sp>
        <p:sp>
          <p:nvSpPr>
            <p:cNvPr id="87" name="Oval 86"/>
            <p:cNvSpPr/>
            <p:nvPr/>
          </p:nvSpPr>
          <p:spPr>
            <a:xfrm>
              <a:off x="8230383" y="4357976"/>
              <a:ext cx="18288" cy="18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6" name="Group 95"/>
          <p:cNvGrpSpPr/>
          <p:nvPr/>
        </p:nvGrpSpPr>
        <p:grpSpPr>
          <a:xfrm>
            <a:off x="1615380" y="3455075"/>
            <a:ext cx="2556163" cy="2222501"/>
            <a:chOff x="1615380" y="3455075"/>
            <a:chExt cx="2556163" cy="2222501"/>
          </a:xfrm>
        </p:grpSpPr>
        <p:grpSp>
          <p:nvGrpSpPr>
            <p:cNvPr id="10" name="Group 9"/>
            <p:cNvGrpSpPr/>
            <p:nvPr/>
          </p:nvGrpSpPr>
          <p:grpSpPr>
            <a:xfrm>
              <a:off x="2066229" y="4726807"/>
              <a:ext cx="914400" cy="914400"/>
              <a:chOff x="1014942" y="4818592"/>
              <a:chExt cx="914400" cy="914400"/>
            </a:xfrm>
          </p:grpSpPr>
          <p:sp>
            <p:nvSpPr>
              <p:cNvPr id="2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 name="Oval 2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2791283" y="3479321"/>
              <a:ext cx="914400" cy="914400"/>
              <a:chOff x="1014942" y="4818592"/>
              <a:chExt cx="914400" cy="914400"/>
            </a:xfrm>
          </p:grpSpPr>
          <p:sp>
            <p:nvSpPr>
              <p:cNvPr id="1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7" name="Oval 1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1641934" y="3722931"/>
              <a:ext cx="914400" cy="914400"/>
              <a:chOff x="1014942" y="4818592"/>
              <a:chExt cx="914400" cy="914400"/>
            </a:xfrm>
          </p:grpSpPr>
          <p:sp>
            <p:nvSpPr>
              <p:cNvPr id="2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0" name="Oval 2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p:cNvGrpSpPr/>
            <p:nvPr/>
          </p:nvGrpSpPr>
          <p:grpSpPr>
            <a:xfrm>
              <a:off x="1615380" y="4354466"/>
              <a:ext cx="914400" cy="914400"/>
              <a:chOff x="1014942" y="4818592"/>
              <a:chExt cx="914400" cy="914400"/>
            </a:xfrm>
          </p:grpSpPr>
          <p:sp>
            <p:nvSpPr>
              <p:cNvPr id="3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3" name="Oval 3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p:nvPr/>
          </p:nvGrpSpPr>
          <p:grpSpPr>
            <a:xfrm>
              <a:off x="3257143" y="4275957"/>
              <a:ext cx="914400" cy="914400"/>
              <a:chOff x="1014942" y="4818592"/>
              <a:chExt cx="914400" cy="914400"/>
            </a:xfrm>
          </p:grpSpPr>
          <p:sp>
            <p:nvSpPr>
              <p:cNvPr id="3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 name="Oval 3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p:nvPr/>
          </p:nvGrpSpPr>
          <p:grpSpPr>
            <a:xfrm>
              <a:off x="3219042" y="3799131"/>
              <a:ext cx="914400" cy="914400"/>
              <a:chOff x="1014942" y="4818592"/>
              <a:chExt cx="914400" cy="914400"/>
            </a:xfrm>
          </p:grpSpPr>
          <p:sp>
            <p:nvSpPr>
              <p:cNvPr id="3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9" name="Oval 3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2280396" y="3455075"/>
              <a:ext cx="914400" cy="914400"/>
              <a:chOff x="1014942" y="4818592"/>
              <a:chExt cx="914400" cy="914400"/>
            </a:xfrm>
          </p:grpSpPr>
          <p:sp>
            <p:nvSpPr>
              <p:cNvPr id="4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42" name="Oval 4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p:cNvGrpSpPr/>
            <p:nvPr/>
          </p:nvGrpSpPr>
          <p:grpSpPr>
            <a:xfrm>
              <a:off x="2652160" y="4577294"/>
              <a:ext cx="914400" cy="914400"/>
              <a:chOff x="1014942" y="4818592"/>
              <a:chExt cx="914400" cy="914400"/>
            </a:xfrm>
          </p:grpSpPr>
          <p:sp>
            <p:nvSpPr>
              <p:cNvPr id="4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45" name="Oval 4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2076620" y="3982704"/>
              <a:ext cx="914400" cy="914400"/>
              <a:chOff x="1014942" y="4818592"/>
              <a:chExt cx="914400" cy="914400"/>
            </a:xfrm>
          </p:grpSpPr>
          <p:sp>
            <p:nvSpPr>
              <p:cNvPr id="8"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 name="Oval 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p:cNvGrpSpPr/>
            <p:nvPr/>
          </p:nvGrpSpPr>
          <p:grpSpPr>
            <a:xfrm>
              <a:off x="2777430" y="4054286"/>
              <a:ext cx="914400" cy="914400"/>
              <a:chOff x="1014942" y="4818592"/>
              <a:chExt cx="914400" cy="914400"/>
            </a:xfrm>
          </p:grpSpPr>
          <p:sp>
            <p:nvSpPr>
              <p:cNvPr id="47" name="Flowchart: Connector 9"/>
              <p:cNvSpPr/>
              <p:nvPr/>
            </p:nvSpPr>
            <p:spPr>
              <a:xfrm>
                <a:off x="1014942" y="4818592"/>
                <a:ext cx="914400" cy="914400"/>
              </a:xfrm>
              <a:prstGeom prst="flowChartConnector">
                <a:avLst/>
              </a:prstGeom>
              <a:solidFill>
                <a:srgbClr val="FF0000">
                  <a:alpha val="50000"/>
                </a:srgbClr>
              </a:solidFill>
              <a:ln w="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48" name="Oval 4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0" name="Group 89"/>
            <p:cNvGrpSpPr/>
            <p:nvPr/>
          </p:nvGrpSpPr>
          <p:grpSpPr>
            <a:xfrm>
              <a:off x="3167087" y="4763176"/>
              <a:ext cx="914400" cy="914400"/>
              <a:chOff x="1014942" y="4818592"/>
              <a:chExt cx="914400" cy="914400"/>
            </a:xfrm>
          </p:grpSpPr>
          <p:sp>
            <p:nvSpPr>
              <p:cNvPr id="9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2" name="Oval 9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4" name="Group 3"/>
          <p:cNvGrpSpPr/>
          <p:nvPr/>
        </p:nvGrpSpPr>
        <p:grpSpPr>
          <a:xfrm>
            <a:off x="4960087" y="3445837"/>
            <a:ext cx="2556163" cy="2216728"/>
            <a:chOff x="4960087" y="3445837"/>
            <a:chExt cx="2556163" cy="2216728"/>
          </a:xfrm>
        </p:grpSpPr>
        <p:grpSp>
          <p:nvGrpSpPr>
            <p:cNvPr id="54" name="Group 53"/>
            <p:cNvGrpSpPr/>
            <p:nvPr/>
          </p:nvGrpSpPr>
          <p:grpSpPr>
            <a:xfrm>
              <a:off x="5410936" y="4717569"/>
              <a:ext cx="914400" cy="914400"/>
              <a:chOff x="1014942" y="4818592"/>
              <a:chExt cx="914400" cy="914400"/>
            </a:xfrm>
          </p:grpSpPr>
          <p:sp>
            <p:nvSpPr>
              <p:cNvPr id="8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3" name="Oval 8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5" name="Group 54"/>
            <p:cNvGrpSpPr/>
            <p:nvPr/>
          </p:nvGrpSpPr>
          <p:grpSpPr>
            <a:xfrm>
              <a:off x="6135990" y="3470083"/>
              <a:ext cx="914400" cy="914400"/>
              <a:chOff x="1014942" y="4818592"/>
              <a:chExt cx="914400" cy="914400"/>
            </a:xfrm>
          </p:grpSpPr>
          <p:sp>
            <p:nvSpPr>
              <p:cNvPr id="8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1" name="Oval 8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 name="Group 55"/>
            <p:cNvGrpSpPr/>
            <p:nvPr/>
          </p:nvGrpSpPr>
          <p:grpSpPr>
            <a:xfrm>
              <a:off x="4986641" y="3713693"/>
              <a:ext cx="914400" cy="914400"/>
              <a:chOff x="1014942" y="4818592"/>
              <a:chExt cx="914400" cy="914400"/>
            </a:xfrm>
          </p:grpSpPr>
          <p:sp>
            <p:nvSpPr>
              <p:cNvPr id="7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9" name="Oval 7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p:cNvGrpSpPr/>
            <p:nvPr/>
          </p:nvGrpSpPr>
          <p:grpSpPr>
            <a:xfrm>
              <a:off x="4960087" y="4345228"/>
              <a:ext cx="914400" cy="914400"/>
              <a:chOff x="1014942" y="4818592"/>
              <a:chExt cx="914400" cy="914400"/>
            </a:xfrm>
          </p:grpSpPr>
          <p:sp>
            <p:nvSpPr>
              <p:cNvPr id="7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7" name="Oval 7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8" name="Group 57"/>
            <p:cNvGrpSpPr/>
            <p:nvPr/>
          </p:nvGrpSpPr>
          <p:grpSpPr>
            <a:xfrm>
              <a:off x="6601850" y="4266719"/>
              <a:ext cx="914400" cy="914400"/>
              <a:chOff x="1014942" y="4818592"/>
              <a:chExt cx="914400" cy="914400"/>
            </a:xfrm>
          </p:grpSpPr>
          <p:sp>
            <p:nvSpPr>
              <p:cNvPr id="7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5" name="Oval 7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9" name="Group 58"/>
            <p:cNvGrpSpPr/>
            <p:nvPr/>
          </p:nvGrpSpPr>
          <p:grpSpPr>
            <a:xfrm>
              <a:off x="6563749" y="3789893"/>
              <a:ext cx="914400" cy="914400"/>
              <a:chOff x="1014942" y="4818592"/>
              <a:chExt cx="914400" cy="914400"/>
            </a:xfrm>
          </p:grpSpPr>
          <p:sp>
            <p:nvSpPr>
              <p:cNvPr id="7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3" name="Oval 7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0" name="Group 59"/>
            <p:cNvGrpSpPr/>
            <p:nvPr/>
          </p:nvGrpSpPr>
          <p:grpSpPr>
            <a:xfrm>
              <a:off x="5625103" y="3445837"/>
              <a:ext cx="914400" cy="914400"/>
              <a:chOff x="1014942" y="4818592"/>
              <a:chExt cx="914400" cy="914400"/>
            </a:xfrm>
          </p:grpSpPr>
          <p:sp>
            <p:nvSpPr>
              <p:cNvPr id="7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1" name="Oval 7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p:cNvGrpSpPr/>
            <p:nvPr/>
          </p:nvGrpSpPr>
          <p:grpSpPr>
            <a:xfrm>
              <a:off x="5996867" y="4568056"/>
              <a:ext cx="914400" cy="914400"/>
              <a:chOff x="1014942" y="4818592"/>
              <a:chExt cx="914400" cy="914400"/>
            </a:xfrm>
          </p:grpSpPr>
          <p:sp>
            <p:nvSpPr>
              <p:cNvPr id="6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9" name="Oval 6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p:cNvGrpSpPr/>
            <p:nvPr/>
          </p:nvGrpSpPr>
          <p:grpSpPr>
            <a:xfrm>
              <a:off x="5752382" y="4083150"/>
              <a:ext cx="914400" cy="914400"/>
              <a:chOff x="1014942" y="4818592"/>
              <a:chExt cx="914400" cy="914400"/>
            </a:xfrm>
          </p:grpSpPr>
          <p:sp>
            <p:nvSpPr>
              <p:cNvPr id="50" name="Flowchart: Connector 9"/>
              <p:cNvSpPr/>
              <p:nvPr/>
            </p:nvSpPr>
            <p:spPr>
              <a:xfrm>
                <a:off x="1014942" y="4818592"/>
                <a:ext cx="914400" cy="914400"/>
              </a:xfrm>
              <a:prstGeom prst="flowChartConnector">
                <a:avLst/>
              </a:prstGeom>
              <a:solidFill>
                <a:schemeClr val="accent2">
                  <a:alpha val="50000"/>
                </a:schemeClr>
              </a:solidFill>
              <a:ln w="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1" name="Oval 50"/>
              <p:cNvSpPr/>
              <p:nvPr/>
            </p:nvSpPr>
            <p:spPr>
              <a:xfrm>
                <a:off x="1470955" y="5271220"/>
                <a:ext cx="27432" cy="2743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5" name="Oval 64"/>
            <p:cNvSpPr/>
            <p:nvPr/>
          </p:nvSpPr>
          <p:spPr>
            <a:xfrm>
              <a:off x="6574765" y="4497676"/>
              <a:ext cx="18288" cy="18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Oval 66"/>
            <p:cNvSpPr/>
            <p:nvPr/>
          </p:nvSpPr>
          <p:spPr>
            <a:xfrm>
              <a:off x="5873955" y="4426094"/>
              <a:ext cx="18288" cy="18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92"/>
            <p:cNvGrpSpPr/>
            <p:nvPr/>
          </p:nvGrpSpPr>
          <p:grpSpPr>
            <a:xfrm>
              <a:off x="6517574" y="4748165"/>
              <a:ext cx="914400" cy="914400"/>
              <a:chOff x="1014942" y="4818592"/>
              <a:chExt cx="914400" cy="914400"/>
            </a:xfrm>
          </p:grpSpPr>
          <p:sp>
            <p:nvSpPr>
              <p:cNvPr id="9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5" name="Oval 9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8300175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515" y="1256880"/>
            <a:ext cx="8365497" cy="5563235"/>
          </a:xfrm>
          <a:prstGeom prst="rect">
            <a:avLst/>
          </a:prstGeom>
        </p:spPr>
      </p:pic>
      <p:sp>
        <p:nvSpPr>
          <p:cNvPr id="3" name="Title 2"/>
          <p:cNvSpPr>
            <a:spLocks noGrp="1"/>
          </p:cNvSpPr>
          <p:nvPr>
            <p:ph type="title"/>
          </p:nvPr>
        </p:nvSpPr>
        <p:spPr>
          <a:xfrm>
            <a:off x="685800" y="76200"/>
            <a:ext cx="7772400" cy="1219200"/>
          </a:xfrm>
        </p:spPr>
        <p:txBody>
          <a:bodyPr/>
          <a:lstStyle/>
          <a:p>
            <a:r>
              <a:rPr lang="en-US" dirty="0"/>
              <a:t>Sifting changes triangulation</a:t>
            </a:r>
            <a:br>
              <a:rPr lang="en-US" dirty="0"/>
            </a:br>
            <a:r>
              <a:rPr lang="en-US" dirty="0"/>
              <a:t>edge lengths, angles, Voronoi cell squish</a:t>
            </a:r>
          </a:p>
        </p:txBody>
      </p:sp>
      <p:sp>
        <p:nvSpPr>
          <p:cNvPr id="19" name="TextBox 18"/>
          <p:cNvSpPr txBox="1"/>
          <p:nvPr/>
        </p:nvSpPr>
        <p:spPr>
          <a:xfrm>
            <a:off x="2184400" y="1428750"/>
            <a:ext cx="5257800" cy="954107"/>
          </a:xfrm>
          <a:prstGeom prst="rect">
            <a:avLst/>
          </a:prstGeom>
          <a:noFill/>
        </p:spPr>
        <p:txBody>
          <a:bodyPr wrap="square" rtlCol="0">
            <a:spAutoFit/>
          </a:bodyPr>
          <a:lstStyle/>
          <a:p>
            <a:pPr eaLnBrk="1" fontAlgn="auto" hangingPunct="1">
              <a:spcBef>
                <a:spcPts val="0"/>
              </a:spcBef>
              <a:spcAft>
                <a:spcPts val="0"/>
              </a:spcAft>
            </a:pPr>
            <a:r>
              <a:rPr lang="en-US" sz="2800" dirty="0">
                <a:solidFill>
                  <a:srgbClr val="C0504D"/>
                </a:solidFill>
                <a:latin typeface="Calibri"/>
              </a:rPr>
              <a:t>Removes most of the short edges</a:t>
            </a:r>
          </a:p>
          <a:p>
            <a:pPr eaLnBrk="1" fontAlgn="auto" hangingPunct="1">
              <a:spcBef>
                <a:spcPts val="0"/>
              </a:spcBef>
              <a:spcAft>
                <a:spcPts val="0"/>
              </a:spcAft>
            </a:pPr>
            <a:r>
              <a:rPr lang="en-US" sz="2800" dirty="0">
                <a:solidFill>
                  <a:srgbClr val="C0504D"/>
                </a:solidFill>
                <a:latin typeface="Calibri"/>
              </a:rPr>
              <a:t>	adds long edges</a:t>
            </a:r>
          </a:p>
        </p:txBody>
      </p:sp>
      <p:sp>
        <p:nvSpPr>
          <p:cNvPr id="4" name="Oval 3"/>
          <p:cNvSpPr/>
          <p:nvPr/>
        </p:nvSpPr>
        <p:spPr bwMode="auto">
          <a:xfrm>
            <a:off x="769436" y="4705350"/>
            <a:ext cx="1414964" cy="80645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5" name="Oval 14"/>
          <p:cNvSpPr/>
          <p:nvPr/>
        </p:nvSpPr>
        <p:spPr bwMode="auto">
          <a:xfrm>
            <a:off x="685800" y="1149350"/>
            <a:ext cx="593502" cy="311150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6" name="Oval 15"/>
          <p:cNvSpPr/>
          <p:nvPr/>
        </p:nvSpPr>
        <p:spPr bwMode="auto">
          <a:xfrm>
            <a:off x="6822947" y="4060567"/>
            <a:ext cx="769435" cy="1724350"/>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Tree>
    <p:extLst>
      <p:ext uri="{BB962C8B-B14F-4D97-AF65-F5344CB8AC3E}">
        <p14:creationId xmlns:p14="http://schemas.microsoft.com/office/powerpoint/2010/main" val="349285654"/>
      </p:ext>
    </p:extLst>
  </p:cSld>
  <p:clrMapOvr>
    <a:masterClrMapping/>
  </p:clrMapOvr>
  <mc:AlternateContent xmlns:mc="http://schemas.openxmlformats.org/markup-compatibility/2006" xmlns:p14="http://schemas.microsoft.com/office/powerpoint/2010/main">
    <mc:Choice Requires="p14">
      <p:transition p14:dur="100" advClick="0" advTm="13000">
        <p:cut/>
      </p:transition>
    </mc:Choice>
    <mc:Fallback xmlns="">
      <p:transition xmlns:p14="http://schemas.microsoft.com/office/powerpoint/2010/main" advClick="0" advTm="13000">
        <p:cut/>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happening?</a:t>
            </a:r>
          </a:p>
        </p:txBody>
      </p:sp>
      <p:sp>
        <p:nvSpPr>
          <p:cNvPr id="3" name="Content Placeholder 2"/>
          <p:cNvSpPr>
            <a:spLocks noGrp="1"/>
          </p:cNvSpPr>
          <p:nvPr>
            <p:ph idx="1"/>
          </p:nvPr>
        </p:nvSpPr>
        <p:spPr>
          <a:xfrm>
            <a:off x="685800" y="1183960"/>
            <a:ext cx="7772400" cy="1320295"/>
          </a:xfrm>
        </p:spPr>
        <p:txBody>
          <a:bodyPr/>
          <a:lstStyle/>
          <a:p>
            <a:r>
              <a:rPr lang="en-US" dirty="0"/>
              <a:t>Gets less dense but never gets close to “converging” to a structured mesh</a:t>
            </a:r>
          </a:p>
          <a:p>
            <a:pPr lvl="1"/>
            <a:r>
              <a:rPr lang="en-US" dirty="0"/>
              <a:t>No </a:t>
            </a:r>
            <a:r>
              <a:rPr lang="en-US" dirty="0">
                <a:solidFill>
                  <a:srgbClr val="0000FF"/>
                </a:solidFill>
              </a:rPr>
              <a:t>pair </a:t>
            </a:r>
            <a:r>
              <a:rPr lang="en-US" dirty="0"/>
              <a:t>can be replaced by </a:t>
            </a:r>
            <a:r>
              <a:rPr lang="en-US" dirty="0">
                <a:solidFill>
                  <a:schemeClr val="tx2"/>
                </a:solidFill>
              </a:rPr>
              <a:t>one</a:t>
            </a:r>
            <a:r>
              <a:rPr lang="en-US" dirty="0" smtClean="0"/>
              <a:t>.</a:t>
            </a:r>
          </a:p>
          <a:p>
            <a:pPr lvl="2"/>
            <a:r>
              <a:rPr lang="en-US" dirty="0" smtClean="0"/>
              <a:t>Stuck at a globally random configuration</a:t>
            </a:r>
            <a:endParaRPr lang="en-US" dirty="0"/>
          </a:p>
          <a:p>
            <a:pPr lvl="1"/>
            <a:r>
              <a:rPr lang="en-US" dirty="0">
                <a:solidFill>
                  <a:schemeClr val="tx1"/>
                </a:solidFill>
              </a:rPr>
              <a:t>A</a:t>
            </a:r>
            <a:r>
              <a:rPr lang="en-US" dirty="0">
                <a:solidFill>
                  <a:srgbClr val="0000FF"/>
                </a:solidFill>
              </a:rPr>
              <a:t> triple</a:t>
            </a:r>
            <a:r>
              <a:rPr lang="en-US" dirty="0"/>
              <a:t> can be replaced by </a:t>
            </a:r>
            <a:r>
              <a:rPr lang="en-US" dirty="0">
                <a:solidFill>
                  <a:srgbClr val="0000FF"/>
                </a:solidFill>
              </a:rPr>
              <a:t>two</a:t>
            </a:r>
            <a:r>
              <a:rPr lang="en-US" dirty="0"/>
              <a:t>? Would we want to?</a:t>
            </a:r>
          </a:p>
        </p:txBody>
      </p:sp>
      <p:grpSp>
        <p:nvGrpSpPr>
          <p:cNvPr id="4" name="Group 3"/>
          <p:cNvGrpSpPr/>
          <p:nvPr/>
        </p:nvGrpSpPr>
        <p:grpSpPr>
          <a:xfrm>
            <a:off x="7101361" y="3619082"/>
            <a:ext cx="1593187" cy="1181325"/>
            <a:chOff x="7023763" y="5321074"/>
            <a:chExt cx="1593187" cy="1181325"/>
          </a:xfrm>
        </p:grpSpPr>
        <p:grpSp>
          <p:nvGrpSpPr>
            <p:cNvPr id="5" name="Group 4"/>
            <p:cNvGrpSpPr>
              <a:grpSpLocks noChangeAspect="1"/>
            </p:cNvGrpSpPr>
            <p:nvPr/>
          </p:nvGrpSpPr>
          <p:grpSpPr>
            <a:xfrm>
              <a:off x="7023763" y="5321074"/>
              <a:ext cx="1593187" cy="1181325"/>
              <a:chOff x="1866900" y="2596930"/>
              <a:chExt cx="1302004" cy="965419"/>
            </a:xfrm>
          </p:grpSpPr>
          <p:grpSp>
            <p:nvGrpSpPr>
              <p:cNvPr id="9" name="Group 8"/>
              <p:cNvGrpSpPr/>
              <p:nvPr/>
            </p:nvGrpSpPr>
            <p:grpSpPr>
              <a:xfrm>
                <a:off x="2054225" y="2596930"/>
                <a:ext cx="1114679" cy="317719"/>
                <a:chOff x="2054225" y="2596930"/>
                <a:chExt cx="1114679" cy="317719"/>
              </a:xfrm>
            </p:grpSpPr>
            <p:sp>
              <p:nvSpPr>
                <p:cNvPr id="22" name="Isosceles Triangle 21"/>
                <p:cNvSpPr>
                  <a:spLocks noChangeAspect="1"/>
                </p:cNvSpPr>
                <p:nvPr/>
              </p:nvSpPr>
              <p:spPr>
                <a:xfrm>
                  <a:off x="2800350"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3" name="Isosceles Triangle 22"/>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4" name="Isosceles Triangle 23"/>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nvGrpSpPr>
              <p:cNvPr id="10" name="Group 9"/>
              <p:cNvGrpSpPr/>
              <p:nvPr/>
            </p:nvGrpSpPr>
            <p:grpSpPr>
              <a:xfrm>
                <a:off x="1866900" y="2920780"/>
                <a:ext cx="1114679" cy="317719"/>
                <a:chOff x="2054225" y="2596930"/>
                <a:chExt cx="1114679" cy="317719"/>
              </a:xfrm>
            </p:grpSpPr>
            <p:sp>
              <p:nvSpPr>
                <p:cNvPr id="19" name="Isosceles Triangle 18"/>
                <p:cNvSpPr>
                  <a:spLocks noChangeAspect="1"/>
                </p:cNvSpPr>
                <p:nvPr/>
              </p:nvSpPr>
              <p:spPr>
                <a:xfrm>
                  <a:off x="2800350"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0" name="Isosceles Triangle 19"/>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21" name="Isosceles Triangle 20"/>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nvGrpSpPr>
              <p:cNvPr id="11" name="Group 10"/>
              <p:cNvGrpSpPr/>
              <p:nvPr/>
            </p:nvGrpSpPr>
            <p:grpSpPr>
              <a:xfrm>
                <a:off x="2054225" y="3244630"/>
                <a:ext cx="743204" cy="317719"/>
                <a:chOff x="2054225" y="2596930"/>
                <a:chExt cx="743204" cy="317719"/>
              </a:xfrm>
            </p:grpSpPr>
            <p:sp>
              <p:nvSpPr>
                <p:cNvPr id="17" name="Isosceles Triangle 16"/>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18" name="Isosceles Triangle 17"/>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cxnSp>
            <p:nvCxnSpPr>
              <p:cNvPr id="12" name="Straight Connector 11"/>
              <p:cNvCxnSpPr/>
              <p:nvPr/>
            </p:nvCxnSpPr>
            <p:spPr>
              <a:xfrm>
                <a:off x="1866900" y="3238499"/>
                <a:ext cx="187325" cy="3238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238502" y="2596930"/>
                <a:ext cx="37465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13152" y="2596930"/>
                <a:ext cx="371475"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2981579" y="2914649"/>
                <a:ext cx="187325" cy="3238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797429" y="3238499"/>
                <a:ext cx="184150" cy="323850"/>
              </a:xfrm>
              <a:prstGeom prst="line">
                <a:avLst/>
              </a:prstGeom>
              <a:effectLst/>
            </p:spPr>
            <p:style>
              <a:lnRef idx="2">
                <a:schemeClr val="accent1"/>
              </a:lnRef>
              <a:fillRef idx="0">
                <a:schemeClr val="accent1"/>
              </a:fillRef>
              <a:effectRef idx="1">
                <a:schemeClr val="accent1"/>
              </a:effectRef>
              <a:fontRef idx="minor">
                <a:schemeClr val="tx1"/>
              </a:fontRef>
            </p:style>
          </p:cxnSp>
        </p:grpSp>
        <p:grpSp>
          <p:nvGrpSpPr>
            <p:cNvPr id="6" name="Group 5"/>
            <p:cNvGrpSpPr>
              <a:grpSpLocks noChangeAspect="1"/>
            </p:cNvGrpSpPr>
            <p:nvPr/>
          </p:nvGrpSpPr>
          <p:grpSpPr>
            <a:xfrm>
              <a:off x="7687368" y="5334000"/>
              <a:ext cx="502831" cy="501650"/>
              <a:chOff x="1014942" y="4818592"/>
              <a:chExt cx="914400" cy="914400"/>
            </a:xfrm>
          </p:grpSpPr>
          <p:sp>
            <p:nvSpPr>
              <p:cNvPr id="7" name="Flowchart: Connector 9"/>
              <p:cNvSpPr/>
              <p:nvPr/>
            </p:nvSpPr>
            <p:spPr>
              <a:xfrm>
                <a:off x="1014942" y="4818592"/>
                <a:ext cx="914400" cy="91440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 name="Oval 7"/>
              <p:cNvSpPr/>
              <p:nvPr/>
            </p:nvSpPr>
            <p:spPr>
              <a:xfrm>
                <a:off x="1467570" y="5271220"/>
                <a:ext cx="18288" cy="18288"/>
              </a:xfrm>
              <a:prstGeom prst="ellipse">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5" name="Group 24"/>
          <p:cNvGrpSpPr/>
          <p:nvPr/>
        </p:nvGrpSpPr>
        <p:grpSpPr>
          <a:xfrm>
            <a:off x="626602" y="4068517"/>
            <a:ext cx="930424" cy="711200"/>
            <a:chOff x="5994400" y="1752600"/>
            <a:chExt cx="930424" cy="711200"/>
          </a:xfrm>
        </p:grpSpPr>
        <p:grpSp>
          <p:nvGrpSpPr>
            <p:cNvPr id="26" name="Group 25"/>
            <p:cNvGrpSpPr>
              <a:grpSpLocks noChangeAspect="1"/>
            </p:cNvGrpSpPr>
            <p:nvPr/>
          </p:nvGrpSpPr>
          <p:grpSpPr>
            <a:xfrm>
              <a:off x="5994400" y="1752600"/>
              <a:ext cx="930424" cy="689896"/>
              <a:chOff x="1866900" y="2596930"/>
              <a:chExt cx="1302004" cy="965419"/>
            </a:xfrm>
          </p:grpSpPr>
          <p:grpSp>
            <p:nvGrpSpPr>
              <p:cNvPr id="28" name="Group 27"/>
              <p:cNvGrpSpPr/>
              <p:nvPr/>
            </p:nvGrpSpPr>
            <p:grpSpPr>
              <a:xfrm>
                <a:off x="2054225" y="2596930"/>
                <a:ext cx="1114679" cy="317719"/>
                <a:chOff x="2054225" y="2596930"/>
                <a:chExt cx="1114679" cy="317719"/>
              </a:xfrm>
            </p:grpSpPr>
            <p:sp>
              <p:nvSpPr>
                <p:cNvPr id="41" name="Isosceles Triangle 40"/>
                <p:cNvSpPr>
                  <a:spLocks noChangeAspect="1"/>
                </p:cNvSpPr>
                <p:nvPr/>
              </p:nvSpPr>
              <p:spPr>
                <a:xfrm>
                  <a:off x="2800350"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2" name="Isosceles Triangle 41"/>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3" name="Isosceles Triangle 42"/>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nvGrpSpPr>
              <p:cNvPr id="29" name="Group 28"/>
              <p:cNvGrpSpPr/>
              <p:nvPr/>
            </p:nvGrpSpPr>
            <p:grpSpPr>
              <a:xfrm>
                <a:off x="1866900" y="2920780"/>
                <a:ext cx="1114679" cy="317719"/>
                <a:chOff x="2054225" y="2596930"/>
                <a:chExt cx="1114679" cy="317719"/>
              </a:xfrm>
            </p:grpSpPr>
            <p:sp>
              <p:nvSpPr>
                <p:cNvPr id="38" name="Isosceles Triangle 37"/>
                <p:cNvSpPr>
                  <a:spLocks noChangeAspect="1"/>
                </p:cNvSpPr>
                <p:nvPr/>
              </p:nvSpPr>
              <p:spPr>
                <a:xfrm>
                  <a:off x="2800350"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9" name="Isosceles Triangle 38"/>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40" name="Isosceles Triangle 39"/>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grpSp>
            <p:nvGrpSpPr>
              <p:cNvPr id="30" name="Group 29"/>
              <p:cNvGrpSpPr/>
              <p:nvPr/>
            </p:nvGrpSpPr>
            <p:grpSpPr>
              <a:xfrm>
                <a:off x="2054225" y="3244630"/>
                <a:ext cx="743204" cy="317719"/>
                <a:chOff x="2054225" y="2596930"/>
                <a:chExt cx="743204" cy="317719"/>
              </a:xfrm>
            </p:grpSpPr>
            <p:sp>
              <p:nvSpPr>
                <p:cNvPr id="36" name="Isosceles Triangle 35"/>
                <p:cNvSpPr>
                  <a:spLocks noChangeAspect="1"/>
                </p:cNvSpPr>
                <p:nvPr/>
              </p:nvSpPr>
              <p:spPr>
                <a:xfrm>
                  <a:off x="242887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sp>
              <p:nvSpPr>
                <p:cNvPr id="37" name="Isosceles Triangle 36"/>
                <p:cNvSpPr>
                  <a:spLocks noChangeAspect="1"/>
                </p:cNvSpPr>
                <p:nvPr/>
              </p:nvSpPr>
              <p:spPr>
                <a:xfrm>
                  <a:off x="2054225" y="2596930"/>
                  <a:ext cx="368554" cy="317719"/>
                </a:xfrm>
                <a:prstGeom prst="triangle">
                  <a:avLst/>
                </a:pr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dirty="0"/>
                </a:p>
              </p:txBody>
            </p:sp>
          </p:grpSp>
          <p:cxnSp>
            <p:nvCxnSpPr>
              <p:cNvPr id="31" name="Straight Connector 30"/>
              <p:cNvCxnSpPr/>
              <p:nvPr/>
            </p:nvCxnSpPr>
            <p:spPr>
              <a:xfrm>
                <a:off x="1866900" y="3238499"/>
                <a:ext cx="187325" cy="3238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2238502" y="2596930"/>
                <a:ext cx="37465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613152" y="2596930"/>
                <a:ext cx="371475"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V="1">
                <a:off x="2981579" y="2914649"/>
                <a:ext cx="187325" cy="3238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2797429" y="3238499"/>
                <a:ext cx="184150" cy="323850"/>
              </a:xfrm>
              <a:prstGeom prst="line">
                <a:avLst/>
              </a:prstGeom>
              <a:effectLst/>
            </p:spPr>
            <p:style>
              <a:lnRef idx="2">
                <a:schemeClr val="accent1"/>
              </a:lnRef>
              <a:fillRef idx="0">
                <a:schemeClr val="accent1"/>
              </a:fillRef>
              <a:effectRef idx="1">
                <a:schemeClr val="accent1"/>
              </a:effectRef>
              <a:fontRef idx="minor">
                <a:schemeClr val="tx1"/>
              </a:fontRef>
            </p:style>
          </p:cxnSp>
        </p:grpSp>
        <p:sp>
          <p:nvSpPr>
            <p:cNvPr id="27" name="Flowchart: Connector 9"/>
            <p:cNvSpPr/>
            <p:nvPr/>
          </p:nvSpPr>
          <p:spPr>
            <a:xfrm>
              <a:off x="6271318" y="1962150"/>
              <a:ext cx="502831" cy="501650"/>
            </a:xfrm>
            <a:prstGeom prst="flowChartConnector">
              <a:avLst/>
            </a:prstGeom>
            <a:noFill/>
            <a:ln w="254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sp>
        <p:nvSpPr>
          <p:cNvPr id="44" name="TextBox 43"/>
          <p:cNvSpPr txBox="1"/>
          <p:nvPr/>
        </p:nvSpPr>
        <p:spPr>
          <a:xfrm>
            <a:off x="3860305" y="5662185"/>
            <a:ext cx="1073731" cy="461665"/>
          </a:xfrm>
          <a:prstGeom prst="rect">
            <a:avLst/>
          </a:prstGeom>
          <a:noFill/>
        </p:spPr>
        <p:txBody>
          <a:bodyPr wrap="none" rtlCol="0">
            <a:spAutoFit/>
          </a:bodyPr>
          <a:lstStyle/>
          <a:p>
            <a:r>
              <a:rPr lang="en-US" dirty="0"/>
              <a:t>density</a:t>
            </a:r>
          </a:p>
        </p:txBody>
      </p:sp>
      <p:cxnSp>
        <p:nvCxnSpPr>
          <p:cNvPr id="46" name="Straight Connector 45"/>
          <p:cNvCxnSpPr/>
          <p:nvPr/>
        </p:nvCxnSpPr>
        <p:spPr bwMode="auto">
          <a:xfrm flipV="1">
            <a:off x="1033241" y="4987686"/>
            <a:ext cx="6737589" cy="35877"/>
          </a:xfrm>
          <a:prstGeom prst="line">
            <a:avLst/>
          </a:prstGeom>
          <a:solidFill>
            <a:schemeClr val="accent1"/>
          </a:solidFill>
          <a:ln w="25400" cap="rnd" cmpd="sng" algn="ctr">
            <a:solidFill>
              <a:schemeClr val="accent2"/>
            </a:solidFill>
            <a:prstDash val="solid"/>
            <a:round/>
            <a:headEnd type="oval" w="med" len="med"/>
            <a:tailEnd type="oval" w="med" len="med"/>
          </a:ln>
          <a:effectLst/>
        </p:spPr>
      </p:cxnSp>
      <p:pic>
        <p:nvPicPr>
          <p:cNvPr id="53" name="Picture 52" descr="Delaunay_zoom.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89248" y="3727399"/>
            <a:ext cx="1114806" cy="1081024"/>
          </a:xfrm>
          <a:prstGeom prst="rect">
            <a:avLst/>
          </a:prstGeom>
        </p:spPr>
      </p:pic>
      <p:grpSp>
        <p:nvGrpSpPr>
          <p:cNvPr id="62" name="Group 61"/>
          <p:cNvGrpSpPr/>
          <p:nvPr/>
        </p:nvGrpSpPr>
        <p:grpSpPr>
          <a:xfrm>
            <a:off x="877106" y="5035875"/>
            <a:ext cx="7072405" cy="467127"/>
            <a:chOff x="877106" y="4812739"/>
            <a:chExt cx="7072405" cy="467127"/>
          </a:xfrm>
        </p:grpSpPr>
        <p:sp>
          <p:nvSpPr>
            <p:cNvPr id="47" name="TextBox 46"/>
            <p:cNvSpPr txBox="1"/>
            <p:nvPr/>
          </p:nvSpPr>
          <p:spPr>
            <a:xfrm>
              <a:off x="877106" y="4816487"/>
              <a:ext cx="338554" cy="461665"/>
            </a:xfrm>
            <a:prstGeom prst="rect">
              <a:avLst/>
            </a:prstGeom>
            <a:noFill/>
          </p:spPr>
          <p:txBody>
            <a:bodyPr wrap="none" rtlCol="0">
              <a:spAutoFit/>
            </a:bodyPr>
            <a:lstStyle/>
            <a:p>
              <a:r>
                <a:rPr lang="en-US" dirty="0"/>
                <a:t>3</a:t>
              </a:r>
            </a:p>
          </p:txBody>
        </p:sp>
        <p:sp>
          <p:nvSpPr>
            <p:cNvPr id="48" name="TextBox 47"/>
            <p:cNvSpPr txBox="1"/>
            <p:nvPr/>
          </p:nvSpPr>
          <p:spPr>
            <a:xfrm>
              <a:off x="4222503" y="4818201"/>
              <a:ext cx="338554" cy="461665"/>
            </a:xfrm>
            <a:prstGeom prst="rect">
              <a:avLst/>
            </a:prstGeom>
            <a:noFill/>
          </p:spPr>
          <p:txBody>
            <a:bodyPr wrap="none" rtlCol="0">
              <a:spAutoFit/>
            </a:bodyPr>
            <a:lstStyle/>
            <a:p>
              <a:r>
                <a:rPr lang="en-US" dirty="0"/>
                <a:t>2</a:t>
              </a:r>
            </a:p>
          </p:txBody>
        </p:sp>
        <p:sp>
          <p:nvSpPr>
            <p:cNvPr id="49" name="TextBox 48"/>
            <p:cNvSpPr txBox="1"/>
            <p:nvPr/>
          </p:nvSpPr>
          <p:spPr>
            <a:xfrm>
              <a:off x="7610957" y="4812739"/>
              <a:ext cx="338554" cy="461665"/>
            </a:xfrm>
            <a:prstGeom prst="rect">
              <a:avLst/>
            </a:prstGeom>
            <a:noFill/>
          </p:spPr>
          <p:txBody>
            <a:bodyPr wrap="none" rtlCol="0">
              <a:spAutoFit/>
            </a:bodyPr>
            <a:lstStyle/>
            <a:p>
              <a:r>
                <a:rPr lang="en-US" dirty="0"/>
                <a:t>1</a:t>
              </a:r>
            </a:p>
          </p:txBody>
        </p:sp>
        <p:sp>
          <p:nvSpPr>
            <p:cNvPr id="54" name="TextBox 53"/>
            <p:cNvSpPr txBox="1"/>
            <p:nvPr/>
          </p:nvSpPr>
          <p:spPr>
            <a:xfrm>
              <a:off x="4812597" y="4812740"/>
              <a:ext cx="569387" cy="461665"/>
            </a:xfrm>
            <a:prstGeom prst="rect">
              <a:avLst/>
            </a:prstGeom>
            <a:noFill/>
          </p:spPr>
          <p:txBody>
            <a:bodyPr wrap="none" rtlCol="0">
              <a:spAutoFit/>
            </a:bodyPr>
            <a:lstStyle/>
            <a:p>
              <a:r>
                <a:rPr lang="en-US" dirty="0"/>
                <a:t>1.8</a:t>
              </a:r>
            </a:p>
          </p:txBody>
        </p:sp>
        <p:sp>
          <p:nvSpPr>
            <p:cNvPr id="55" name="TextBox 54"/>
            <p:cNvSpPr txBox="1"/>
            <p:nvPr/>
          </p:nvSpPr>
          <p:spPr>
            <a:xfrm>
              <a:off x="6435929" y="4814454"/>
              <a:ext cx="569387" cy="461665"/>
            </a:xfrm>
            <a:prstGeom prst="rect">
              <a:avLst/>
            </a:prstGeom>
            <a:noFill/>
          </p:spPr>
          <p:txBody>
            <a:bodyPr wrap="none" rtlCol="0">
              <a:spAutoFit/>
            </a:bodyPr>
            <a:lstStyle/>
            <a:p>
              <a:r>
                <a:rPr lang="en-US" dirty="0"/>
                <a:t>1.3</a:t>
              </a:r>
            </a:p>
          </p:txBody>
        </p:sp>
      </p:grpSp>
      <p:sp>
        <p:nvSpPr>
          <p:cNvPr id="56" name="Oval 55"/>
          <p:cNvSpPr/>
          <p:nvPr/>
        </p:nvSpPr>
        <p:spPr bwMode="auto">
          <a:xfrm>
            <a:off x="4341044" y="4958983"/>
            <a:ext cx="93279" cy="91440"/>
          </a:xfrm>
          <a:prstGeom prst="ellipse">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7" name="Oval 56"/>
          <p:cNvSpPr/>
          <p:nvPr/>
        </p:nvSpPr>
        <p:spPr bwMode="auto">
          <a:xfrm>
            <a:off x="5045942" y="4953522"/>
            <a:ext cx="93279" cy="91440"/>
          </a:xfrm>
          <a:prstGeom prst="ellipse">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8" name="Oval 57"/>
          <p:cNvSpPr/>
          <p:nvPr/>
        </p:nvSpPr>
        <p:spPr bwMode="auto">
          <a:xfrm>
            <a:off x="6673012" y="4937457"/>
            <a:ext cx="93279" cy="91440"/>
          </a:xfrm>
          <a:prstGeom prst="ellipse">
            <a:avLst/>
          </a:prstGeom>
          <a:solidFill>
            <a:schemeClr val="accent2"/>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59" name="TextBox 58"/>
          <p:cNvSpPr txBox="1"/>
          <p:nvPr/>
        </p:nvSpPr>
        <p:spPr>
          <a:xfrm>
            <a:off x="4778738" y="3401896"/>
            <a:ext cx="595335" cy="338554"/>
          </a:xfrm>
          <a:prstGeom prst="rect">
            <a:avLst/>
          </a:prstGeom>
          <a:noFill/>
        </p:spPr>
        <p:txBody>
          <a:bodyPr wrap="none" rtlCol="0">
            <a:spAutoFit/>
          </a:bodyPr>
          <a:lstStyle/>
          <a:p>
            <a:r>
              <a:rPr lang="en-US" sz="1600" dirty="0"/>
              <a:t>MPS</a:t>
            </a:r>
          </a:p>
        </p:txBody>
      </p:sp>
      <p:sp>
        <p:nvSpPr>
          <p:cNvPr id="60" name="TextBox 59"/>
          <p:cNvSpPr txBox="1"/>
          <p:nvPr/>
        </p:nvSpPr>
        <p:spPr>
          <a:xfrm>
            <a:off x="6337491" y="3389261"/>
            <a:ext cx="675185" cy="338554"/>
          </a:xfrm>
          <a:prstGeom prst="rect">
            <a:avLst/>
          </a:prstGeom>
          <a:noFill/>
        </p:spPr>
        <p:txBody>
          <a:bodyPr wrap="none" rtlCol="0">
            <a:spAutoFit/>
          </a:bodyPr>
          <a:lstStyle/>
          <a:p>
            <a:r>
              <a:rPr lang="en-US" sz="1600" dirty="0"/>
              <a:t>sMPS</a:t>
            </a:r>
          </a:p>
        </p:txBody>
      </p:sp>
      <p:pic>
        <p:nvPicPr>
          <p:cNvPr id="61" name="Picture 60" descr="Delaunay_zoom2.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74985" y="3727401"/>
            <a:ext cx="1114806" cy="1081024"/>
          </a:xfrm>
          <a:prstGeom prst="rect">
            <a:avLst/>
          </a:prstGeom>
        </p:spPr>
      </p:pic>
    </p:spTree>
    <p:extLst>
      <p:ext uri="{BB962C8B-B14F-4D97-AF65-F5344CB8AC3E}">
        <p14:creationId xmlns:p14="http://schemas.microsoft.com/office/powerpoint/2010/main" val="94300801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80988"/>
            <a:ext cx="5865125" cy="1014412"/>
          </a:xfrm>
        </p:spPr>
        <p:txBody>
          <a:bodyPr/>
          <a:lstStyle/>
          <a:p>
            <a:r>
              <a:rPr lang="en-US" dirty="0"/>
              <a:t>Beyond Uniform</a:t>
            </a:r>
          </a:p>
        </p:txBody>
      </p:sp>
      <p:sp>
        <p:nvSpPr>
          <p:cNvPr id="3" name="Content Placeholder 2"/>
          <p:cNvSpPr>
            <a:spLocks noGrp="1"/>
          </p:cNvSpPr>
          <p:nvPr>
            <p:ph idx="1"/>
          </p:nvPr>
        </p:nvSpPr>
        <p:spPr>
          <a:xfrm>
            <a:off x="-97688" y="1155700"/>
            <a:ext cx="4373030" cy="1792371"/>
          </a:xfrm>
        </p:spPr>
        <p:txBody>
          <a:bodyPr/>
          <a:lstStyle/>
          <a:p>
            <a:r>
              <a:rPr lang="en-US" sz="1600" dirty="0"/>
              <a:t>Prior explanation constant radius</a:t>
            </a:r>
          </a:p>
          <a:p>
            <a:r>
              <a:rPr lang="en-US" sz="1800" dirty="0"/>
              <a:t>Spatially varying radii </a:t>
            </a:r>
          </a:p>
          <a:p>
            <a:pPr lvl="1"/>
            <a:r>
              <a:rPr lang="en-US" sz="1600" dirty="0"/>
              <a:t>Theory</a:t>
            </a:r>
          </a:p>
          <a:p>
            <a:pPr lvl="2"/>
            <a:r>
              <a:rPr lang="en-US" sz="1400" dirty="0"/>
              <a:t>Maximum rate of change </a:t>
            </a:r>
            <a:r>
              <a:rPr lang="en-US" sz="1400" dirty="0" smtClean="0"/>
              <a:t>L</a:t>
            </a:r>
          </a:p>
          <a:p>
            <a:pPr lvl="2"/>
            <a:r>
              <a:rPr lang="en-US" sz="1400" dirty="0" smtClean="0"/>
              <a:t>L = 1, 1/2</a:t>
            </a:r>
            <a:endParaRPr lang="en-US" sz="1400" dirty="0"/>
          </a:p>
          <a:p>
            <a:pPr lvl="1"/>
            <a:r>
              <a:rPr lang="en-US" sz="1600" dirty="0"/>
              <a:t>Stippling application</a:t>
            </a:r>
          </a:p>
          <a:p>
            <a:pPr lvl="2"/>
            <a:r>
              <a:rPr lang="en-US" sz="1400" dirty="0"/>
              <a:t>L </a:t>
            </a:r>
            <a:r>
              <a:rPr lang="en-US" sz="1400" dirty="0" smtClean="0"/>
              <a:t>exceeds theory limit, </a:t>
            </a:r>
            <a:r>
              <a:rPr lang="en-US" sz="1400" dirty="0"/>
              <a:t>still </a:t>
            </a:r>
            <a:r>
              <a:rPr lang="en-US" sz="1400" dirty="0" smtClean="0"/>
              <a:t>works</a:t>
            </a:r>
          </a:p>
          <a:p>
            <a:pPr lvl="2"/>
            <a:r>
              <a:rPr lang="en-US" sz="1400" dirty="0" smtClean="0"/>
              <a:t>Disk radius ratio = 10</a:t>
            </a:r>
            <a:endParaRPr lang="en-US" sz="1400" dirty="0"/>
          </a:p>
        </p:txBody>
      </p:sp>
      <p:pic>
        <p:nvPicPr>
          <p:cNvPr id="5" name="Picture 4" descr="oma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2100" y="3433762"/>
            <a:ext cx="4159250" cy="3119439"/>
          </a:xfrm>
          <a:prstGeom prst="rect">
            <a:avLst/>
          </a:prstGeom>
        </p:spPr>
      </p:pic>
      <p:sp>
        <p:nvSpPr>
          <p:cNvPr id="7" name="TextBox 6"/>
          <p:cNvSpPr txBox="1"/>
          <p:nvPr/>
        </p:nvSpPr>
        <p:spPr>
          <a:xfrm>
            <a:off x="368300" y="6488668"/>
            <a:ext cx="386080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 grayscale sizing function, high contrast</a:t>
            </a:r>
          </a:p>
        </p:txBody>
      </p:sp>
      <p:sp>
        <p:nvSpPr>
          <p:cNvPr id="14" name="TextBox 13"/>
          <p:cNvSpPr txBox="1"/>
          <p:nvPr/>
        </p:nvSpPr>
        <p:spPr>
          <a:xfrm>
            <a:off x="5702300" y="6488668"/>
            <a:ext cx="236220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abrupt density changes</a:t>
            </a:r>
          </a:p>
        </p:txBody>
      </p:sp>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26106" y="3451225"/>
            <a:ext cx="4328379" cy="3076575"/>
          </a:xfrm>
          <a:prstGeom prst="rect">
            <a:avLst/>
          </a:prstGeom>
        </p:spPr>
      </p:pic>
      <p:sp>
        <p:nvSpPr>
          <p:cNvPr id="22" name="Rectangle 21"/>
          <p:cNvSpPr/>
          <p:nvPr/>
        </p:nvSpPr>
        <p:spPr bwMode="auto">
          <a:xfrm>
            <a:off x="5918819" y="1034411"/>
            <a:ext cx="3074337" cy="24710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21" name="Pictur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40463" y="741354"/>
            <a:ext cx="2750603" cy="249767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765073" y="1195319"/>
            <a:ext cx="2096519" cy="1678044"/>
          </a:xfrm>
          <a:prstGeom prst="rect">
            <a:avLst/>
          </a:prstGeom>
        </p:spPr>
      </p:pic>
    </p:spTree>
    <p:extLst>
      <p:ext uri="{BB962C8B-B14F-4D97-AF65-F5344CB8AC3E}">
        <p14:creationId xmlns:p14="http://schemas.microsoft.com/office/powerpoint/2010/main" val="894325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_space_for_all_sampling_methods2.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8302" y="789306"/>
            <a:ext cx="7853603" cy="6068693"/>
          </a:xfrm>
          <a:prstGeom prst="rect">
            <a:avLst/>
          </a:prstGeom>
        </p:spPr>
      </p:pic>
      <p:sp>
        <p:nvSpPr>
          <p:cNvPr id="2" name="Title 1"/>
          <p:cNvSpPr>
            <a:spLocks noGrp="1"/>
          </p:cNvSpPr>
          <p:nvPr>
            <p:ph type="title"/>
          </p:nvPr>
        </p:nvSpPr>
        <p:spPr>
          <a:xfrm>
            <a:off x="685800" y="71755"/>
            <a:ext cx="7772400" cy="1223645"/>
          </a:xfrm>
        </p:spPr>
        <p:txBody>
          <a:bodyPr/>
          <a:lstStyle/>
          <a:p>
            <a:r>
              <a:rPr lang="en-US" dirty="0"/>
              <a:t>Bonus Thought</a:t>
            </a:r>
            <a:br>
              <a:rPr lang="en-US" dirty="0"/>
            </a:br>
            <a:r>
              <a:rPr lang="en-US" dirty="0"/>
              <a:t>how I think about sampling</a:t>
            </a:r>
          </a:p>
        </p:txBody>
      </p:sp>
      <p:grpSp>
        <p:nvGrpSpPr>
          <p:cNvPr id="6" name="Group 5"/>
          <p:cNvGrpSpPr/>
          <p:nvPr/>
        </p:nvGrpSpPr>
        <p:grpSpPr>
          <a:xfrm>
            <a:off x="177118" y="3207276"/>
            <a:ext cx="1313111" cy="1626020"/>
            <a:chOff x="177118" y="1888663"/>
            <a:chExt cx="1313111" cy="1626020"/>
          </a:xfrm>
        </p:grpSpPr>
        <p:pic>
          <p:nvPicPr>
            <p:cNvPr id="3" name="Picture 2"/>
            <p:cNvPicPr>
              <a:picLocks noChangeAspect="1"/>
            </p:cNvPicPr>
            <p:nvPr/>
          </p:nvPicPr>
          <p:blipFill>
            <a:blip r:embed="rId3"/>
            <a:stretch>
              <a:fillRect/>
            </a:stretch>
          </p:blipFill>
          <p:spPr>
            <a:xfrm>
              <a:off x="330809" y="1888663"/>
              <a:ext cx="942368" cy="901017"/>
            </a:xfrm>
            <a:prstGeom prst="rect">
              <a:avLst/>
            </a:prstGeom>
          </p:spPr>
        </p:pic>
        <p:sp>
          <p:nvSpPr>
            <p:cNvPr id="5" name="TextBox 4"/>
            <p:cNvSpPr txBox="1"/>
            <p:nvPr/>
          </p:nvSpPr>
          <p:spPr>
            <a:xfrm>
              <a:off x="177118" y="2745242"/>
              <a:ext cx="1313111" cy="769441"/>
            </a:xfrm>
            <a:prstGeom prst="rect">
              <a:avLst/>
            </a:prstGeom>
            <a:noFill/>
          </p:spPr>
          <p:txBody>
            <a:bodyPr wrap="none" rtlCol="0">
              <a:spAutoFit/>
            </a:bodyPr>
            <a:lstStyle/>
            <a:p>
              <a:pPr algn="ctr"/>
              <a:r>
                <a:rPr lang="en-US" sz="1100" dirty="0" smtClean="0">
                  <a:solidFill>
                    <a:schemeClr val="accent2"/>
                  </a:solidFill>
                </a:rPr>
                <a:t>Variable Radii MPS </a:t>
              </a:r>
            </a:p>
            <a:p>
              <a:pPr algn="ctr"/>
              <a:r>
                <a:rPr lang="en-US" sz="1100" dirty="0" smtClean="0">
                  <a:solidFill>
                    <a:schemeClr val="accent2"/>
                  </a:solidFill>
                </a:rPr>
                <a:t>(two-radii variant)</a:t>
              </a:r>
              <a:br>
                <a:rPr lang="en-US" sz="1100" dirty="0" smtClean="0">
                  <a:solidFill>
                    <a:schemeClr val="accent2"/>
                  </a:solidFill>
                </a:rPr>
              </a:br>
              <a:r>
                <a:rPr lang="en-US" sz="1100" dirty="0" smtClean="0">
                  <a:solidFill>
                    <a:schemeClr val="accent2"/>
                  </a:solidFill>
                </a:rPr>
                <a:t>Mitchell et al.</a:t>
              </a:r>
            </a:p>
            <a:p>
              <a:pPr algn="ctr"/>
              <a:r>
                <a:rPr lang="en-US" sz="1100" dirty="0" smtClean="0">
                  <a:solidFill>
                    <a:schemeClr val="accent2"/>
                  </a:solidFill>
                </a:rPr>
                <a:t>CCCG 2012</a:t>
              </a:r>
              <a:endParaRPr lang="en-US" sz="1100" dirty="0">
                <a:solidFill>
                  <a:schemeClr val="accent2"/>
                </a:solidFill>
              </a:endParaRPr>
            </a:p>
          </p:txBody>
        </p:sp>
      </p:grpSp>
    </p:spTree>
    <p:extLst>
      <p:ext uri="{BB962C8B-B14F-4D97-AF65-F5344CB8AC3E}">
        <p14:creationId xmlns:p14="http://schemas.microsoft.com/office/powerpoint/2010/main" val="360536956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Maximal Poisson-Disk Sampling</a:t>
            </a:r>
            <a:endParaRPr lang="en-US" dirty="0"/>
          </a:p>
        </p:txBody>
      </p:sp>
      <p:sp>
        <p:nvSpPr>
          <p:cNvPr id="3" name="Content Placeholder 2"/>
          <p:cNvSpPr>
            <a:spLocks noGrp="1"/>
          </p:cNvSpPr>
          <p:nvPr>
            <p:ph idx="1"/>
          </p:nvPr>
        </p:nvSpPr>
        <p:spPr>
          <a:xfrm>
            <a:off x="677333" y="1151467"/>
            <a:ext cx="7772400" cy="4572000"/>
          </a:xfrm>
        </p:spPr>
        <p:txBody>
          <a:bodyPr/>
          <a:lstStyle/>
          <a:p>
            <a:r>
              <a:rPr lang="en-US" dirty="0"/>
              <a:t>W</a:t>
            </a:r>
            <a:r>
              <a:rPr lang="en-US" dirty="0" smtClean="0"/>
              <a:t>hat is MPS?</a:t>
            </a:r>
          </a:p>
          <a:p>
            <a:pPr lvl="1"/>
            <a:r>
              <a:rPr lang="en-US" dirty="0" smtClean="0"/>
              <a:t>Dart-throwing</a:t>
            </a:r>
          </a:p>
          <a:p>
            <a:pPr lvl="1"/>
            <a:r>
              <a:rPr lang="en-US" dirty="0"/>
              <a:t>Insert random points into a domain, build set X</a:t>
            </a:r>
          </a:p>
          <a:p>
            <a:pPr lvl="2"/>
            <a:r>
              <a:rPr lang="en-US" dirty="0"/>
              <a:t>With the “Poisson” process</a:t>
            </a:r>
            <a:endParaRPr lang="en-US" dirty="0" smtClean="0"/>
          </a:p>
        </p:txBody>
      </p:sp>
      <p:sp>
        <p:nvSpPr>
          <p:cNvPr id="5" name="Rectangle 4"/>
          <p:cNvSpPr/>
          <p:nvPr/>
        </p:nvSpPr>
        <p:spPr bwMode="auto">
          <a:xfrm>
            <a:off x="5528733" y="2946400"/>
            <a:ext cx="2743200" cy="2743200"/>
          </a:xfrm>
          <a:prstGeom prst="rect">
            <a:avLst/>
          </a:prstGeom>
          <a:solidFill>
            <a:srgbClr val="FFFF00">
              <a:alpha val="1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nvGrpSpPr>
          <p:cNvPr id="9" name="Group 8"/>
          <p:cNvGrpSpPr/>
          <p:nvPr/>
        </p:nvGrpSpPr>
        <p:grpSpPr>
          <a:xfrm>
            <a:off x="5747808" y="3235326"/>
            <a:ext cx="914400" cy="914400"/>
            <a:chOff x="1014942" y="4818592"/>
            <a:chExt cx="914400" cy="914400"/>
          </a:xfrm>
        </p:grpSpPr>
        <p:sp>
          <p:nvSpPr>
            <p:cNvPr id="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 name="Oval 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5392208" y="5013326"/>
            <a:ext cx="914400" cy="914400"/>
            <a:chOff x="1014942" y="4818592"/>
            <a:chExt cx="914400" cy="914400"/>
          </a:xfrm>
        </p:grpSpPr>
        <p:sp>
          <p:nvSpPr>
            <p:cNvPr id="1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5" name="Oval 1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5942541" y="4573059"/>
            <a:ext cx="914400" cy="914400"/>
            <a:chOff x="1014942" y="4818592"/>
            <a:chExt cx="914400" cy="914400"/>
          </a:xfrm>
        </p:grpSpPr>
        <p:sp>
          <p:nvSpPr>
            <p:cNvPr id="1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8" name="Oval 1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p:cNvGrpSpPr/>
          <p:nvPr/>
        </p:nvGrpSpPr>
        <p:grpSpPr>
          <a:xfrm>
            <a:off x="6069542" y="3218393"/>
            <a:ext cx="914400" cy="914400"/>
            <a:chOff x="1014942" y="4818592"/>
            <a:chExt cx="914400" cy="914400"/>
          </a:xfrm>
        </p:grpSpPr>
        <p:sp>
          <p:nvSpPr>
            <p:cNvPr id="2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 name="Oval 2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6020405" y="3879201"/>
            <a:ext cx="1387929" cy="760504"/>
            <a:chOff x="6020405" y="3879201"/>
            <a:chExt cx="1387929" cy="760504"/>
          </a:xfrm>
        </p:grpSpPr>
        <p:sp>
          <p:nvSpPr>
            <p:cNvPr id="25" name="Freeform 24"/>
            <p:cNvSpPr/>
            <p:nvPr/>
          </p:nvSpPr>
          <p:spPr bwMode="auto">
            <a:xfrm>
              <a:off x="6020405" y="3879201"/>
              <a:ext cx="1387929" cy="760504"/>
            </a:xfrm>
            <a:custGeom>
              <a:avLst/>
              <a:gdLst>
                <a:gd name="connsiteX0" fmla="*/ 624342 w 881517"/>
                <a:gd name="connsiteY0" fmla="*/ 517115 h 760504"/>
                <a:gd name="connsiteX1" fmla="*/ 695779 w 881517"/>
                <a:gd name="connsiteY1" fmla="*/ 464728 h 760504"/>
                <a:gd name="connsiteX2" fmla="*/ 757692 w 881517"/>
                <a:gd name="connsiteY2" fmla="*/ 412340 h 760504"/>
                <a:gd name="connsiteX3" fmla="*/ 771979 w 881517"/>
                <a:gd name="connsiteY3" fmla="*/ 402815 h 760504"/>
                <a:gd name="connsiteX4" fmla="*/ 786267 w 881517"/>
                <a:gd name="connsiteY4" fmla="*/ 398053 h 760504"/>
                <a:gd name="connsiteX5" fmla="*/ 795792 w 881517"/>
                <a:gd name="connsiteY5" fmla="*/ 383765 h 760504"/>
                <a:gd name="connsiteX6" fmla="*/ 800554 w 881517"/>
                <a:gd name="connsiteY6" fmla="*/ 364715 h 760504"/>
                <a:gd name="connsiteX7" fmla="*/ 805317 w 881517"/>
                <a:gd name="connsiteY7" fmla="*/ 340903 h 760504"/>
                <a:gd name="connsiteX8" fmla="*/ 824367 w 881517"/>
                <a:gd name="connsiteY8" fmla="*/ 312328 h 760504"/>
                <a:gd name="connsiteX9" fmla="*/ 829129 w 881517"/>
                <a:gd name="connsiteY9" fmla="*/ 298040 h 760504"/>
                <a:gd name="connsiteX10" fmla="*/ 857704 w 881517"/>
                <a:gd name="connsiteY10" fmla="*/ 264703 h 760504"/>
                <a:gd name="connsiteX11" fmla="*/ 876754 w 881517"/>
                <a:gd name="connsiteY11" fmla="*/ 188503 h 760504"/>
                <a:gd name="connsiteX12" fmla="*/ 881517 w 881517"/>
                <a:gd name="connsiteY12" fmla="*/ 174215 h 760504"/>
                <a:gd name="connsiteX13" fmla="*/ 876754 w 881517"/>
                <a:gd name="connsiteY13" fmla="*/ 145640 h 760504"/>
                <a:gd name="connsiteX14" fmla="*/ 857704 w 881517"/>
                <a:gd name="connsiteY14" fmla="*/ 117065 h 760504"/>
                <a:gd name="connsiteX15" fmla="*/ 843417 w 881517"/>
                <a:gd name="connsiteY15" fmla="*/ 83728 h 760504"/>
                <a:gd name="connsiteX16" fmla="*/ 824367 w 881517"/>
                <a:gd name="connsiteY16" fmla="*/ 64678 h 760504"/>
                <a:gd name="connsiteX17" fmla="*/ 810079 w 881517"/>
                <a:gd name="connsiteY17" fmla="*/ 59915 h 760504"/>
                <a:gd name="connsiteX18" fmla="*/ 795792 w 881517"/>
                <a:gd name="connsiteY18" fmla="*/ 50390 h 760504"/>
                <a:gd name="connsiteX19" fmla="*/ 776742 w 881517"/>
                <a:gd name="connsiteY19" fmla="*/ 40865 h 760504"/>
                <a:gd name="connsiteX20" fmla="*/ 733879 w 881517"/>
                <a:gd name="connsiteY20" fmla="*/ 21815 h 760504"/>
                <a:gd name="connsiteX21" fmla="*/ 714829 w 881517"/>
                <a:gd name="connsiteY21" fmla="*/ 12290 h 760504"/>
                <a:gd name="connsiteX22" fmla="*/ 633867 w 881517"/>
                <a:gd name="connsiteY22" fmla="*/ 12290 h 760504"/>
                <a:gd name="connsiteX23" fmla="*/ 600529 w 881517"/>
                <a:gd name="connsiteY23" fmla="*/ 45628 h 760504"/>
                <a:gd name="connsiteX24" fmla="*/ 567192 w 881517"/>
                <a:gd name="connsiteY24" fmla="*/ 83728 h 760504"/>
                <a:gd name="connsiteX25" fmla="*/ 548142 w 881517"/>
                <a:gd name="connsiteY25" fmla="*/ 126590 h 760504"/>
                <a:gd name="connsiteX26" fmla="*/ 538617 w 881517"/>
                <a:gd name="connsiteY26" fmla="*/ 150403 h 760504"/>
                <a:gd name="connsiteX27" fmla="*/ 533854 w 881517"/>
                <a:gd name="connsiteY27" fmla="*/ 183740 h 760504"/>
                <a:gd name="connsiteX28" fmla="*/ 529092 w 881517"/>
                <a:gd name="connsiteY28" fmla="*/ 298040 h 760504"/>
                <a:gd name="connsiteX29" fmla="*/ 519567 w 881517"/>
                <a:gd name="connsiteY29" fmla="*/ 312328 h 760504"/>
                <a:gd name="connsiteX30" fmla="*/ 490992 w 881517"/>
                <a:gd name="connsiteY30" fmla="*/ 336140 h 760504"/>
                <a:gd name="connsiteX31" fmla="*/ 452892 w 881517"/>
                <a:gd name="connsiteY31" fmla="*/ 364715 h 760504"/>
                <a:gd name="connsiteX32" fmla="*/ 438604 w 881517"/>
                <a:gd name="connsiteY32" fmla="*/ 369478 h 760504"/>
                <a:gd name="connsiteX33" fmla="*/ 424317 w 881517"/>
                <a:gd name="connsiteY33" fmla="*/ 374240 h 760504"/>
                <a:gd name="connsiteX34" fmla="*/ 410029 w 881517"/>
                <a:gd name="connsiteY34" fmla="*/ 383765 h 760504"/>
                <a:gd name="connsiteX35" fmla="*/ 352879 w 881517"/>
                <a:gd name="connsiteY35" fmla="*/ 393290 h 760504"/>
                <a:gd name="connsiteX36" fmla="*/ 338592 w 881517"/>
                <a:gd name="connsiteY36" fmla="*/ 402815 h 760504"/>
                <a:gd name="connsiteX37" fmla="*/ 319542 w 881517"/>
                <a:gd name="connsiteY37" fmla="*/ 421865 h 760504"/>
                <a:gd name="connsiteX38" fmla="*/ 305254 w 881517"/>
                <a:gd name="connsiteY38" fmla="*/ 426628 h 760504"/>
                <a:gd name="connsiteX39" fmla="*/ 271917 w 881517"/>
                <a:gd name="connsiteY39" fmla="*/ 436153 h 760504"/>
                <a:gd name="connsiteX40" fmla="*/ 124279 w 881517"/>
                <a:gd name="connsiteY40" fmla="*/ 431390 h 760504"/>
                <a:gd name="connsiteX41" fmla="*/ 119517 w 881517"/>
                <a:gd name="connsiteY41" fmla="*/ 412340 h 760504"/>
                <a:gd name="connsiteX42" fmla="*/ 105229 w 881517"/>
                <a:gd name="connsiteY42" fmla="*/ 402815 h 760504"/>
                <a:gd name="connsiteX43" fmla="*/ 100467 w 881517"/>
                <a:gd name="connsiteY43" fmla="*/ 388528 h 760504"/>
                <a:gd name="connsiteX44" fmla="*/ 90942 w 881517"/>
                <a:gd name="connsiteY44" fmla="*/ 374240 h 760504"/>
                <a:gd name="connsiteX45" fmla="*/ 86179 w 881517"/>
                <a:gd name="connsiteY45" fmla="*/ 350428 h 760504"/>
                <a:gd name="connsiteX46" fmla="*/ 76654 w 881517"/>
                <a:gd name="connsiteY46" fmla="*/ 317090 h 760504"/>
                <a:gd name="connsiteX47" fmla="*/ 67129 w 881517"/>
                <a:gd name="connsiteY47" fmla="*/ 302803 h 760504"/>
                <a:gd name="connsiteX48" fmla="*/ 14742 w 881517"/>
                <a:gd name="connsiteY48" fmla="*/ 288515 h 760504"/>
                <a:gd name="connsiteX49" fmla="*/ 454 w 881517"/>
                <a:gd name="connsiteY49" fmla="*/ 293278 h 760504"/>
                <a:gd name="connsiteX50" fmla="*/ 29029 w 881517"/>
                <a:gd name="connsiteY50" fmla="*/ 379003 h 760504"/>
                <a:gd name="connsiteX51" fmla="*/ 43317 w 881517"/>
                <a:gd name="connsiteY51" fmla="*/ 383765 h 760504"/>
                <a:gd name="connsiteX52" fmla="*/ 52842 w 881517"/>
                <a:gd name="connsiteY52" fmla="*/ 402815 h 760504"/>
                <a:gd name="connsiteX53" fmla="*/ 57604 w 881517"/>
                <a:gd name="connsiteY53" fmla="*/ 417103 h 760504"/>
                <a:gd name="connsiteX54" fmla="*/ 67129 w 881517"/>
                <a:gd name="connsiteY54" fmla="*/ 431390 h 760504"/>
                <a:gd name="connsiteX55" fmla="*/ 62367 w 881517"/>
                <a:gd name="connsiteY55" fmla="*/ 536165 h 760504"/>
                <a:gd name="connsiteX56" fmla="*/ 48079 w 881517"/>
                <a:gd name="connsiteY56" fmla="*/ 555215 h 760504"/>
                <a:gd name="connsiteX57" fmla="*/ 38554 w 881517"/>
                <a:gd name="connsiteY57" fmla="*/ 588553 h 760504"/>
                <a:gd name="connsiteX58" fmla="*/ 43317 w 881517"/>
                <a:gd name="connsiteY58" fmla="*/ 602840 h 760504"/>
                <a:gd name="connsiteX59" fmla="*/ 71892 w 881517"/>
                <a:gd name="connsiteY59" fmla="*/ 650465 h 760504"/>
                <a:gd name="connsiteX60" fmla="*/ 86179 w 881517"/>
                <a:gd name="connsiteY60" fmla="*/ 664753 h 760504"/>
                <a:gd name="connsiteX61" fmla="*/ 119517 w 881517"/>
                <a:gd name="connsiteY61" fmla="*/ 679040 h 760504"/>
                <a:gd name="connsiteX62" fmla="*/ 229054 w 881517"/>
                <a:gd name="connsiteY62" fmla="*/ 674278 h 760504"/>
                <a:gd name="connsiteX63" fmla="*/ 252867 w 881517"/>
                <a:gd name="connsiteY63" fmla="*/ 669515 h 760504"/>
                <a:gd name="connsiteX64" fmla="*/ 271917 w 881517"/>
                <a:gd name="connsiteY64" fmla="*/ 655228 h 760504"/>
                <a:gd name="connsiteX65" fmla="*/ 300492 w 881517"/>
                <a:gd name="connsiteY65" fmla="*/ 640940 h 760504"/>
                <a:gd name="connsiteX66" fmla="*/ 333829 w 881517"/>
                <a:gd name="connsiteY66" fmla="*/ 650465 h 760504"/>
                <a:gd name="connsiteX67" fmla="*/ 348117 w 881517"/>
                <a:gd name="connsiteY67" fmla="*/ 655228 h 760504"/>
                <a:gd name="connsiteX68" fmla="*/ 376692 w 881517"/>
                <a:gd name="connsiteY68" fmla="*/ 683803 h 760504"/>
                <a:gd name="connsiteX69" fmla="*/ 395742 w 881517"/>
                <a:gd name="connsiteY69" fmla="*/ 717140 h 760504"/>
                <a:gd name="connsiteX70" fmla="*/ 400504 w 881517"/>
                <a:gd name="connsiteY70" fmla="*/ 731428 h 760504"/>
                <a:gd name="connsiteX71" fmla="*/ 405267 w 881517"/>
                <a:gd name="connsiteY71" fmla="*/ 750478 h 760504"/>
                <a:gd name="connsiteX72" fmla="*/ 419554 w 881517"/>
                <a:gd name="connsiteY72" fmla="*/ 755240 h 760504"/>
                <a:gd name="connsiteX73" fmla="*/ 438604 w 881517"/>
                <a:gd name="connsiteY73" fmla="*/ 745715 h 760504"/>
                <a:gd name="connsiteX74" fmla="*/ 457654 w 881517"/>
                <a:gd name="connsiteY74" fmla="*/ 740953 h 760504"/>
                <a:gd name="connsiteX75" fmla="*/ 471942 w 881517"/>
                <a:gd name="connsiteY75" fmla="*/ 736190 h 760504"/>
                <a:gd name="connsiteX76" fmla="*/ 548142 w 881517"/>
                <a:gd name="connsiteY76" fmla="*/ 740953 h 760504"/>
                <a:gd name="connsiteX77" fmla="*/ 529092 w 881517"/>
                <a:gd name="connsiteY77" fmla="*/ 631415 h 760504"/>
                <a:gd name="connsiteX78" fmla="*/ 514804 w 881517"/>
                <a:gd name="connsiteY78" fmla="*/ 626653 h 760504"/>
                <a:gd name="connsiteX79" fmla="*/ 490992 w 881517"/>
                <a:gd name="connsiteY79" fmla="*/ 588553 h 760504"/>
                <a:gd name="connsiteX80" fmla="*/ 481467 w 881517"/>
                <a:gd name="connsiteY80" fmla="*/ 569503 h 760504"/>
                <a:gd name="connsiteX81" fmla="*/ 486229 w 881517"/>
                <a:gd name="connsiteY81" fmla="*/ 536165 h 760504"/>
                <a:gd name="connsiteX82" fmla="*/ 514804 w 881517"/>
                <a:gd name="connsiteY82" fmla="*/ 521878 h 760504"/>
                <a:gd name="connsiteX83" fmla="*/ 624342 w 881517"/>
                <a:gd name="connsiteY83" fmla="*/ 517115 h 76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881517" h="760504">
                  <a:moveTo>
                    <a:pt x="624342" y="517115"/>
                  </a:moveTo>
                  <a:cubicBezTo>
                    <a:pt x="654504" y="507590"/>
                    <a:pt x="673237" y="483802"/>
                    <a:pt x="695779" y="464728"/>
                  </a:cubicBezTo>
                  <a:cubicBezTo>
                    <a:pt x="716417" y="447265"/>
                    <a:pt x="735198" y="427336"/>
                    <a:pt x="757692" y="412340"/>
                  </a:cubicBezTo>
                  <a:cubicBezTo>
                    <a:pt x="762454" y="409165"/>
                    <a:pt x="766860" y="405375"/>
                    <a:pt x="771979" y="402815"/>
                  </a:cubicBezTo>
                  <a:cubicBezTo>
                    <a:pt x="776469" y="400570"/>
                    <a:pt x="781504" y="399640"/>
                    <a:pt x="786267" y="398053"/>
                  </a:cubicBezTo>
                  <a:cubicBezTo>
                    <a:pt x="789442" y="393290"/>
                    <a:pt x="793537" y="389026"/>
                    <a:pt x="795792" y="383765"/>
                  </a:cubicBezTo>
                  <a:cubicBezTo>
                    <a:pt x="798370" y="377749"/>
                    <a:pt x="799134" y="371105"/>
                    <a:pt x="800554" y="364715"/>
                  </a:cubicBezTo>
                  <a:cubicBezTo>
                    <a:pt x="802310" y="356813"/>
                    <a:pt x="801967" y="348272"/>
                    <a:pt x="805317" y="340903"/>
                  </a:cubicBezTo>
                  <a:cubicBezTo>
                    <a:pt x="810054" y="330482"/>
                    <a:pt x="824367" y="312328"/>
                    <a:pt x="824367" y="312328"/>
                  </a:cubicBezTo>
                  <a:cubicBezTo>
                    <a:pt x="825954" y="307565"/>
                    <a:pt x="825915" y="301897"/>
                    <a:pt x="829129" y="298040"/>
                  </a:cubicBezTo>
                  <a:cubicBezTo>
                    <a:pt x="849940" y="273067"/>
                    <a:pt x="848135" y="296601"/>
                    <a:pt x="857704" y="264703"/>
                  </a:cubicBezTo>
                  <a:cubicBezTo>
                    <a:pt x="865227" y="239625"/>
                    <a:pt x="868474" y="213341"/>
                    <a:pt x="876754" y="188503"/>
                  </a:cubicBezTo>
                  <a:lnTo>
                    <a:pt x="881517" y="174215"/>
                  </a:lnTo>
                  <a:cubicBezTo>
                    <a:pt x="879929" y="164690"/>
                    <a:pt x="880468" y="154554"/>
                    <a:pt x="876754" y="145640"/>
                  </a:cubicBezTo>
                  <a:cubicBezTo>
                    <a:pt x="872351" y="135073"/>
                    <a:pt x="857704" y="117065"/>
                    <a:pt x="857704" y="117065"/>
                  </a:cubicBezTo>
                  <a:cubicBezTo>
                    <a:pt x="854026" y="106029"/>
                    <a:pt x="850480" y="93145"/>
                    <a:pt x="843417" y="83728"/>
                  </a:cubicBezTo>
                  <a:cubicBezTo>
                    <a:pt x="838029" y="76544"/>
                    <a:pt x="831675" y="69898"/>
                    <a:pt x="824367" y="64678"/>
                  </a:cubicBezTo>
                  <a:cubicBezTo>
                    <a:pt x="820282" y="61760"/>
                    <a:pt x="814569" y="62160"/>
                    <a:pt x="810079" y="59915"/>
                  </a:cubicBezTo>
                  <a:cubicBezTo>
                    <a:pt x="804960" y="57355"/>
                    <a:pt x="800762" y="53230"/>
                    <a:pt x="795792" y="50390"/>
                  </a:cubicBezTo>
                  <a:cubicBezTo>
                    <a:pt x="789628" y="46868"/>
                    <a:pt x="782762" y="44628"/>
                    <a:pt x="776742" y="40865"/>
                  </a:cubicBezTo>
                  <a:cubicBezTo>
                    <a:pt x="743709" y="20220"/>
                    <a:pt x="773132" y="29666"/>
                    <a:pt x="733879" y="21815"/>
                  </a:cubicBezTo>
                  <a:cubicBezTo>
                    <a:pt x="727529" y="18640"/>
                    <a:pt x="721355" y="15087"/>
                    <a:pt x="714829" y="12290"/>
                  </a:cubicBezTo>
                  <a:cubicBezTo>
                    <a:pt x="686153" y="0"/>
                    <a:pt x="675593" y="9310"/>
                    <a:pt x="633867" y="12290"/>
                  </a:cubicBezTo>
                  <a:cubicBezTo>
                    <a:pt x="622754" y="23403"/>
                    <a:pt x="610347" y="33356"/>
                    <a:pt x="600529" y="45628"/>
                  </a:cubicBezTo>
                  <a:cubicBezTo>
                    <a:pt x="577272" y="74699"/>
                    <a:pt x="588666" y="62252"/>
                    <a:pt x="567192" y="83728"/>
                  </a:cubicBezTo>
                  <a:cubicBezTo>
                    <a:pt x="538951" y="154330"/>
                    <a:pt x="574844" y="66510"/>
                    <a:pt x="548142" y="126590"/>
                  </a:cubicBezTo>
                  <a:cubicBezTo>
                    <a:pt x="544670" y="134402"/>
                    <a:pt x="541792" y="142465"/>
                    <a:pt x="538617" y="150403"/>
                  </a:cubicBezTo>
                  <a:cubicBezTo>
                    <a:pt x="537029" y="161515"/>
                    <a:pt x="534577" y="172538"/>
                    <a:pt x="533854" y="183740"/>
                  </a:cubicBezTo>
                  <a:cubicBezTo>
                    <a:pt x="531399" y="221794"/>
                    <a:pt x="533303" y="260140"/>
                    <a:pt x="529092" y="298040"/>
                  </a:cubicBezTo>
                  <a:cubicBezTo>
                    <a:pt x="528460" y="303729"/>
                    <a:pt x="523231" y="307931"/>
                    <a:pt x="519567" y="312328"/>
                  </a:cubicBezTo>
                  <a:cubicBezTo>
                    <a:pt x="508110" y="326077"/>
                    <a:pt x="505038" y="326776"/>
                    <a:pt x="490992" y="336140"/>
                  </a:cubicBezTo>
                  <a:cubicBezTo>
                    <a:pt x="476977" y="364170"/>
                    <a:pt x="488202" y="352945"/>
                    <a:pt x="452892" y="364715"/>
                  </a:cubicBezTo>
                  <a:lnTo>
                    <a:pt x="438604" y="369478"/>
                  </a:lnTo>
                  <a:lnTo>
                    <a:pt x="424317" y="374240"/>
                  </a:lnTo>
                  <a:cubicBezTo>
                    <a:pt x="419554" y="377415"/>
                    <a:pt x="415290" y="381510"/>
                    <a:pt x="410029" y="383765"/>
                  </a:cubicBezTo>
                  <a:cubicBezTo>
                    <a:pt x="397069" y="389319"/>
                    <a:pt x="361287" y="392239"/>
                    <a:pt x="352879" y="393290"/>
                  </a:cubicBezTo>
                  <a:cubicBezTo>
                    <a:pt x="348117" y="396465"/>
                    <a:pt x="342938" y="399090"/>
                    <a:pt x="338592" y="402815"/>
                  </a:cubicBezTo>
                  <a:cubicBezTo>
                    <a:pt x="331774" y="408659"/>
                    <a:pt x="326850" y="416645"/>
                    <a:pt x="319542" y="421865"/>
                  </a:cubicBezTo>
                  <a:cubicBezTo>
                    <a:pt x="315457" y="424783"/>
                    <a:pt x="310081" y="425249"/>
                    <a:pt x="305254" y="426628"/>
                  </a:cubicBezTo>
                  <a:cubicBezTo>
                    <a:pt x="263402" y="438586"/>
                    <a:pt x="306166" y="424735"/>
                    <a:pt x="271917" y="436153"/>
                  </a:cubicBezTo>
                  <a:lnTo>
                    <a:pt x="124279" y="431390"/>
                  </a:lnTo>
                  <a:cubicBezTo>
                    <a:pt x="117812" y="430380"/>
                    <a:pt x="123148" y="417786"/>
                    <a:pt x="119517" y="412340"/>
                  </a:cubicBezTo>
                  <a:cubicBezTo>
                    <a:pt x="116342" y="407577"/>
                    <a:pt x="109992" y="405990"/>
                    <a:pt x="105229" y="402815"/>
                  </a:cubicBezTo>
                  <a:cubicBezTo>
                    <a:pt x="103642" y="398053"/>
                    <a:pt x="102712" y="393018"/>
                    <a:pt x="100467" y="388528"/>
                  </a:cubicBezTo>
                  <a:cubicBezTo>
                    <a:pt x="97907" y="383408"/>
                    <a:pt x="92952" y="379599"/>
                    <a:pt x="90942" y="374240"/>
                  </a:cubicBezTo>
                  <a:cubicBezTo>
                    <a:pt x="88100" y="366661"/>
                    <a:pt x="87935" y="358330"/>
                    <a:pt x="86179" y="350428"/>
                  </a:cubicBezTo>
                  <a:cubicBezTo>
                    <a:pt x="84957" y="344930"/>
                    <a:pt x="79838" y="323457"/>
                    <a:pt x="76654" y="317090"/>
                  </a:cubicBezTo>
                  <a:cubicBezTo>
                    <a:pt x="74094" y="311971"/>
                    <a:pt x="71983" y="305836"/>
                    <a:pt x="67129" y="302803"/>
                  </a:cubicBezTo>
                  <a:cubicBezTo>
                    <a:pt x="55756" y="295695"/>
                    <a:pt x="28339" y="291235"/>
                    <a:pt x="14742" y="288515"/>
                  </a:cubicBezTo>
                  <a:cubicBezTo>
                    <a:pt x="9979" y="290103"/>
                    <a:pt x="839" y="288272"/>
                    <a:pt x="454" y="293278"/>
                  </a:cubicBezTo>
                  <a:cubicBezTo>
                    <a:pt x="0" y="299184"/>
                    <a:pt x="6297" y="371427"/>
                    <a:pt x="29029" y="379003"/>
                  </a:cubicBezTo>
                  <a:lnTo>
                    <a:pt x="43317" y="383765"/>
                  </a:lnTo>
                  <a:cubicBezTo>
                    <a:pt x="46492" y="390115"/>
                    <a:pt x="50045" y="396289"/>
                    <a:pt x="52842" y="402815"/>
                  </a:cubicBezTo>
                  <a:cubicBezTo>
                    <a:pt x="54819" y="407429"/>
                    <a:pt x="55359" y="412613"/>
                    <a:pt x="57604" y="417103"/>
                  </a:cubicBezTo>
                  <a:cubicBezTo>
                    <a:pt x="60164" y="422222"/>
                    <a:pt x="63954" y="426628"/>
                    <a:pt x="67129" y="431390"/>
                  </a:cubicBezTo>
                  <a:cubicBezTo>
                    <a:pt x="65542" y="466315"/>
                    <a:pt x="67683" y="501610"/>
                    <a:pt x="62367" y="536165"/>
                  </a:cubicBezTo>
                  <a:cubicBezTo>
                    <a:pt x="61160" y="544010"/>
                    <a:pt x="52017" y="548323"/>
                    <a:pt x="48079" y="555215"/>
                  </a:cubicBezTo>
                  <a:cubicBezTo>
                    <a:pt x="45045" y="560525"/>
                    <a:pt x="39584" y="584435"/>
                    <a:pt x="38554" y="588553"/>
                  </a:cubicBezTo>
                  <a:cubicBezTo>
                    <a:pt x="40142" y="593315"/>
                    <a:pt x="41278" y="598253"/>
                    <a:pt x="43317" y="602840"/>
                  </a:cubicBezTo>
                  <a:cubicBezTo>
                    <a:pt x="52773" y="624115"/>
                    <a:pt x="57461" y="633629"/>
                    <a:pt x="71892" y="650465"/>
                  </a:cubicBezTo>
                  <a:cubicBezTo>
                    <a:pt x="76275" y="655579"/>
                    <a:pt x="80698" y="660838"/>
                    <a:pt x="86179" y="664753"/>
                  </a:cubicBezTo>
                  <a:cubicBezTo>
                    <a:pt x="96479" y="672110"/>
                    <a:pt x="107856" y="675154"/>
                    <a:pt x="119517" y="679040"/>
                  </a:cubicBezTo>
                  <a:cubicBezTo>
                    <a:pt x="156029" y="677453"/>
                    <a:pt x="192600" y="676882"/>
                    <a:pt x="229054" y="674278"/>
                  </a:cubicBezTo>
                  <a:cubicBezTo>
                    <a:pt x="237128" y="673701"/>
                    <a:pt x="245470" y="672803"/>
                    <a:pt x="252867" y="669515"/>
                  </a:cubicBezTo>
                  <a:cubicBezTo>
                    <a:pt x="260120" y="666291"/>
                    <a:pt x="265458" y="659842"/>
                    <a:pt x="271917" y="655228"/>
                  </a:cubicBezTo>
                  <a:cubicBezTo>
                    <a:pt x="288074" y="643687"/>
                    <a:pt x="282797" y="646839"/>
                    <a:pt x="300492" y="640940"/>
                  </a:cubicBezTo>
                  <a:lnTo>
                    <a:pt x="333829" y="650465"/>
                  </a:lnTo>
                  <a:cubicBezTo>
                    <a:pt x="338638" y="651908"/>
                    <a:pt x="344154" y="652146"/>
                    <a:pt x="348117" y="655228"/>
                  </a:cubicBezTo>
                  <a:cubicBezTo>
                    <a:pt x="358750" y="663498"/>
                    <a:pt x="370668" y="671755"/>
                    <a:pt x="376692" y="683803"/>
                  </a:cubicBezTo>
                  <a:cubicBezTo>
                    <a:pt x="388777" y="707972"/>
                    <a:pt x="382279" y="696946"/>
                    <a:pt x="395742" y="717140"/>
                  </a:cubicBezTo>
                  <a:cubicBezTo>
                    <a:pt x="397329" y="721903"/>
                    <a:pt x="399125" y="726601"/>
                    <a:pt x="400504" y="731428"/>
                  </a:cubicBezTo>
                  <a:cubicBezTo>
                    <a:pt x="402302" y="737722"/>
                    <a:pt x="401178" y="745367"/>
                    <a:pt x="405267" y="750478"/>
                  </a:cubicBezTo>
                  <a:cubicBezTo>
                    <a:pt x="408403" y="754398"/>
                    <a:pt x="414792" y="753653"/>
                    <a:pt x="419554" y="755240"/>
                  </a:cubicBezTo>
                  <a:cubicBezTo>
                    <a:pt x="425904" y="752065"/>
                    <a:pt x="431956" y="748208"/>
                    <a:pt x="438604" y="745715"/>
                  </a:cubicBezTo>
                  <a:cubicBezTo>
                    <a:pt x="444733" y="743417"/>
                    <a:pt x="451360" y="742751"/>
                    <a:pt x="457654" y="740953"/>
                  </a:cubicBezTo>
                  <a:cubicBezTo>
                    <a:pt x="462481" y="739574"/>
                    <a:pt x="467179" y="737778"/>
                    <a:pt x="471942" y="736190"/>
                  </a:cubicBezTo>
                  <a:cubicBezTo>
                    <a:pt x="497342" y="737778"/>
                    <a:pt x="531850" y="760504"/>
                    <a:pt x="548142" y="740953"/>
                  </a:cubicBezTo>
                  <a:cubicBezTo>
                    <a:pt x="564089" y="721816"/>
                    <a:pt x="555949" y="653796"/>
                    <a:pt x="529092" y="631415"/>
                  </a:cubicBezTo>
                  <a:cubicBezTo>
                    <a:pt x="525235" y="628201"/>
                    <a:pt x="519567" y="628240"/>
                    <a:pt x="514804" y="626653"/>
                  </a:cubicBezTo>
                  <a:cubicBezTo>
                    <a:pt x="505002" y="597244"/>
                    <a:pt x="516875" y="627377"/>
                    <a:pt x="490992" y="588553"/>
                  </a:cubicBezTo>
                  <a:cubicBezTo>
                    <a:pt x="487054" y="582646"/>
                    <a:pt x="484642" y="575853"/>
                    <a:pt x="481467" y="569503"/>
                  </a:cubicBezTo>
                  <a:cubicBezTo>
                    <a:pt x="483054" y="558390"/>
                    <a:pt x="481670" y="546423"/>
                    <a:pt x="486229" y="536165"/>
                  </a:cubicBezTo>
                  <a:cubicBezTo>
                    <a:pt x="488486" y="531088"/>
                    <a:pt x="509301" y="522107"/>
                    <a:pt x="514804" y="521878"/>
                  </a:cubicBezTo>
                  <a:cubicBezTo>
                    <a:pt x="548113" y="520490"/>
                    <a:pt x="594180" y="526640"/>
                    <a:pt x="624342" y="517115"/>
                  </a:cubicBezTo>
                  <a:close/>
                </a:path>
              </a:pathLst>
            </a:custGeom>
            <a:solidFill>
              <a:schemeClr val="accent2">
                <a:lumMod val="60000"/>
                <a:lumOff val="40000"/>
              </a:schemeClr>
            </a:solidFill>
            <a:ln w="127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26" name="TextBox 25"/>
            <p:cNvSpPr txBox="1"/>
            <p:nvPr/>
          </p:nvSpPr>
          <p:spPr>
            <a:xfrm>
              <a:off x="6900333" y="3926416"/>
              <a:ext cx="323850" cy="400110"/>
            </a:xfrm>
            <a:prstGeom prst="rect">
              <a:avLst/>
            </a:prstGeom>
            <a:noFill/>
          </p:spPr>
          <p:txBody>
            <a:bodyPr wrap="square" rtlCol="0">
              <a:spAutoFit/>
            </a:bodyPr>
            <a:lstStyle/>
            <a:p>
              <a:r>
                <a:rPr lang="el-GR" sz="2000" smtClean="0">
                  <a:latin typeface="Calibri"/>
                </a:rPr>
                <a:t>Ω</a:t>
              </a:r>
              <a:endParaRPr lang="en-US" sz="2000" dirty="0"/>
            </a:p>
          </p:txBody>
        </p:sp>
        <p:sp>
          <p:nvSpPr>
            <p:cNvPr id="27" name="TextBox 26"/>
            <p:cNvSpPr txBox="1"/>
            <p:nvPr/>
          </p:nvSpPr>
          <p:spPr>
            <a:xfrm>
              <a:off x="6374341" y="4187825"/>
              <a:ext cx="485775" cy="369332"/>
            </a:xfrm>
            <a:prstGeom prst="rect">
              <a:avLst/>
            </a:prstGeom>
            <a:noFill/>
          </p:spPr>
          <p:txBody>
            <a:bodyPr wrap="square" rtlCol="0">
              <a:spAutoFit/>
            </a:bodyPr>
            <a:lstStyle/>
            <a:p>
              <a:r>
                <a:rPr lang="en-US" sz="1800" i="1" dirty="0" smtClean="0">
                  <a:latin typeface="Calibri"/>
                </a:rPr>
                <a:t>x</a:t>
              </a:r>
              <a:r>
                <a:rPr lang="en-US" sz="1800" i="1" baseline="-25000" dirty="0" smtClean="0">
                  <a:latin typeface="Calibri"/>
                </a:rPr>
                <a:t>4</a:t>
              </a:r>
              <a:r>
                <a:rPr lang="en-US" sz="1800" dirty="0" smtClean="0">
                  <a:latin typeface="Calibri"/>
                </a:rPr>
                <a:t>?</a:t>
              </a:r>
              <a:endParaRPr lang="en-US" sz="1800" dirty="0"/>
            </a:p>
          </p:txBody>
        </p:sp>
      </p:grpSp>
      <p:pic>
        <p:nvPicPr>
          <p:cNvPr id="34" name="Picture 33"/>
          <p:cNvPicPr>
            <a:picLocks noChangeAspect="1"/>
          </p:cNvPicPr>
          <p:nvPr/>
        </p:nvPicPr>
        <p:blipFill>
          <a:blip r:embed="rId2"/>
          <a:stretch>
            <a:fillRect/>
          </a:stretch>
        </p:blipFill>
        <p:spPr>
          <a:xfrm>
            <a:off x="292100" y="3318915"/>
            <a:ext cx="3822700" cy="898104"/>
          </a:xfrm>
          <a:prstGeom prst="rect">
            <a:avLst/>
          </a:prstGeom>
        </p:spPr>
      </p:pic>
      <p:pic>
        <p:nvPicPr>
          <p:cNvPr id="35" name="Picture 34"/>
          <p:cNvPicPr>
            <a:picLocks noChangeAspect="1"/>
          </p:cNvPicPr>
          <p:nvPr/>
        </p:nvPicPr>
        <p:blipFill>
          <a:blip r:embed="rId3"/>
          <a:stretch>
            <a:fillRect/>
          </a:stretch>
        </p:blipFill>
        <p:spPr>
          <a:xfrm>
            <a:off x="270931" y="2849016"/>
            <a:ext cx="4726507" cy="325966"/>
          </a:xfrm>
          <a:prstGeom prst="rect">
            <a:avLst/>
          </a:prstGeom>
        </p:spPr>
      </p:pic>
      <p:pic>
        <p:nvPicPr>
          <p:cNvPr id="37" name="Picture 36"/>
          <p:cNvPicPr>
            <a:picLocks noChangeAspect="1"/>
          </p:cNvPicPr>
          <p:nvPr/>
        </p:nvPicPr>
        <p:blipFill>
          <a:blip r:embed="rId4"/>
          <a:stretch>
            <a:fillRect/>
          </a:stretch>
        </p:blipFill>
        <p:spPr>
          <a:xfrm>
            <a:off x="6591299" y="2434165"/>
            <a:ext cx="452967" cy="503297"/>
          </a:xfrm>
          <a:prstGeom prst="rect">
            <a:avLst/>
          </a:prstGeom>
        </p:spPr>
      </p:pic>
      <p:pic>
        <p:nvPicPr>
          <p:cNvPr id="36" name="Picture 35"/>
          <p:cNvPicPr>
            <a:picLocks noChangeAspect="1"/>
          </p:cNvPicPr>
          <p:nvPr/>
        </p:nvPicPr>
        <p:blipFill>
          <a:blip r:embed="rId5"/>
          <a:stretch>
            <a:fillRect/>
          </a:stretch>
        </p:blipFill>
        <p:spPr>
          <a:xfrm>
            <a:off x="271971" y="4256636"/>
            <a:ext cx="4656668" cy="303696"/>
          </a:xfrm>
          <a:prstGeom prst="rect">
            <a:avLst/>
          </a:prstGeom>
        </p:spPr>
      </p:pic>
      <p:grpSp>
        <p:nvGrpSpPr>
          <p:cNvPr id="303" name="Group 302"/>
          <p:cNvGrpSpPr/>
          <p:nvPr/>
        </p:nvGrpSpPr>
        <p:grpSpPr>
          <a:xfrm>
            <a:off x="5104343" y="2524127"/>
            <a:ext cx="3589866" cy="3547533"/>
            <a:chOff x="5104343" y="2524127"/>
            <a:chExt cx="3589866" cy="3547533"/>
          </a:xfrm>
        </p:grpSpPr>
        <p:grpSp>
          <p:nvGrpSpPr>
            <p:cNvPr id="304" name="Group 303"/>
            <p:cNvGrpSpPr/>
            <p:nvPr/>
          </p:nvGrpSpPr>
          <p:grpSpPr>
            <a:xfrm>
              <a:off x="5104343" y="2524127"/>
              <a:ext cx="3589866" cy="3547533"/>
              <a:chOff x="5104343" y="2524127"/>
              <a:chExt cx="3589866" cy="3547533"/>
            </a:xfrm>
          </p:grpSpPr>
          <p:grpSp>
            <p:nvGrpSpPr>
              <p:cNvPr id="308" name="Group 307"/>
              <p:cNvGrpSpPr/>
              <p:nvPr/>
            </p:nvGrpSpPr>
            <p:grpSpPr>
              <a:xfrm>
                <a:off x="5104343" y="2524127"/>
                <a:ext cx="3589866" cy="3496734"/>
                <a:chOff x="5104343" y="2524127"/>
                <a:chExt cx="3589866" cy="3496734"/>
              </a:xfrm>
            </p:grpSpPr>
            <p:grpSp>
              <p:nvGrpSpPr>
                <p:cNvPr id="315" name="Group 314"/>
                <p:cNvGrpSpPr/>
                <p:nvPr/>
              </p:nvGrpSpPr>
              <p:grpSpPr>
                <a:xfrm>
                  <a:off x="5434542" y="4412194"/>
                  <a:ext cx="914400" cy="914400"/>
                  <a:chOff x="1014942" y="4818592"/>
                  <a:chExt cx="914400" cy="914400"/>
                </a:xfrm>
              </p:grpSpPr>
              <p:sp>
                <p:nvSpPr>
                  <p:cNvPr id="37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77" name="Oval 37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6" name="Group 315"/>
                <p:cNvGrpSpPr/>
                <p:nvPr/>
              </p:nvGrpSpPr>
              <p:grpSpPr>
                <a:xfrm>
                  <a:off x="6873875" y="4234394"/>
                  <a:ext cx="914400" cy="914400"/>
                  <a:chOff x="1014942" y="4818592"/>
                  <a:chExt cx="914400" cy="914400"/>
                </a:xfrm>
              </p:grpSpPr>
              <p:sp>
                <p:nvSpPr>
                  <p:cNvPr id="37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75" name="Oval 37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7" name="Group 316"/>
                <p:cNvGrpSpPr/>
                <p:nvPr/>
              </p:nvGrpSpPr>
              <p:grpSpPr>
                <a:xfrm>
                  <a:off x="7263343" y="3243793"/>
                  <a:ext cx="914400" cy="914400"/>
                  <a:chOff x="1014942" y="4818592"/>
                  <a:chExt cx="914400" cy="914400"/>
                </a:xfrm>
              </p:grpSpPr>
              <p:sp>
                <p:nvSpPr>
                  <p:cNvPr id="37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73" name="Oval 37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8" name="Group 317"/>
                <p:cNvGrpSpPr/>
                <p:nvPr/>
              </p:nvGrpSpPr>
              <p:grpSpPr>
                <a:xfrm>
                  <a:off x="5180543" y="2574927"/>
                  <a:ext cx="914400" cy="914400"/>
                  <a:chOff x="1014942" y="4818592"/>
                  <a:chExt cx="914400" cy="914400"/>
                </a:xfrm>
              </p:grpSpPr>
              <p:sp>
                <p:nvSpPr>
                  <p:cNvPr id="37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71" name="Oval 37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9" name="Group 318"/>
                <p:cNvGrpSpPr/>
                <p:nvPr/>
              </p:nvGrpSpPr>
              <p:grpSpPr>
                <a:xfrm>
                  <a:off x="5104343" y="3709460"/>
                  <a:ext cx="914400" cy="914400"/>
                  <a:chOff x="1014942" y="4818592"/>
                  <a:chExt cx="914400" cy="914400"/>
                </a:xfrm>
              </p:grpSpPr>
              <p:sp>
                <p:nvSpPr>
                  <p:cNvPr id="36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9" name="Oval 36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0" name="Group 319"/>
                <p:cNvGrpSpPr/>
                <p:nvPr/>
              </p:nvGrpSpPr>
              <p:grpSpPr>
                <a:xfrm>
                  <a:off x="5840943" y="3777193"/>
                  <a:ext cx="914400" cy="914400"/>
                  <a:chOff x="1014942" y="4818592"/>
                  <a:chExt cx="914400" cy="914400"/>
                </a:xfrm>
              </p:grpSpPr>
              <p:sp>
                <p:nvSpPr>
                  <p:cNvPr id="36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7" name="Oval 36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1" name="Group 320"/>
                <p:cNvGrpSpPr/>
                <p:nvPr/>
              </p:nvGrpSpPr>
              <p:grpSpPr>
                <a:xfrm>
                  <a:off x="7779809" y="4606927"/>
                  <a:ext cx="914400" cy="914400"/>
                  <a:chOff x="1014942" y="4818592"/>
                  <a:chExt cx="914400" cy="914400"/>
                </a:xfrm>
              </p:grpSpPr>
              <p:sp>
                <p:nvSpPr>
                  <p:cNvPr id="36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5" name="Oval 36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2" name="Group 321"/>
                <p:cNvGrpSpPr/>
                <p:nvPr/>
              </p:nvGrpSpPr>
              <p:grpSpPr>
                <a:xfrm>
                  <a:off x="7305676" y="4479927"/>
                  <a:ext cx="914400" cy="914400"/>
                  <a:chOff x="1014942" y="4818592"/>
                  <a:chExt cx="914400" cy="914400"/>
                </a:xfrm>
              </p:grpSpPr>
              <p:sp>
                <p:nvSpPr>
                  <p:cNvPr id="36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3" name="Oval 36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3" name="Group 322"/>
                <p:cNvGrpSpPr/>
                <p:nvPr/>
              </p:nvGrpSpPr>
              <p:grpSpPr>
                <a:xfrm>
                  <a:off x="6975476" y="4903261"/>
                  <a:ext cx="914400" cy="914400"/>
                  <a:chOff x="1014942" y="4818592"/>
                  <a:chExt cx="914400" cy="914400"/>
                </a:xfrm>
              </p:grpSpPr>
              <p:sp>
                <p:nvSpPr>
                  <p:cNvPr id="36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61" name="Oval 36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4" name="Group 323"/>
                <p:cNvGrpSpPr/>
                <p:nvPr/>
              </p:nvGrpSpPr>
              <p:grpSpPr>
                <a:xfrm>
                  <a:off x="7593542" y="2845860"/>
                  <a:ext cx="914400" cy="914400"/>
                  <a:chOff x="1014942" y="4818592"/>
                  <a:chExt cx="914400" cy="914400"/>
                </a:xfrm>
              </p:grpSpPr>
              <p:sp>
                <p:nvSpPr>
                  <p:cNvPr id="35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9" name="Oval 35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5" name="Group 324"/>
                <p:cNvGrpSpPr/>
                <p:nvPr/>
              </p:nvGrpSpPr>
              <p:grpSpPr>
                <a:xfrm>
                  <a:off x="7077076" y="2761194"/>
                  <a:ext cx="914400" cy="914400"/>
                  <a:chOff x="1014942" y="4818592"/>
                  <a:chExt cx="914400" cy="914400"/>
                </a:xfrm>
              </p:grpSpPr>
              <p:sp>
                <p:nvSpPr>
                  <p:cNvPr id="35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7" name="Oval 35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6" name="Group 325"/>
                <p:cNvGrpSpPr/>
                <p:nvPr/>
              </p:nvGrpSpPr>
              <p:grpSpPr>
                <a:xfrm>
                  <a:off x="6365875" y="5089527"/>
                  <a:ext cx="914400" cy="914400"/>
                  <a:chOff x="1014942" y="4818592"/>
                  <a:chExt cx="914400" cy="914400"/>
                </a:xfrm>
              </p:grpSpPr>
              <p:sp>
                <p:nvSpPr>
                  <p:cNvPr id="35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5" name="Oval 35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7" name="Group 326"/>
                <p:cNvGrpSpPr/>
                <p:nvPr/>
              </p:nvGrpSpPr>
              <p:grpSpPr>
                <a:xfrm>
                  <a:off x="7449609" y="5106461"/>
                  <a:ext cx="914400" cy="914400"/>
                  <a:chOff x="1014942" y="4818592"/>
                  <a:chExt cx="914400" cy="914400"/>
                </a:xfrm>
              </p:grpSpPr>
              <p:sp>
                <p:nvSpPr>
                  <p:cNvPr id="35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3" name="Oval 35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8" name="Group 327"/>
                <p:cNvGrpSpPr/>
                <p:nvPr/>
              </p:nvGrpSpPr>
              <p:grpSpPr>
                <a:xfrm>
                  <a:off x="6772276" y="3760260"/>
                  <a:ext cx="914400" cy="914400"/>
                  <a:chOff x="1014942" y="4818592"/>
                  <a:chExt cx="914400" cy="914400"/>
                </a:xfrm>
              </p:grpSpPr>
              <p:sp>
                <p:nvSpPr>
                  <p:cNvPr id="35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51" name="Oval 35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29" name="Group 328"/>
                <p:cNvGrpSpPr/>
                <p:nvPr/>
              </p:nvGrpSpPr>
              <p:grpSpPr>
                <a:xfrm>
                  <a:off x="6247343" y="2989794"/>
                  <a:ext cx="914400" cy="914400"/>
                  <a:chOff x="1014942" y="4818592"/>
                  <a:chExt cx="914400" cy="914400"/>
                </a:xfrm>
              </p:grpSpPr>
              <p:sp>
                <p:nvSpPr>
                  <p:cNvPr id="34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49" name="Oval 34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0" name="Group 329"/>
                <p:cNvGrpSpPr/>
                <p:nvPr/>
              </p:nvGrpSpPr>
              <p:grpSpPr>
                <a:xfrm>
                  <a:off x="7618942" y="3768727"/>
                  <a:ext cx="914400" cy="914400"/>
                  <a:chOff x="1014942" y="4818592"/>
                  <a:chExt cx="914400" cy="914400"/>
                </a:xfrm>
              </p:grpSpPr>
              <p:sp>
                <p:nvSpPr>
                  <p:cNvPr id="34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47" name="Oval 34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1" name="Group 330"/>
                <p:cNvGrpSpPr/>
                <p:nvPr/>
              </p:nvGrpSpPr>
              <p:grpSpPr>
                <a:xfrm>
                  <a:off x="6306609" y="3573994"/>
                  <a:ext cx="914400" cy="914400"/>
                  <a:chOff x="1014942" y="4818592"/>
                  <a:chExt cx="914400" cy="914400"/>
                </a:xfrm>
              </p:grpSpPr>
              <p:sp>
                <p:nvSpPr>
                  <p:cNvPr id="344"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45" name="Oval 344"/>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2" name="Group 331"/>
                <p:cNvGrpSpPr/>
                <p:nvPr/>
              </p:nvGrpSpPr>
              <p:grpSpPr>
                <a:xfrm>
                  <a:off x="6755343" y="3192993"/>
                  <a:ext cx="914400" cy="914400"/>
                  <a:chOff x="1014942" y="4818592"/>
                  <a:chExt cx="914400" cy="914400"/>
                </a:xfrm>
              </p:grpSpPr>
              <p:sp>
                <p:nvSpPr>
                  <p:cNvPr id="34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43" name="Oval 34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3" name="Group 332"/>
                <p:cNvGrpSpPr/>
                <p:nvPr/>
              </p:nvGrpSpPr>
              <p:grpSpPr>
                <a:xfrm>
                  <a:off x="5231342" y="3133727"/>
                  <a:ext cx="914400" cy="914400"/>
                  <a:chOff x="1014942" y="4818592"/>
                  <a:chExt cx="914400" cy="914400"/>
                </a:xfrm>
              </p:grpSpPr>
              <p:sp>
                <p:nvSpPr>
                  <p:cNvPr id="34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41" name="Oval 34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4" name="Group 333"/>
                <p:cNvGrpSpPr/>
                <p:nvPr/>
              </p:nvGrpSpPr>
              <p:grpSpPr>
                <a:xfrm>
                  <a:off x="6433609" y="2524127"/>
                  <a:ext cx="914400" cy="914400"/>
                  <a:chOff x="1014942" y="4818592"/>
                  <a:chExt cx="914400" cy="914400"/>
                </a:xfrm>
              </p:grpSpPr>
              <p:sp>
                <p:nvSpPr>
                  <p:cNvPr id="338"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39" name="Oval 33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5" name="Group 334"/>
                <p:cNvGrpSpPr/>
                <p:nvPr/>
              </p:nvGrpSpPr>
              <p:grpSpPr>
                <a:xfrm>
                  <a:off x="5773209" y="2557993"/>
                  <a:ext cx="914400" cy="914400"/>
                  <a:chOff x="1014942" y="4818592"/>
                  <a:chExt cx="914400" cy="914400"/>
                </a:xfrm>
              </p:grpSpPr>
              <p:sp>
                <p:nvSpPr>
                  <p:cNvPr id="33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37" name="Oval 33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09" name="Group 308"/>
              <p:cNvGrpSpPr/>
              <p:nvPr/>
            </p:nvGrpSpPr>
            <p:grpSpPr>
              <a:xfrm>
                <a:off x="6374342" y="4319061"/>
                <a:ext cx="914400" cy="914400"/>
                <a:chOff x="1014942" y="4818592"/>
                <a:chExt cx="914400" cy="914400"/>
              </a:xfrm>
            </p:grpSpPr>
            <p:sp>
              <p:nvSpPr>
                <p:cNvPr id="31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14" name="Oval 31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0" name="Group 309"/>
              <p:cNvGrpSpPr/>
              <p:nvPr/>
            </p:nvGrpSpPr>
            <p:grpSpPr>
              <a:xfrm>
                <a:off x="5840941" y="5157260"/>
                <a:ext cx="914400" cy="914400"/>
                <a:chOff x="1014942" y="4818592"/>
                <a:chExt cx="914400" cy="914400"/>
              </a:xfrm>
            </p:grpSpPr>
            <p:sp>
              <p:nvSpPr>
                <p:cNvPr id="31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12" name="Oval 31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05" name="Group 304"/>
            <p:cNvGrpSpPr/>
            <p:nvPr/>
          </p:nvGrpSpPr>
          <p:grpSpPr>
            <a:xfrm>
              <a:off x="7762875" y="3294593"/>
              <a:ext cx="914400" cy="914400"/>
              <a:chOff x="1014942" y="4818592"/>
              <a:chExt cx="914400" cy="914400"/>
            </a:xfrm>
          </p:grpSpPr>
          <p:sp>
            <p:nvSpPr>
              <p:cNvPr id="30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07" name="Oval 30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299128937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0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1500"/>
                                        <p:tgtEl>
                                          <p:spTgt spid="19"/>
                                        </p:tgtEl>
                                      </p:cBhvr>
                                    </p:animEffect>
                                    <p:set>
                                      <p:cBhvr>
                                        <p:cTn id="23" dur="1" fill="hold">
                                          <p:stCondLst>
                                            <p:cond delay="1499"/>
                                          </p:stCondLst>
                                        </p:cTn>
                                        <p:tgtEl>
                                          <p:spTgt spid="1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03"/>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MPS a.k.a.</a:t>
            </a:r>
          </a:p>
        </p:txBody>
      </p:sp>
      <p:sp>
        <p:nvSpPr>
          <p:cNvPr id="3" name="Content Placeholder 2"/>
          <p:cNvSpPr>
            <a:spLocks noGrp="1"/>
          </p:cNvSpPr>
          <p:nvPr>
            <p:ph idx="1"/>
          </p:nvPr>
        </p:nvSpPr>
        <p:spPr>
          <a:xfrm>
            <a:off x="0" y="1371600"/>
            <a:ext cx="5486400" cy="4406900"/>
          </a:xfrm>
        </p:spPr>
        <p:txBody>
          <a:bodyPr/>
          <a:lstStyle/>
          <a:p>
            <a:r>
              <a:rPr lang="en-US" sz="2000" dirty="0" smtClean="0"/>
              <a:t>Statistical </a:t>
            </a:r>
            <a:r>
              <a:rPr lang="en-US" sz="2000" dirty="0"/>
              <a:t>processes</a:t>
            </a:r>
          </a:p>
          <a:p>
            <a:pPr lvl="1"/>
            <a:r>
              <a:rPr lang="en-US" sz="2000" dirty="0" smtClean="0"/>
              <a:t>H</a:t>
            </a:r>
            <a:r>
              <a:rPr lang="en-US" sz="2000" dirty="0" smtClean="0">
                <a:effectLst/>
              </a:rPr>
              <a:t>ard</a:t>
            </a:r>
            <a:r>
              <a:rPr lang="en-US" sz="2000" dirty="0">
                <a:effectLst/>
              </a:rPr>
              <a:t>-core Strauss disc processes  </a:t>
            </a:r>
          </a:p>
          <a:p>
            <a:pPr lvl="2"/>
            <a:r>
              <a:rPr lang="en-US" sz="1800" dirty="0">
                <a:effectLst/>
              </a:rPr>
              <a:t>Non-overlap: inhibition distance r</a:t>
            </a:r>
            <a:r>
              <a:rPr lang="en-US" sz="1800" baseline="-25000" dirty="0">
                <a:effectLst/>
              </a:rPr>
              <a:t>1</a:t>
            </a:r>
            <a:r>
              <a:rPr lang="en-US" sz="1800" dirty="0">
                <a:effectLst/>
              </a:rPr>
              <a:t> </a:t>
            </a:r>
          </a:p>
          <a:p>
            <a:pPr lvl="2"/>
            <a:r>
              <a:rPr lang="en-US" sz="1800" dirty="0"/>
              <a:t>cover domain: </a:t>
            </a:r>
            <a:r>
              <a:rPr lang="en-US" sz="1800" dirty="0">
                <a:effectLst/>
              </a:rPr>
              <a:t>disc radius r</a:t>
            </a:r>
            <a:r>
              <a:rPr lang="en-US" sz="1800" baseline="-25000" dirty="0">
                <a:effectLst/>
              </a:rPr>
              <a:t>2</a:t>
            </a:r>
            <a:endParaRPr lang="en-US" sz="1800" dirty="0"/>
          </a:p>
          <a:p>
            <a:r>
              <a:rPr lang="en-US" sz="2000" dirty="0"/>
              <a:t>Nature</a:t>
            </a:r>
          </a:p>
          <a:p>
            <a:pPr lvl="1"/>
            <a:r>
              <a:rPr lang="en-US" sz="2000" dirty="0"/>
              <a:t>Trees in a forest </a:t>
            </a:r>
          </a:p>
          <a:p>
            <a:pPr lvl="2"/>
            <a:r>
              <a:rPr lang="en-US" sz="1800" dirty="0"/>
              <a:t>Variable disk diameter = tree size </a:t>
            </a:r>
          </a:p>
          <a:p>
            <a:pPr lvl="2"/>
            <a:r>
              <a:rPr lang="en-US" sz="1800" dirty="0"/>
              <a:t>Points are tree trunks</a:t>
            </a:r>
          </a:p>
          <a:p>
            <a:pPr lvl="2"/>
            <a:r>
              <a:rPr lang="en-US" sz="1800" dirty="0"/>
              <a:t>Disks are tree leaves </a:t>
            </a:r>
            <a:r>
              <a:rPr lang="en-US" sz="1800" dirty="0" smtClean="0"/>
              <a:t>or roots</a:t>
            </a:r>
          </a:p>
          <a:p>
            <a:pPr lvl="1"/>
            <a:r>
              <a:rPr lang="en-US" dirty="0" smtClean="0"/>
              <a:t>Given satellite pictures </a:t>
            </a:r>
            <a:r>
              <a:rPr lang="en-US" sz="1600" dirty="0" smtClean="0"/>
              <a:t>(non-maximal</a:t>
            </a:r>
            <a:r>
              <a:rPr lang="en-US" sz="1400" dirty="0" smtClean="0"/>
              <a:t>)</a:t>
            </a:r>
            <a:endParaRPr lang="en-US" dirty="0" smtClean="0"/>
          </a:p>
          <a:p>
            <a:pPr lvl="2"/>
            <a:r>
              <a:rPr lang="en-US" dirty="0" smtClean="0"/>
              <a:t>How many trees are there?</a:t>
            </a:r>
          </a:p>
          <a:p>
            <a:pPr lvl="2"/>
            <a:r>
              <a:rPr lang="en-US" dirty="0" smtClean="0"/>
              <a:t>How much lumber?</a:t>
            </a:r>
            <a:endParaRPr lang="en-US" dirty="0"/>
          </a:p>
        </p:txBody>
      </p:sp>
      <p:grpSp>
        <p:nvGrpSpPr>
          <p:cNvPr id="19" name="Group 18"/>
          <p:cNvGrpSpPr/>
          <p:nvPr/>
        </p:nvGrpSpPr>
        <p:grpSpPr>
          <a:xfrm>
            <a:off x="5327903" y="2748957"/>
            <a:ext cx="3129281" cy="3090333"/>
            <a:chOff x="5327903" y="2748957"/>
            <a:chExt cx="3129281" cy="3090333"/>
          </a:xfrm>
        </p:grpSpPr>
        <p:sp>
          <p:nvSpPr>
            <p:cNvPr id="4" name="Rectangle 3"/>
            <p:cNvSpPr/>
            <p:nvPr/>
          </p:nvSpPr>
          <p:spPr bwMode="auto">
            <a:xfrm>
              <a:off x="5520265" y="2946399"/>
              <a:ext cx="2743200" cy="2743200"/>
            </a:xfrm>
            <a:prstGeom prst="rect">
              <a:avLst/>
            </a:prstGeom>
            <a:solidFill>
              <a:srgbClr val="FFFF00">
                <a:alpha val="10000"/>
              </a:srgb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grpSp>
          <p:nvGrpSpPr>
            <p:cNvPr id="8" name="Group 7"/>
            <p:cNvGrpSpPr/>
            <p:nvPr/>
          </p:nvGrpSpPr>
          <p:grpSpPr>
            <a:xfrm>
              <a:off x="5611367" y="5245269"/>
              <a:ext cx="457200" cy="457200"/>
              <a:chOff x="1014942" y="4818592"/>
              <a:chExt cx="914400" cy="914400"/>
            </a:xfrm>
          </p:grpSpPr>
          <p:sp>
            <p:nvSpPr>
              <p:cNvPr id="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0" name="Oval 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p:cNvGrpSpPr>
              <a:grpSpLocks noChangeAspect="1"/>
            </p:cNvGrpSpPr>
            <p:nvPr/>
          </p:nvGrpSpPr>
          <p:grpSpPr>
            <a:xfrm>
              <a:off x="5657087" y="4641765"/>
              <a:ext cx="457200" cy="457200"/>
              <a:chOff x="1014942" y="4818592"/>
              <a:chExt cx="914400" cy="914400"/>
            </a:xfrm>
          </p:grpSpPr>
          <p:sp>
            <p:nvSpPr>
              <p:cNvPr id="9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6" name="Oval 9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p:cNvGrpSpPr>
              <a:grpSpLocks noChangeAspect="1"/>
            </p:cNvGrpSpPr>
            <p:nvPr/>
          </p:nvGrpSpPr>
          <p:grpSpPr>
            <a:xfrm>
              <a:off x="5401055" y="2803821"/>
              <a:ext cx="457200" cy="457200"/>
              <a:chOff x="1014942" y="4818592"/>
              <a:chExt cx="914400" cy="914400"/>
            </a:xfrm>
          </p:grpSpPr>
          <p:sp>
            <p:nvSpPr>
              <p:cNvPr id="8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0" name="Oval 8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8" name="Group 37"/>
            <p:cNvGrpSpPr/>
            <p:nvPr/>
          </p:nvGrpSpPr>
          <p:grpSpPr>
            <a:xfrm>
              <a:off x="5327903" y="3937677"/>
              <a:ext cx="457200" cy="457200"/>
              <a:chOff x="1014942" y="4818592"/>
              <a:chExt cx="914400" cy="914400"/>
            </a:xfrm>
          </p:grpSpPr>
          <p:sp>
            <p:nvSpPr>
              <p:cNvPr id="8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8" name="Oval 8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p:cNvGrpSpPr>
              <a:grpSpLocks noChangeAspect="1"/>
            </p:cNvGrpSpPr>
            <p:nvPr/>
          </p:nvGrpSpPr>
          <p:grpSpPr>
            <a:xfrm>
              <a:off x="5455919" y="3361605"/>
              <a:ext cx="457200" cy="457200"/>
              <a:chOff x="1014942" y="4818592"/>
              <a:chExt cx="914400" cy="914400"/>
            </a:xfrm>
          </p:grpSpPr>
          <p:sp>
            <p:nvSpPr>
              <p:cNvPr id="5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0" name="Oval 5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p:cNvGrpSpPr/>
            <p:nvPr/>
          </p:nvGrpSpPr>
          <p:grpSpPr>
            <a:xfrm>
              <a:off x="5967983" y="2748957"/>
              <a:ext cx="2489201" cy="3090333"/>
              <a:chOff x="5967983" y="2748957"/>
              <a:chExt cx="2489201" cy="3090333"/>
            </a:xfrm>
          </p:grpSpPr>
          <p:grpSp>
            <p:nvGrpSpPr>
              <p:cNvPr id="48" name="Group 47"/>
              <p:cNvGrpSpPr/>
              <p:nvPr/>
            </p:nvGrpSpPr>
            <p:grpSpPr>
              <a:xfrm>
                <a:off x="6467518" y="3214624"/>
                <a:ext cx="457200" cy="457200"/>
                <a:chOff x="1014942" y="4818592"/>
                <a:chExt cx="914400" cy="914400"/>
              </a:xfrm>
            </p:grpSpPr>
            <p:sp>
              <p:nvSpPr>
                <p:cNvPr id="6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8" name="Oval 6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p:nvGrpSpPr>
            <p:grpSpPr>
              <a:xfrm>
                <a:off x="5967983" y="3460156"/>
                <a:ext cx="457200" cy="457200"/>
                <a:chOff x="1014942" y="4818592"/>
                <a:chExt cx="914400" cy="914400"/>
              </a:xfrm>
            </p:grpSpPr>
            <p:sp>
              <p:nvSpPr>
                <p:cNvPr id="6"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 name="Oval 6"/>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1" name="Group 10"/>
              <p:cNvGrpSpPr/>
              <p:nvPr/>
            </p:nvGrpSpPr>
            <p:grpSpPr>
              <a:xfrm>
                <a:off x="6162716" y="4797889"/>
                <a:ext cx="457200" cy="457200"/>
                <a:chOff x="1014942" y="4818592"/>
                <a:chExt cx="914400" cy="914400"/>
              </a:xfrm>
            </p:grpSpPr>
            <p:sp>
              <p:nvSpPr>
                <p:cNvPr id="1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3" name="Oval 1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4"/>
              <p:cNvGrpSpPr/>
              <p:nvPr/>
            </p:nvGrpSpPr>
            <p:grpSpPr>
              <a:xfrm>
                <a:off x="7094050" y="4459224"/>
                <a:ext cx="457200" cy="457200"/>
                <a:chOff x="1014942" y="4818592"/>
                <a:chExt cx="914400" cy="914400"/>
              </a:xfrm>
            </p:grpSpPr>
            <p:sp>
              <p:nvSpPr>
                <p:cNvPr id="9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4" name="Oval 9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6" name="Group 35"/>
              <p:cNvGrpSpPr/>
              <p:nvPr/>
            </p:nvGrpSpPr>
            <p:grpSpPr>
              <a:xfrm>
                <a:off x="7483518" y="3468623"/>
                <a:ext cx="457200" cy="457200"/>
                <a:chOff x="1014942" y="4818592"/>
                <a:chExt cx="914400" cy="914400"/>
              </a:xfrm>
            </p:grpSpPr>
            <p:sp>
              <p:nvSpPr>
                <p:cNvPr id="9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92" name="Oval 9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p:cNvGrpSpPr/>
              <p:nvPr/>
            </p:nvGrpSpPr>
            <p:grpSpPr>
              <a:xfrm>
                <a:off x="6061118" y="4002023"/>
                <a:ext cx="457200" cy="457200"/>
                <a:chOff x="1014942" y="4818592"/>
                <a:chExt cx="914400" cy="914400"/>
              </a:xfrm>
            </p:grpSpPr>
            <p:sp>
              <p:nvSpPr>
                <p:cNvPr id="8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6" name="Oval 8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 name="Group 39"/>
              <p:cNvGrpSpPr/>
              <p:nvPr/>
            </p:nvGrpSpPr>
            <p:grpSpPr>
              <a:xfrm>
                <a:off x="7999984" y="4831757"/>
                <a:ext cx="457200" cy="457200"/>
                <a:chOff x="1014942" y="4818592"/>
                <a:chExt cx="914400" cy="914400"/>
              </a:xfrm>
            </p:grpSpPr>
            <p:sp>
              <p:nvSpPr>
                <p:cNvPr id="8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4" name="Oval 8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7525851" y="4704757"/>
                <a:ext cx="457200" cy="457200"/>
                <a:chOff x="1014942" y="4818592"/>
                <a:chExt cx="914400" cy="914400"/>
              </a:xfrm>
            </p:grpSpPr>
            <p:sp>
              <p:nvSpPr>
                <p:cNvPr id="8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2" name="Oval 8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2" name="Group 41"/>
              <p:cNvGrpSpPr/>
              <p:nvPr/>
            </p:nvGrpSpPr>
            <p:grpSpPr>
              <a:xfrm>
                <a:off x="7195651" y="5128091"/>
                <a:ext cx="457200" cy="457200"/>
                <a:chOff x="1014942" y="4818592"/>
                <a:chExt cx="914400" cy="914400"/>
              </a:xfrm>
            </p:grpSpPr>
            <p:sp>
              <p:nvSpPr>
                <p:cNvPr id="7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80" name="Oval 7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3" name="Group 42"/>
              <p:cNvGrpSpPr/>
              <p:nvPr/>
            </p:nvGrpSpPr>
            <p:grpSpPr>
              <a:xfrm>
                <a:off x="7813717" y="3070690"/>
                <a:ext cx="457200" cy="457200"/>
                <a:chOff x="1014942" y="4818592"/>
                <a:chExt cx="914400" cy="914400"/>
              </a:xfrm>
            </p:grpSpPr>
            <p:sp>
              <p:nvSpPr>
                <p:cNvPr id="7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8" name="Oval 7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4" name="Group 43"/>
              <p:cNvGrpSpPr/>
              <p:nvPr/>
            </p:nvGrpSpPr>
            <p:grpSpPr>
              <a:xfrm>
                <a:off x="7297251" y="2986024"/>
                <a:ext cx="457200" cy="457200"/>
                <a:chOff x="1014942" y="4818592"/>
                <a:chExt cx="914400" cy="914400"/>
              </a:xfrm>
            </p:grpSpPr>
            <p:sp>
              <p:nvSpPr>
                <p:cNvPr id="7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6" name="Oval 7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5" name="Group 44"/>
              <p:cNvGrpSpPr/>
              <p:nvPr/>
            </p:nvGrpSpPr>
            <p:grpSpPr>
              <a:xfrm>
                <a:off x="6586050" y="5314357"/>
                <a:ext cx="457200" cy="457200"/>
                <a:chOff x="1014942" y="4818592"/>
                <a:chExt cx="914400" cy="914400"/>
              </a:xfrm>
            </p:grpSpPr>
            <p:sp>
              <p:nvSpPr>
                <p:cNvPr id="7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4" name="Oval 7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6" name="Group 45"/>
              <p:cNvGrpSpPr/>
              <p:nvPr/>
            </p:nvGrpSpPr>
            <p:grpSpPr>
              <a:xfrm>
                <a:off x="7669784" y="5331291"/>
                <a:ext cx="457200" cy="457200"/>
                <a:chOff x="1014942" y="4818592"/>
                <a:chExt cx="914400" cy="914400"/>
              </a:xfrm>
            </p:grpSpPr>
            <p:sp>
              <p:nvSpPr>
                <p:cNvPr id="7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2" name="Oval 7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6992451" y="3985090"/>
                <a:ext cx="457200" cy="457200"/>
                <a:chOff x="1014942" y="4818592"/>
                <a:chExt cx="914400" cy="914400"/>
              </a:xfrm>
            </p:grpSpPr>
            <p:sp>
              <p:nvSpPr>
                <p:cNvPr id="69"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70" name="Oval 69"/>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p:cNvGrpSpPr/>
              <p:nvPr/>
            </p:nvGrpSpPr>
            <p:grpSpPr>
              <a:xfrm>
                <a:off x="7839117" y="3993557"/>
                <a:ext cx="457200" cy="457200"/>
                <a:chOff x="1014942" y="4818592"/>
                <a:chExt cx="914400" cy="914400"/>
              </a:xfrm>
            </p:grpSpPr>
            <p:sp>
              <p:nvSpPr>
                <p:cNvPr id="6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6" name="Oval 6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0" name="Group 49"/>
              <p:cNvGrpSpPr/>
              <p:nvPr/>
            </p:nvGrpSpPr>
            <p:grpSpPr>
              <a:xfrm>
                <a:off x="6526784" y="3798824"/>
                <a:ext cx="457200" cy="457200"/>
                <a:chOff x="1014942" y="4818592"/>
                <a:chExt cx="914400" cy="914400"/>
              </a:xfrm>
            </p:grpSpPr>
            <p:sp>
              <p:nvSpPr>
                <p:cNvPr id="63"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4" name="Oval 6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1" name="Group 50"/>
              <p:cNvGrpSpPr/>
              <p:nvPr/>
            </p:nvGrpSpPr>
            <p:grpSpPr>
              <a:xfrm>
                <a:off x="6975518" y="3417823"/>
                <a:ext cx="457200" cy="457200"/>
                <a:chOff x="1014942" y="4818592"/>
                <a:chExt cx="914400" cy="914400"/>
              </a:xfrm>
            </p:grpSpPr>
            <p:sp>
              <p:nvSpPr>
                <p:cNvPr id="61"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62" name="Oval 61"/>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p:cNvGrpSpPr/>
              <p:nvPr/>
            </p:nvGrpSpPr>
            <p:grpSpPr>
              <a:xfrm>
                <a:off x="6653784" y="2748957"/>
                <a:ext cx="457200" cy="457200"/>
                <a:chOff x="1014942" y="4818592"/>
                <a:chExt cx="914400" cy="914400"/>
              </a:xfrm>
            </p:grpSpPr>
            <p:sp>
              <p:nvSpPr>
                <p:cNvPr id="57"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8" name="Oval 5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53"/>
              <p:cNvGrpSpPr/>
              <p:nvPr/>
            </p:nvGrpSpPr>
            <p:grpSpPr>
              <a:xfrm>
                <a:off x="5993384" y="2782823"/>
                <a:ext cx="457200" cy="457200"/>
                <a:chOff x="1014942" y="4818592"/>
                <a:chExt cx="914400" cy="914400"/>
              </a:xfrm>
            </p:grpSpPr>
            <p:sp>
              <p:nvSpPr>
                <p:cNvPr id="5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56" name="Oval 5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p:cNvGrpSpPr/>
              <p:nvPr/>
            </p:nvGrpSpPr>
            <p:grpSpPr>
              <a:xfrm>
                <a:off x="6594517" y="4543891"/>
                <a:ext cx="457200" cy="457200"/>
                <a:chOff x="1014942" y="4818592"/>
                <a:chExt cx="914400" cy="914400"/>
              </a:xfrm>
            </p:grpSpPr>
            <p:sp>
              <p:nvSpPr>
                <p:cNvPr id="32"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3" name="Oval 32"/>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p:cNvGrpSpPr/>
              <p:nvPr/>
            </p:nvGrpSpPr>
            <p:grpSpPr>
              <a:xfrm>
                <a:off x="6061116" y="5382090"/>
                <a:ext cx="457200" cy="457200"/>
                <a:chOff x="1014942" y="4818592"/>
                <a:chExt cx="914400" cy="914400"/>
              </a:xfrm>
            </p:grpSpPr>
            <p:sp>
              <p:nvSpPr>
                <p:cNvPr id="30"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31" name="Oval 30"/>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p:cNvGrpSpPr/>
              <p:nvPr/>
            </p:nvGrpSpPr>
            <p:grpSpPr>
              <a:xfrm>
                <a:off x="7983050" y="3519423"/>
                <a:ext cx="457200" cy="457200"/>
                <a:chOff x="1014942" y="4818592"/>
                <a:chExt cx="914400" cy="914400"/>
              </a:xfrm>
            </p:grpSpPr>
            <p:sp>
              <p:nvSpPr>
                <p:cNvPr id="25" name="Flowchart: Connector 9"/>
                <p:cNvSpPr/>
                <p:nvPr/>
              </p:nvSpPr>
              <p:spPr>
                <a:xfrm>
                  <a:off x="1014942" y="4818592"/>
                  <a:ext cx="914400" cy="914400"/>
                </a:xfrm>
                <a:prstGeom prst="flowChartConnector">
                  <a:avLst/>
                </a:prstGeom>
                <a:solidFill>
                  <a:schemeClr val="accent1">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6" name="Oval 25"/>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4" name="TextBox 13"/>
          <p:cNvSpPr txBox="1"/>
          <p:nvPr/>
        </p:nvSpPr>
        <p:spPr>
          <a:xfrm>
            <a:off x="5062053" y="1400682"/>
            <a:ext cx="4081947" cy="1138773"/>
          </a:xfrm>
          <a:prstGeom prst="rect">
            <a:avLst/>
          </a:prstGeom>
          <a:noFill/>
        </p:spPr>
        <p:txBody>
          <a:bodyPr wrap="square" rtlCol="0">
            <a:spAutoFit/>
          </a:bodyPr>
          <a:lstStyle/>
          <a:p>
            <a:pPr marL="342900" indent="-171450">
              <a:spcBef>
                <a:spcPct val="20000"/>
              </a:spcBef>
              <a:buSzPct val="100000"/>
              <a:buFontTx/>
              <a:buChar char="•"/>
            </a:pPr>
            <a:r>
              <a:rPr lang="en-US" sz="2000" b="1" kern="0" dirty="0">
                <a:solidFill>
                  <a:srgbClr val="000000"/>
                </a:solidFill>
                <a:latin typeface="Arial"/>
              </a:rPr>
              <a:t>Random sphere packing</a:t>
            </a:r>
          </a:p>
          <a:p>
            <a:pPr marL="685800" lvl="1" indent="-228600">
              <a:spcBef>
                <a:spcPct val="20000"/>
              </a:spcBef>
              <a:buSzPct val="100000"/>
              <a:buFontTx/>
              <a:buChar char="–"/>
            </a:pPr>
            <a:r>
              <a:rPr lang="en-US" sz="2000" b="1" kern="0" dirty="0" smtClean="0">
                <a:solidFill>
                  <a:srgbClr val="000000"/>
                </a:solidFill>
                <a:latin typeface="Arial"/>
              </a:rPr>
              <a:t>Non-overlapping r/2 disks</a:t>
            </a:r>
          </a:p>
          <a:p>
            <a:pPr marL="685800" lvl="1" indent="-228600">
              <a:spcBef>
                <a:spcPct val="20000"/>
              </a:spcBef>
              <a:buSzPct val="100000"/>
              <a:buFontTx/>
              <a:buChar char="–"/>
            </a:pPr>
            <a:r>
              <a:rPr lang="en-US" sz="2000" b="1" kern="0" dirty="0" smtClean="0">
                <a:solidFill>
                  <a:srgbClr val="000000"/>
                </a:solidFill>
                <a:latin typeface="Arial"/>
              </a:rPr>
              <a:t>Atoms </a:t>
            </a:r>
            <a:r>
              <a:rPr lang="en-US" sz="2000" b="1" kern="0" dirty="0">
                <a:solidFill>
                  <a:srgbClr val="000000"/>
                </a:solidFill>
                <a:latin typeface="Arial"/>
              </a:rPr>
              <a:t>in a </a:t>
            </a:r>
            <a:r>
              <a:rPr lang="en-US" sz="2000" b="1" kern="0" dirty="0" smtClean="0">
                <a:solidFill>
                  <a:srgbClr val="000000"/>
                </a:solidFill>
                <a:latin typeface="Arial"/>
              </a:rPr>
              <a:t>liquid, crystal</a:t>
            </a:r>
            <a:endParaRPr lang="en-US" sz="2000" b="1" kern="0" dirty="0">
              <a:solidFill>
                <a:srgbClr val="000000"/>
              </a:solidFill>
              <a:latin typeface="Arial"/>
            </a:endParaRPr>
          </a:p>
        </p:txBody>
      </p:sp>
      <p:grpSp>
        <p:nvGrpSpPr>
          <p:cNvPr id="22" name="Group 21"/>
          <p:cNvGrpSpPr/>
          <p:nvPr/>
        </p:nvGrpSpPr>
        <p:grpSpPr>
          <a:xfrm>
            <a:off x="0" y="5391065"/>
            <a:ext cx="6349846" cy="1965960"/>
            <a:chOff x="0" y="5391065"/>
            <a:chExt cx="6349846" cy="1965960"/>
          </a:xfrm>
        </p:grpSpPr>
        <p:grpSp>
          <p:nvGrpSpPr>
            <p:cNvPr id="20" name="Group 19"/>
            <p:cNvGrpSpPr/>
            <p:nvPr/>
          </p:nvGrpSpPr>
          <p:grpSpPr>
            <a:xfrm>
              <a:off x="0" y="5435515"/>
              <a:ext cx="2606547" cy="1750060"/>
              <a:chOff x="0" y="5435515"/>
              <a:chExt cx="2606547" cy="1750060"/>
            </a:xfrm>
          </p:grpSpPr>
          <p:grpSp>
            <p:nvGrpSpPr>
              <p:cNvPr id="15" name="Group 14"/>
              <p:cNvGrpSpPr/>
              <p:nvPr/>
            </p:nvGrpSpPr>
            <p:grpSpPr>
              <a:xfrm>
                <a:off x="342137" y="5664115"/>
                <a:ext cx="822960" cy="822960"/>
                <a:chOff x="2799587" y="5448215"/>
                <a:chExt cx="822960" cy="822960"/>
              </a:xfrm>
            </p:grpSpPr>
            <p:grpSp>
              <p:nvGrpSpPr>
                <p:cNvPr id="196" name="Group 195"/>
                <p:cNvGrpSpPr>
                  <a:grpSpLocks noChangeAspect="1"/>
                </p:cNvGrpSpPr>
                <p:nvPr/>
              </p:nvGrpSpPr>
              <p:grpSpPr>
                <a:xfrm>
                  <a:off x="2977387" y="5632365"/>
                  <a:ext cx="457200" cy="457200"/>
                  <a:chOff x="1014942" y="4818592"/>
                  <a:chExt cx="914400" cy="914400"/>
                </a:xfrm>
              </p:grpSpPr>
              <p:sp>
                <p:nvSpPr>
                  <p:cNvPr id="197"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198" name="Oval 197"/>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9"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nvGrpSpPr>
              <p:cNvPr id="200" name="Group 199"/>
              <p:cNvGrpSpPr/>
              <p:nvPr/>
            </p:nvGrpSpPr>
            <p:grpSpPr>
              <a:xfrm>
                <a:off x="1256537" y="6089565"/>
                <a:ext cx="822960" cy="822960"/>
                <a:chOff x="2799587" y="5448215"/>
                <a:chExt cx="822960" cy="822960"/>
              </a:xfrm>
            </p:grpSpPr>
            <p:grpSp>
              <p:nvGrpSpPr>
                <p:cNvPr id="201" name="Group 200"/>
                <p:cNvGrpSpPr>
                  <a:grpSpLocks noChangeAspect="1"/>
                </p:cNvGrpSpPr>
                <p:nvPr/>
              </p:nvGrpSpPr>
              <p:grpSpPr>
                <a:xfrm>
                  <a:off x="2977387" y="5632365"/>
                  <a:ext cx="457200" cy="457200"/>
                  <a:chOff x="1014942" y="4818592"/>
                  <a:chExt cx="914400" cy="914400"/>
                </a:xfrm>
              </p:grpSpPr>
              <p:sp>
                <p:nvSpPr>
                  <p:cNvPr id="203"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04" name="Oval 20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2"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nvGrpSpPr>
              <p:cNvPr id="205" name="Group 204"/>
              <p:cNvGrpSpPr/>
              <p:nvPr/>
            </p:nvGrpSpPr>
            <p:grpSpPr>
              <a:xfrm>
                <a:off x="1091437" y="5435515"/>
                <a:ext cx="822960" cy="822960"/>
                <a:chOff x="2799587" y="5448215"/>
                <a:chExt cx="822960" cy="822960"/>
              </a:xfrm>
            </p:grpSpPr>
            <p:grpSp>
              <p:nvGrpSpPr>
                <p:cNvPr id="206" name="Group 205"/>
                <p:cNvGrpSpPr>
                  <a:grpSpLocks noChangeAspect="1"/>
                </p:cNvGrpSpPr>
                <p:nvPr/>
              </p:nvGrpSpPr>
              <p:grpSpPr>
                <a:xfrm>
                  <a:off x="2977387" y="5632365"/>
                  <a:ext cx="457200" cy="457200"/>
                  <a:chOff x="1014942" y="4818592"/>
                  <a:chExt cx="914400" cy="914400"/>
                </a:xfrm>
              </p:grpSpPr>
              <p:sp>
                <p:nvSpPr>
                  <p:cNvPr id="208"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09" name="Oval 20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7"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nvGrpSpPr>
              <p:cNvPr id="210" name="Group 209"/>
              <p:cNvGrpSpPr/>
              <p:nvPr/>
            </p:nvGrpSpPr>
            <p:grpSpPr>
              <a:xfrm>
                <a:off x="665987" y="6362615"/>
                <a:ext cx="822960" cy="822960"/>
                <a:chOff x="2799587" y="5448215"/>
                <a:chExt cx="822960" cy="822960"/>
              </a:xfrm>
            </p:grpSpPr>
            <p:grpSp>
              <p:nvGrpSpPr>
                <p:cNvPr id="211" name="Group 210"/>
                <p:cNvGrpSpPr>
                  <a:grpSpLocks noChangeAspect="1"/>
                </p:cNvGrpSpPr>
                <p:nvPr/>
              </p:nvGrpSpPr>
              <p:grpSpPr>
                <a:xfrm>
                  <a:off x="2977387" y="5632365"/>
                  <a:ext cx="457200" cy="457200"/>
                  <a:chOff x="1014942" y="4818592"/>
                  <a:chExt cx="914400" cy="914400"/>
                </a:xfrm>
              </p:grpSpPr>
              <p:sp>
                <p:nvSpPr>
                  <p:cNvPr id="213"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4" name="Oval 21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2"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nvGrpSpPr>
              <p:cNvPr id="215" name="Group 214"/>
              <p:cNvGrpSpPr/>
              <p:nvPr/>
            </p:nvGrpSpPr>
            <p:grpSpPr>
              <a:xfrm>
                <a:off x="1783587" y="5651415"/>
                <a:ext cx="822960" cy="822960"/>
                <a:chOff x="2799587" y="5448215"/>
                <a:chExt cx="822960" cy="822960"/>
              </a:xfrm>
            </p:grpSpPr>
            <p:grpSp>
              <p:nvGrpSpPr>
                <p:cNvPr id="216" name="Group 215"/>
                <p:cNvGrpSpPr>
                  <a:grpSpLocks noChangeAspect="1"/>
                </p:cNvGrpSpPr>
                <p:nvPr/>
              </p:nvGrpSpPr>
              <p:grpSpPr>
                <a:xfrm>
                  <a:off x="2977387" y="5632365"/>
                  <a:ext cx="457200" cy="457200"/>
                  <a:chOff x="1014942" y="4818592"/>
                  <a:chExt cx="914400" cy="914400"/>
                </a:xfrm>
              </p:grpSpPr>
              <p:sp>
                <p:nvSpPr>
                  <p:cNvPr id="218"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19" name="Oval 218"/>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7"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grpSp>
            <p:nvGrpSpPr>
              <p:cNvPr id="220" name="Group 219"/>
              <p:cNvGrpSpPr/>
              <p:nvPr/>
            </p:nvGrpSpPr>
            <p:grpSpPr>
              <a:xfrm>
                <a:off x="1662937" y="6362615"/>
                <a:ext cx="822960" cy="822960"/>
                <a:chOff x="2799587" y="5448215"/>
                <a:chExt cx="822960" cy="822960"/>
              </a:xfrm>
            </p:grpSpPr>
            <p:grpSp>
              <p:nvGrpSpPr>
                <p:cNvPr id="221" name="Group 220"/>
                <p:cNvGrpSpPr>
                  <a:grpSpLocks noChangeAspect="1"/>
                </p:cNvGrpSpPr>
                <p:nvPr/>
              </p:nvGrpSpPr>
              <p:grpSpPr>
                <a:xfrm>
                  <a:off x="2977387" y="5632365"/>
                  <a:ext cx="457200" cy="457200"/>
                  <a:chOff x="1014942" y="4818592"/>
                  <a:chExt cx="914400" cy="914400"/>
                </a:xfrm>
              </p:grpSpPr>
              <p:sp>
                <p:nvSpPr>
                  <p:cNvPr id="223" name="Flowchart: Connector 9"/>
                  <p:cNvSpPr/>
                  <p:nvPr/>
                </p:nvSpPr>
                <p:spPr>
                  <a:xfrm>
                    <a:off x="1014942" y="4818592"/>
                    <a:ext cx="914400" cy="914400"/>
                  </a:xfrm>
                  <a:prstGeom prst="flowChartConnector">
                    <a:avLst/>
                  </a:prstGeom>
                  <a:solidFill>
                    <a:schemeClr val="accent6">
                      <a:lumMod val="60000"/>
                      <a:lumOff val="40000"/>
                      <a:alpha val="5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24" name="Oval 223"/>
                  <p:cNvSpPr/>
                  <p:nvPr/>
                </p:nvSpPr>
                <p:spPr>
                  <a:xfrm>
                    <a:off x="1467570" y="5271220"/>
                    <a:ext cx="18288" cy="18288"/>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2" name="Flowchart: Connector 9"/>
                <p:cNvSpPr>
                  <a:spLocks noChangeAspect="1"/>
                </p:cNvSpPr>
                <p:nvPr/>
              </p:nvSpPr>
              <p:spPr>
                <a:xfrm>
                  <a:off x="2799587" y="5448215"/>
                  <a:ext cx="822960" cy="82296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grpSp>
          <p:sp>
            <p:nvSpPr>
              <p:cNvPr id="16" name="TextBox 15"/>
              <p:cNvSpPr txBox="1"/>
              <p:nvPr/>
            </p:nvSpPr>
            <p:spPr>
              <a:xfrm>
                <a:off x="0" y="6334780"/>
                <a:ext cx="1116975" cy="523220"/>
              </a:xfrm>
              <a:prstGeom prst="rect">
                <a:avLst/>
              </a:prstGeom>
              <a:noFill/>
            </p:spPr>
            <p:txBody>
              <a:bodyPr wrap="none" rtlCol="0">
                <a:spAutoFit/>
              </a:bodyPr>
              <a:lstStyle/>
              <a:p>
                <a:r>
                  <a:rPr lang="en-US" sz="1400" dirty="0" smtClean="0"/>
                  <a:t>New Mexico</a:t>
                </a:r>
              </a:p>
              <a:p>
                <a:r>
                  <a:rPr lang="en-US" sz="1400" dirty="0" smtClean="0"/>
                  <a:t>mountains</a:t>
                </a:r>
                <a:endParaRPr lang="en-US" sz="1400" dirty="0"/>
              </a:p>
            </p:txBody>
          </p:sp>
        </p:grpSp>
        <p:grpSp>
          <p:nvGrpSpPr>
            <p:cNvPr id="21" name="Group 20"/>
            <p:cNvGrpSpPr/>
            <p:nvPr/>
          </p:nvGrpSpPr>
          <p:grpSpPr>
            <a:xfrm>
              <a:off x="2875787" y="5391065"/>
              <a:ext cx="3474059" cy="1965960"/>
              <a:chOff x="2875787" y="5391065"/>
              <a:chExt cx="3474059" cy="1965960"/>
            </a:xfrm>
          </p:grpSpPr>
          <p:grpSp>
            <p:nvGrpSpPr>
              <p:cNvPr id="17" name="Group 16"/>
              <p:cNvGrpSpPr/>
              <p:nvPr/>
            </p:nvGrpSpPr>
            <p:grpSpPr>
              <a:xfrm>
                <a:off x="3186937" y="5626015"/>
                <a:ext cx="822960" cy="822960"/>
                <a:chOff x="3186937" y="5626015"/>
                <a:chExt cx="822960" cy="822960"/>
              </a:xfrm>
            </p:grpSpPr>
            <p:sp>
              <p:nvSpPr>
                <p:cNvPr id="227"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28"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29" name="Oval 228"/>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0" name="TextBox 229"/>
              <p:cNvSpPr txBox="1"/>
              <p:nvPr/>
            </p:nvSpPr>
            <p:spPr>
              <a:xfrm>
                <a:off x="4921250" y="6220480"/>
                <a:ext cx="1428596" cy="307777"/>
              </a:xfrm>
              <a:prstGeom prst="rect">
                <a:avLst/>
              </a:prstGeom>
              <a:noFill/>
            </p:spPr>
            <p:txBody>
              <a:bodyPr wrap="none" rtlCol="0">
                <a:spAutoFit/>
              </a:bodyPr>
              <a:lstStyle/>
              <a:p>
                <a:r>
                  <a:rPr lang="en-US" sz="1400" dirty="0" smtClean="0"/>
                  <a:t>British Columbia</a:t>
                </a:r>
              </a:p>
            </p:txBody>
          </p:sp>
          <p:grpSp>
            <p:nvGrpSpPr>
              <p:cNvPr id="231" name="Group 230"/>
              <p:cNvGrpSpPr/>
              <p:nvPr/>
            </p:nvGrpSpPr>
            <p:grpSpPr>
              <a:xfrm>
                <a:off x="3250437" y="5880015"/>
                <a:ext cx="822960" cy="822960"/>
                <a:chOff x="3186937" y="5626015"/>
                <a:chExt cx="822960" cy="822960"/>
              </a:xfrm>
            </p:grpSpPr>
            <p:sp>
              <p:nvSpPr>
                <p:cNvPr id="232"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33"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34" name="Oval 233"/>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5" name="Group 234"/>
              <p:cNvGrpSpPr/>
              <p:nvPr/>
            </p:nvGrpSpPr>
            <p:grpSpPr>
              <a:xfrm>
                <a:off x="3840987" y="5645065"/>
                <a:ext cx="822960" cy="822960"/>
                <a:chOff x="3186937" y="5626015"/>
                <a:chExt cx="822960" cy="822960"/>
              </a:xfrm>
            </p:grpSpPr>
            <p:sp>
              <p:nvSpPr>
                <p:cNvPr id="236"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37"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38" name="Oval 237"/>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39" name="Group 238"/>
              <p:cNvGrpSpPr/>
              <p:nvPr/>
            </p:nvGrpSpPr>
            <p:grpSpPr>
              <a:xfrm>
                <a:off x="3472687" y="5454565"/>
                <a:ext cx="822960" cy="822960"/>
                <a:chOff x="3186937" y="5626015"/>
                <a:chExt cx="822960" cy="822960"/>
              </a:xfrm>
            </p:grpSpPr>
            <p:sp>
              <p:nvSpPr>
                <p:cNvPr id="240"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1"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2" name="Oval 241"/>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3" name="Group 242"/>
              <p:cNvGrpSpPr/>
              <p:nvPr/>
            </p:nvGrpSpPr>
            <p:grpSpPr>
              <a:xfrm>
                <a:off x="4075937" y="5822865"/>
                <a:ext cx="822960" cy="822960"/>
                <a:chOff x="3186937" y="5626015"/>
                <a:chExt cx="822960" cy="822960"/>
              </a:xfrm>
            </p:grpSpPr>
            <p:sp>
              <p:nvSpPr>
                <p:cNvPr id="244"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5"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6" name="Oval 245"/>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7" name="Group 246"/>
              <p:cNvGrpSpPr/>
              <p:nvPr/>
            </p:nvGrpSpPr>
            <p:grpSpPr>
              <a:xfrm>
                <a:off x="4456937" y="5391065"/>
                <a:ext cx="822960" cy="822960"/>
                <a:chOff x="3186937" y="5626015"/>
                <a:chExt cx="822960" cy="822960"/>
              </a:xfrm>
            </p:grpSpPr>
            <p:sp>
              <p:nvSpPr>
                <p:cNvPr id="248"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49"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50" name="Oval 249"/>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1" name="Group 250"/>
              <p:cNvGrpSpPr/>
              <p:nvPr/>
            </p:nvGrpSpPr>
            <p:grpSpPr>
              <a:xfrm>
                <a:off x="3656837" y="6534065"/>
                <a:ext cx="822960" cy="822960"/>
                <a:chOff x="3186937" y="5626015"/>
                <a:chExt cx="822960" cy="822960"/>
              </a:xfrm>
            </p:grpSpPr>
            <p:sp>
              <p:nvSpPr>
                <p:cNvPr id="252"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53"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54" name="Oval 253"/>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5" name="Group 254"/>
              <p:cNvGrpSpPr/>
              <p:nvPr/>
            </p:nvGrpSpPr>
            <p:grpSpPr>
              <a:xfrm>
                <a:off x="4158487" y="6446520"/>
                <a:ext cx="822960" cy="822960"/>
                <a:chOff x="3186937" y="5626015"/>
                <a:chExt cx="822960" cy="822960"/>
              </a:xfrm>
            </p:grpSpPr>
            <p:sp>
              <p:nvSpPr>
                <p:cNvPr id="256"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57"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58" name="Oval 257"/>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9" name="Group 258"/>
              <p:cNvGrpSpPr/>
              <p:nvPr/>
            </p:nvGrpSpPr>
            <p:grpSpPr>
              <a:xfrm>
                <a:off x="2875787" y="6248315"/>
                <a:ext cx="822960" cy="822960"/>
                <a:chOff x="3186937" y="5626015"/>
                <a:chExt cx="822960" cy="822960"/>
              </a:xfrm>
            </p:grpSpPr>
            <p:sp>
              <p:nvSpPr>
                <p:cNvPr id="260" name="Flowchart: Connector 9"/>
                <p:cNvSpPr>
                  <a:spLocks noChangeAspect="1"/>
                </p:cNvSpPr>
                <p:nvPr/>
              </p:nvSpPr>
              <p:spPr>
                <a:xfrm>
                  <a:off x="3186937" y="5626015"/>
                  <a:ext cx="822960" cy="822960"/>
                </a:xfrm>
                <a:prstGeom prst="flowChartConnector">
                  <a:avLst/>
                </a:prstGeom>
                <a:solidFill>
                  <a:schemeClr val="accent6">
                    <a:alpha val="40000"/>
                  </a:scheme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61" name="Flowchart: Connector 9"/>
                <p:cNvSpPr/>
                <p:nvPr/>
              </p:nvSpPr>
              <p:spPr>
                <a:xfrm>
                  <a:off x="3364737" y="5810165"/>
                  <a:ext cx="457200" cy="457200"/>
                </a:xfrm>
                <a:prstGeom prst="flowChartConnector">
                  <a:avLst/>
                </a:prstGeom>
                <a:solidFill>
                  <a:srgbClr val="FFFF00">
                    <a:alpha val="20000"/>
                  </a:srgbClr>
                </a:solidFill>
                <a:ln w="0"/>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dirty="0"/>
                </a:p>
              </p:txBody>
            </p:sp>
            <p:sp>
              <p:nvSpPr>
                <p:cNvPr id="262" name="Oval 261"/>
                <p:cNvSpPr/>
                <p:nvPr/>
              </p:nvSpPr>
              <p:spPr>
                <a:xfrm>
                  <a:off x="3591051" y="6036479"/>
                  <a:ext cx="9144" cy="914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Tree>
    <p:extLst>
      <p:ext uri="{BB962C8B-B14F-4D97-AF65-F5344CB8AC3E}">
        <p14:creationId xmlns:p14="http://schemas.microsoft.com/office/powerpoint/2010/main" val="391702034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from Static Graphics </a:t>
            </a:r>
            <a:endParaRPr lang="en-US" dirty="0"/>
          </a:p>
        </p:txBody>
      </p:sp>
      <p:sp>
        <p:nvSpPr>
          <p:cNvPr id="3" name="Content Placeholder 2"/>
          <p:cNvSpPr>
            <a:spLocks noGrp="1"/>
          </p:cNvSpPr>
          <p:nvPr>
            <p:ph idx="1"/>
          </p:nvPr>
        </p:nvSpPr>
        <p:spPr>
          <a:xfrm>
            <a:off x="685800" y="1244600"/>
            <a:ext cx="7772400" cy="2032000"/>
          </a:xfrm>
        </p:spPr>
        <p:txBody>
          <a:bodyPr/>
          <a:lstStyle/>
          <a:p>
            <a:r>
              <a:rPr lang="en-US" sz="2000" dirty="0" smtClean="0"/>
              <a:t>Stippling: images from dots, as newsprint</a:t>
            </a:r>
          </a:p>
        </p:txBody>
      </p:sp>
      <p:pic>
        <p:nvPicPr>
          <p:cNvPr id="5" name="Picture 4" descr="face_smaller_combin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49" y="1803400"/>
            <a:ext cx="7620001" cy="4601030"/>
          </a:xfrm>
          <a:prstGeom prst="rect">
            <a:avLst/>
          </a:prstGeom>
        </p:spPr>
      </p:pic>
    </p:spTree>
    <p:extLst>
      <p:ext uri="{BB962C8B-B14F-4D97-AF65-F5344CB8AC3E}">
        <p14:creationId xmlns:p14="http://schemas.microsoft.com/office/powerpoint/2010/main" val="1646443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FF"/>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66387</TotalTime>
  <Words>2775</Words>
  <Application>Microsoft Macintosh PowerPoint</Application>
  <PresentationFormat>On-screen Show (4:3)</PresentationFormat>
  <Paragraphs>635</Paragraphs>
  <Slides>65</Slides>
  <Notes>10</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Default Design</vt:lpstr>
      <vt:lpstr>Equation</vt:lpstr>
      <vt:lpstr>Well-Spaced Random Point Sets for  Sampling and Meshing  maybe next year:  Random Hyperplane Sampling (not well spaced)</vt:lpstr>
      <vt:lpstr>Abstract</vt:lpstr>
      <vt:lpstr>Computational Geometry is Great</vt:lpstr>
      <vt:lpstr>Outline</vt:lpstr>
      <vt:lpstr>PowerPoint Presentation</vt:lpstr>
      <vt:lpstr>Efficient Maximal Poisson-Disk Sampling</vt:lpstr>
      <vt:lpstr>Maximal Poisson-Disk Sampling</vt:lpstr>
      <vt:lpstr>MPS a.k.a.</vt:lpstr>
      <vt:lpstr>Motivation from Static Graphics </vt:lpstr>
      <vt:lpstr>(Brush) Stroke-Based Rendering</vt:lpstr>
      <vt:lpstr>Motivating from Modern Graphics: Texture Synthesis</vt:lpstr>
      <vt:lpstr>What is MPS good for?</vt:lpstr>
      <vt:lpstr>What is MPS good for? Sandia cares about Games and Movies? training…</vt:lpstr>
      <vt:lpstr>What is MPS good for?</vt:lpstr>
      <vt:lpstr>Algorithm for MPS</vt:lpstr>
      <vt:lpstr>Algorithm</vt:lpstr>
      <vt:lpstr>Algorithm</vt:lpstr>
      <vt:lpstr>Complexity Proofs Sketch</vt:lpstr>
      <vt:lpstr>Complexity Proofs Sketch</vt:lpstr>
      <vt:lpstr>PowerPoint Presentation</vt:lpstr>
      <vt:lpstr>PowerPoint Presentation</vt:lpstr>
      <vt:lpstr>Our Algorithm - Basics</vt:lpstr>
      <vt:lpstr>Level Limit?</vt:lpstr>
      <vt:lpstr>Algorithm – outer loop parameters</vt:lpstr>
      <vt:lpstr>Output Quality Measures Parallel Sample – Polygon Algorithm Provably correct bias-free, maximal up to precision    </vt:lpstr>
      <vt:lpstr>Output Quality Measures Parallel Sample – Quadtree Algorithm Point  Provably correct bias-free, maximal up to precision</vt:lpstr>
      <vt:lpstr>Definition or Process?</vt:lpstr>
      <vt:lpstr>Definition or Process?</vt:lpstr>
      <vt:lpstr>“Unbiased” Opinion</vt:lpstr>
      <vt:lpstr>Meshing and Triangulation Background</vt:lpstr>
      <vt:lpstr>Meshing and Triangulation</vt:lpstr>
      <vt:lpstr>Delaunay Triangulation</vt:lpstr>
      <vt:lpstr>Voronoi Diagram</vt:lpstr>
      <vt:lpstr>Well-spaced (Gary Miller)</vt:lpstr>
      <vt:lpstr>Angles in DT of MPS</vt:lpstr>
      <vt:lpstr>Quick Quiz</vt:lpstr>
      <vt:lpstr>Voronoi Diagrams</vt:lpstr>
      <vt:lpstr>Quick Quiz</vt:lpstr>
      <vt:lpstr>Voronoi-Delaunay People</vt:lpstr>
      <vt:lpstr>PowerPoint Presentation</vt:lpstr>
      <vt:lpstr>Example meshes</vt:lpstr>
      <vt:lpstr>Example Meshes</vt:lpstr>
      <vt:lpstr>PowerPoint Presentation</vt:lpstr>
      <vt:lpstr>Uniform Random Voronoi Meshes</vt:lpstr>
      <vt:lpstr>Uniform Random Voronoi Meshes summary</vt:lpstr>
      <vt:lpstr>Boundary Pre-Processing</vt:lpstr>
      <vt:lpstr>Boundary Sampling</vt:lpstr>
      <vt:lpstr> Bonus: Convex Cells Paper: star-shaped cells at reflex faces</vt:lpstr>
      <vt:lpstr>Voronoi Quality</vt:lpstr>
      <vt:lpstr>What is the real goal?</vt:lpstr>
      <vt:lpstr>PowerPoint Presentation</vt:lpstr>
      <vt:lpstr>Spatially-Variable radius MPS</vt:lpstr>
      <vt:lpstr>How fast can it vary?</vt:lpstr>
      <vt:lpstr>Improving a Point Set Distribution  </vt:lpstr>
      <vt:lpstr>PowerPoint Presentation</vt:lpstr>
      <vt:lpstr>PowerPoint Presentation</vt:lpstr>
      <vt:lpstr>PowerPoint Presentation</vt:lpstr>
      <vt:lpstr>PowerPoint Presentation</vt:lpstr>
      <vt:lpstr>Problem Painting Yourself Into a Corner</vt:lpstr>
      <vt:lpstr>DR Solution – during generation off-centers DR (ODR)</vt:lpstr>
      <vt:lpstr>Our MPS-like Solution: Sifting Post-process </vt:lpstr>
      <vt:lpstr>Sifting changes triangulation edge lengths, angles, Voronoi cell squish</vt:lpstr>
      <vt:lpstr>What’s happening?</vt:lpstr>
      <vt:lpstr>Beyond Uniform</vt:lpstr>
      <vt:lpstr>Bonus Thought how I think about sampling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Scott Mitchell</cp:lastModifiedBy>
  <cp:revision>697</cp:revision>
  <cp:lastPrinted>2001-12-04T02:38:31Z</cp:lastPrinted>
  <dcterms:modified xsi:type="dcterms:W3CDTF">2013-07-09T18:58:33Z</dcterms:modified>
</cp:coreProperties>
</file>